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57" r:id="rId8"/>
    <p:sldId id="263" r:id="rId9"/>
    <p:sldId id="264" r:id="rId10"/>
    <p:sldId id="266" r:id="rId11"/>
    <p:sldId id="268" r:id="rId12"/>
    <p:sldId id="265" r:id="rId13"/>
    <p:sldId id="267" r:id="rId14"/>
    <p:sldId id="269" r:id="rId15"/>
    <p:sldId id="270" r:id="rId16"/>
    <p:sldId id="271" r:id="rId17"/>
    <p:sldId id="272" r:id="rId18"/>
    <p:sldId id="273" r:id="rId19"/>
    <p:sldId id="274" r:id="rId20"/>
    <p:sldId id="275" r:id="rId21"/>
    <p:sldId id="285" r:id="rId22"/>
    <p:sldId id="276" r:id="rId23"/>
    <p:sldId id="277" r:id="rId24"/>
    <p:sldId id="278" r:id="rId25"/>
    <p:sldId id="279" r:id="rId26"/>
    <p:sldId id="280" r:id="rId27"/>
    <p:sldId id="282" r:id="rId28"/>
    <p:sldId id="281" r:id="rId29"/>
    <p:sldId id="283" r:id="rId30"/>
    <p:sldId id="28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6342600-2F9D-44A4-A8F4-51D96BA9090C}" type="slidenum">
              <a:rPr lang="en-US"/>
              <a:pPr/>
              <a:t>‹#›</a:t>
            </a:fld>
            <a:endParaRPr lang="en-US"/>
          </a:p>
        </p:txBody>
      </p:sp>
    </p:spTree>
    <p:extLst>
      <p:ext uri="{BB962C8B-B14F-4D97-AF65-F5344CB8AC3E}">
        <p14:creationId xmlns:p14="http://schemas.microsoft.com/office/powerpoint/2010/main" val="47845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206EE9-7807-4C1B-97B7-F566EBF490DB}" type="slidenum">
              <a:rPr lang="en-US"/>
              <a:pPr/>
              <a:t>‹#›</a:t>
            </a:fld>
            <a:endParaRPr lang="en-US"/>
          </a:p>
        </p:txBody>
      </p:sp>
    </p:spTree>
    <p:extLst>
      <p:ext uri="{BB962C8B-B14F-4D97-AF65-F5344CB8AC3E}">
        <p14:creationId xmlns:p14="http://schemas.microsoft.com/office/powerpoint/2010/main" val="3833712935"/>
      </p:ext>
    </p:extLst>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B1BA94-2BEF-42E7-9F60-8D713AF9810C}" type="slidenum">
              <a:rPr lang="en-US"/>
              <a:pPr/>
              <a:t>‹#›</a:t>
            </a:fld>
            <a:endParaRPr lang="en-US"/>
          </a:p>
        </p:txBody>
      </p:sp>
    </p:spTree>
    <p:extLst>
      <p:ext uri="{BB962C8B-B14F-4D97-AF65-F5344CB8AC3E}">
        <p14:creationId xmlns:p14="http://schemas.microsoft.com/office/powerpoint/2010/main" val="4106238531"/>
      </p:ext>
    </p:extLst>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9114CC-BBDC-4DB6-824C-2D8B48678057}" type="slidenum">
              <a:rPr lang="en-US"/>
              <a:pPr/>
              <a:t>‹#›</a:t>
            </a:fld>
            <a:endParaRPr lang="en-US"/>
          </a:p>
        </p:txBody>
      </p:sp>
    </p:spTree>
    <p:extLst>
      <p:ext uri="{BB962C8B-B14F-4D97-AF65-F5344CB8AC3E}">
        <p14:creationId xmlns:p14="http://schemas.microsoft.com/office/powerpoint/2010/main" val="1523997543"/>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610600" y="6400800"/>
            <a:ext cx="533400" cy="247650"/>
          </a:xfrm>
        </p:spPr>
        <p:txBody>
          <a:bodyPr/>
          <a:lstStyle>
            <a:lvl1pPr>
              <a:defRPr/>
            </a:lvl1pPr>
          </a:lstStyle>
          <a:p>
            <a:fld id="{3D30B9D1-D4AC-4B12-AEB9-BBA344E6BF3A}" type="slidenum">
              <a:rPr lang="en-US"/>
              <a:pPr/>
              <a:t>‹#›</a:t>
            </a:fld>
            <a:endParaRPr lang="en-US"/>
          </a:p>
        </p:txBody>
      </p:sp>
    </p:spTree>
    <p:extLst>
      <p:ext uri="{BB962C8B-B14F-4D97-AF65-F5344CB8AC3E}">
        <p14:creationId xmlns:p14="http://schemas.microsoft.com/office/powerpoint/2010/main" val="2717586349"/>
      </p:ext>
    </p:extLst>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8610600" y="6400800"/>
            <a:ext cx="533400" cy="247650"/>
          </a:xfrm>
        </p:spPr>
        <p:txBody>
          <a:bodyPr/>
          <a:lstStyle>
            <a:lvl1pPr>
              <a:defRPr/>
            </a:lvl1pPr>
          </a:lstStyle>
          <a:p>
            <a:fld id="{0336802B-F366-47D2-981C-8B615561A9E7}" type="slidenum">
              <a:rPr lang="en-US"/>
              <a:pPr/>
              <a:t>‹#›</a:t>
            </a:fld>
            <a:endParaRPr lang="en-US"/>
          </a:p>
        </p:txBody>
      </p:sp>
    </p:spTree>
    <p:extLst>
      <p:ext uri="{BB962C8B-B14F-4D97-AF65-F5344CB8AC3E}">
        <p14:creationId xmlns:p14="http://schemas.microsoft.com/office/powerpoint/2010/main" val="2541396070"/>
      </p:ext>
    </p:extLst>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610600" y="6400800"/>
            <a:ext cx="533400" cy="247650"/>
          </a:xfrm>
        </p:spPr>
        <p:txBody>
          <a:bodyPr/>
          <a:lstStyle>
            <a:lvl1pPr>
              <a:defRPr/>
            </a:lvl1pPr>
          </a:lstStyle>
          <a:p>
            <a:fld id="{8F21F34A-6577-4D4C-967E-56A0B0B966E7}" type="slidenum">
              <a:rPr lang="en-US"/>
              <a:pPr/>
              <a:t>‹#›</a:t>
            </a:fld>
            <a:endParaRPr lang="en-US"/>
          </a:p>
        </p:txBody>
      </p:sp>
    </p:spTree>
    <p:extLst>
      <p:ext uri="{BB962C8B-B14F-4D97-AF65-F5344CB8AC3E}">
        <p14:creationId xmlns:p14="http://schemas.microsoft.com/office/powerpoint/2010/main" val="1788186978"/>
      </p:ext>
    </p:extLst>
  </p:cSld>
  <p:clrMapOvr>
    <a:masterClrMapping/>
  </p:clrMapOvr>
  <p:transition>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8610600" y="6400800"/>
            <a:ext cx="533400" cy="247650"/>
          </a:xfrm>
        </p:spPr>
        <p:txBody>
          <a:bodyPr/>
          <a:lstStyle>
            <a:lvl1pPr>
              <a:defRPr/>
            </a:lvl1pPr>
          </a:lstStyle>
          <a:p>
            <a:fld id="{DCD1D87B-01FD-4BEA-B068-73D5BB859F01}" type="slidenum">
              <a:rPr lang="en-US"/>
              <a:pPr/>
              <a:t>‹#›</a:t>
            </a:fld>
            <a:endParaRPr lang="en-US"/>
          </a:p>
        </p:txBody>
      </p:sp>
    </p:spTree>
    <p:extLst>
      <p:ext uri="{BB962C8B-B14F-4D97-AF65-F5344CB8AC3E}">
        <p14:creationId xmlns:p14="http://schemas.microsoft.com/office/powerpoint/2010/main" val="3212348938"/>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1DF6C2-C0DE-41BF-83F7-BC1192F73FA2}" type="slidenum">
              <a:rPr lang="en-US"/>
              <a:pPr/>
              <a:t>‹#›</a:t>
            </a:fld>
            <a:endParaRPr lang="en-US"/>
          </a:p>
        </p:txBody>
      </p:sp>
    </p:spTree>
    <p:extLst>
      <p:ext uri="{BB962C8B-B14F-4D97-AF65-F5344CB8AC3E}">
        <p14:creationId xmlns:p14="http://schemas.microsoft.com/office/powerpoint/2010/main" val="140950403"/>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50E926-7A50-44DE-A0CA-4280F47A967E}" type="slidenum">
              <a:rPr lang="en-US"/>
              <a:pPr/>
              <a:t>‹#›</a:t>
            </a:fld>
            <a:endParaRPr lang="en-US"/>
          </a:p>
        </p:txBody>
      </p:sp>
    </p:spTree>
    <p:extLst>
      <p:ext uri="{BB962C8B-B14F-4D97-AF65-F5344CB8AC3E}">
        <p14:creationId xmlns:p14="http://schemas.microsoft.com/office/powerpoint/2010/main" val="2607695333"/>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35D019-8839-44C9-BCFA-62A2CB9E158A}" type="slidenum">
              <a:rPr lang="en-US"/>
              <a:pPr/>
              <a:t>‹#›</a:t>
            </a:fld>
            <a:endParaRPr lang="en-US"/>
          </a:p>
        </p:txBody>
      </p:sp>
    </p:spTree>
    <p:extLst>
      <p:ext uri="{BB962C8B-B14F-4D97-AF65-F5344CB8AC3E}">
        <p14:creationId xmlns:p14="http://schemas.microsoft.com/office/powerpoint/2010/main" val="909517574"/>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FAD253-312A-4F67-A53D-20BC68624CD3}" type="slidenum">
              <a:rPr lang="en-US"/>
              <a:pPr/>
              <a:t>‹#›</a:t>
            </a:fld>
            <a:endParaRPr lang="en-US"/>
          </a:p>
        </p:txBody>
      </p:sp>
    </p:spTree>
    <p:extLst>
      <p:ext uri="{BB962C8B-B14F-4D97-AF65-F5344CB8AC3E}">
        <p14:creationId xmlns:p14="http://schemas.microsoft.com/office/powerpoint/2010/main" val="698507868"/>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AAA42B-5C99-477A-A676-B39BE03F8A94}" type="slidenum">
              <a:rPr lang="en-US"/>
              <a:pPr/>
              <a:t>‹#›</a:t>
            </a:fld>
            <a:endParaRPr lang="en-US"/>
          </a:p>
        </p:txBody>
      </p:sp>
    </p:spTree>
    <p:extLst>
      <p:ext uri="{BB962C8B-B14F-4D97-AF65-F5344CB8AC3E}">
        <p14:creationId xmlns:p14="http://schemas.microsoft.com/office/powerpoint/2010/main" val="2905758762"/>
      </p:ext>
    </p:extLst>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3048FE-A44C-4BEB-AD0E-4534E7AFC012}" type="slidenum">
              <a:rPr lang="en-US"/>
              <a:pPr/>
              <a:t>‹#›</a:t>
            </a:fld>
            <a:endParaRPr lang="en-US"/>
          </a:p>
        </p:txBody>
      </p:sp>
    </p:spTree>
    <p:extLst>
      <p:ext uri="{BB962C8B-B14F-4D97-AF65-F5344CB8AC3E}">
        <p14:creationId xmlns:p14="http://schemas.microsoft.com/office/powerpoint/2010/main" val="3520336333"/>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13B3C2-BCFF-42E9-953B-18E4B57E167F}" type="slidenum">
              <a:rPr lang="en-US"/>
              <a:pPr/>
              <a:t>‹#›</a:t>
            </a:fld>
            <a:endParaRPr lang="en-US"/>
          </a:p>
        </p:txBody>
      </p:sp>
    </p:spTree>
    <p:extLst>
      <p:ext uri="{BB962C8B-B14F-4D97-AF65-F5344CB8AC3E}">
        <p14:creationId xmlns:p14="http://schemas.microsoft.com/office/powerpoint/2010/main" val="2267089877"/>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B57826-357C-4EAB-89CE-10D6020033F5}" type="slidenum">
              <a:rPr lang="en-US"/>
              <a:pPr/>
              <a:t>‹#›</a:t>
            </a:fld>
            <a:endParaRPr lang="en-US"/>
          </a:p>
        </p:txBody>
      </p:sp>
    </p:spTree>
    <p:extLst>
      <p:ext uri="{BB962C8B-B14F-4D97-AF65-F5344CB8AC3E}">
        <p14:creationId xmlns:p14="http://schemas.microsoft.com/office/powerpoint/2010/main" val="755954289"/>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pic>
        <p:nvPicPr>
          <p:cNvPr id="1032" name="Picture 8" descr="footer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915025"/>
            <a:ext cx="91440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ade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9144000" cy="95250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6"/>
          <p:cNvSpPr>
            <a:spLocks noGrp="1" noChangeArrowheads="1"/>
          </p:cNvSpPr>
          <p:nvPr>
            <p:ph type="sldNum" sz="quarter" idx="4"/>
          </p:nvPr>
        </p:nvSpPr>
        <p:spPr bwMode="auto">
          <a:xfrm>
            <a:off x="8610600" y="6400800"/>
            <a:ext cx="533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mn-lt"/>
              </a:defRPr>
            </a:lvl1pPr>
          </a:lstStyle>
          <a:p>
            <a:fld id="{D4CE81A8-388F-47A8-9E58-04EF9E7A72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pull dir="rd"/>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pitchFamily="34" charset="0"/>
        </a:defRPr>
      </a:lvl2pPr>
      <a:lvl3pPr algn="ctr" rtl="0" fontAlgn="base">
        <a:spcBef>
          <a:spcPct val="0"/>
        </a:spcBef>
        <a:spcAft>
          <a:spcPct val="0"/>
        </a:spcAft>
        <a:defRPr sz="4400">
          <a:solidFill>
            <a:schemeClr val="tx2"/>
          </a:solidFill>
          <a:latin typeface="Trebuchet MS" pitchFamily="34" charset="0"/>
        </a:defRPr>
      </a:lvl3pPr>
      <a:lvl4pPr algn="ctr" rtl="0" fontAlgn="base">
        <a:spcBef>
          <a:spcPct val="0"/>
        </a:spcBef>
        <a:spcAft>
          <a:spcPct val="0"/>
        </a:spcAft>
        <a:defRPr sz="4400">
          <a:solidFill>
            <a:schemeClr val="tx2"/>
          </a:solidFill>
          <a:latin typeface="Trebuchet MS" pitchFamily="34" charset="0"/>
        </a:defRPr>
      </a:lvl4pPr>
      <a:lvl5pPr algn="ctr" rtl="0" fontAlgn="base">
        <a:spcBef>
          <a:spcPct val="0"/>
        </a:spcBef>
        <a:spcAft>
          <a:spcPct val="0"/>
        </a:spcAft>
        <a:defRPr sz="4400">
          <a:solidFill>
            <a:schemeClr val="tx2"/>
          </a:solidFill>
          <a:latin typeface="Trebuchet MS"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Local%20Settings/Temporary%20Internet%20Files/Content.IE5/C66ENNON/C2F.xls"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helmut.knaust.info/presentations/2003/inet2003/Expo%20cpl.x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helmut.knaust.info/presentations/2003/inet2003/A%20Logistic%20Growth.xls"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http://helmut.knaust.info/presentations/2003/inet2003/B%20Predator-Prey%20Model.xls" TargetMode="Externa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ath.utep.edu/Faculty/helmut" TargetMode="External"/><Relationship Id="rId2" Type="http://schemas.openxmlformats.org/officeDocument/2006/relationships/hyperlink" Target="mailto:helmut@math.utep.edu"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7038" y="1330325"/>
            <a:ext cx="7878762" cy="4003675"/>
          </a:xfrm>
        </p:spPr>
        <p:txBody>
          <a:bodyPr/>
          <a:lstStyle/>
          <a:p>
            <a:pPr algn="l"/>
            <a:r>
              <a:rPr lang="en-US" sz="2000" i="1"/>
              <a:t>“Many pre-calculus concepts can be taught from a discrete dynamical systems viewpoint. This approach permits the teacher to cover exciting applications and enrichment topics.”</a:t>
            </a:r>
            <a:r>
              <a:rPr lang="en-US"/>
              <a:t/>
            </a:r>
            <a:br>
              <a:rPr lang="en-US"/>
            </a:br>
            <a:r>
              <a:rPr lang="en-US"/>
              <a:t/>
            </a:r>
            <a:br>
              <a:rPr lang="en-US"/>
            </a:br>
            <a:r>
              <a:rPr lang="en-US"/>
              <a:t>				</a:t>
            </a:r>
            <a:r>
              <a:rPr lang="en-US" sz="2400"/>
              <a:t>Helmut Knaust, Ph.D.</a:t>
            </a:r>
            <a:br>
              <a:rPr lang="en-US" sz="2400"/>
            </a:br>
            <a:r>
              <a:rPr lang="en-US" sz="2400"/>
              <a:t/>
            </a:r>
            <a:br>
              <a:rPr lang="en-US" sz="2400"/>
            </a:br>
            <a:r>
              <a:rPr lang="en-US" sz="2400"/>
              <a:t>				</a:t>
            </a:r>
            <a:r>
              <a:rPr lang="en-US" sz="1800"/>
              <a:t>Associate Professor</a:t>
            </a:r>
            <a:br>
              <a:rPr lang="en-US" sz="1800"/>
            </a:br>
            <a:r>
              <a:rPr lang="en-US" sz="1800"/>
              <a:t>				Department of Mathematical Sciences</a:t>
            </a:r>
            <a:br>
              <a:rPr lang="en-US" sz="1800"/>
            </a:br>
            <a:r>
              <a:rPr lang="en-US" sz="1800"/>
              <a:t>				University of Texas at El Paso</a:t>
            </a:r>
            <a:br>
              <a:rPr lang="en-US" sz="1800"/>
            </a:br>
            <a:endParaRPr lang="en-US" sz="1800"/>
          </a:p>
        </p:txBody>
      </p:sp>
      <p:sp>
        <p:nvSpPr>
          <p:cNvPr id="2052" name="Text Box 4"/>
          <p:cNvSpPr txBox="1">
            <a:spLocks noChangeArrowheads="1"/>
          </p:cNvSpPr>
          <p:nvPr/>
        </p:nvSpPr>
        <p:spPr bwMode="auto">
          <a:xfrm>
            <a:off x="7321550" y="5334000"/>
            <a:ext cx="1812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latin typeface="Trebuchet MS" pitchFamily="34" charset="0"/>
              </a:rPr>
              <a:t>January 7, 2003</a:t>
            </a: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0212CAE5-B588-4214-A805-7816B135417A}" type="slidenum">
              <a:rPr lang="en-US"/>
              <a:pPr/>
              <a:t>10</a:t>
            </a:fld>
            <a:endParaRPr lang="en-US"/>
          </a:p>
        </p:txBody>
      </p:sp>
      <p:graphicFrame>
        <p:nvGraphicFramePr>
          <p:cNvPr id="14442" name="Group 106"/>
          <p:cNvGraphicFramePr>
            <a:graphicFrameLocks noGrp="1"/>
          </p:cNvGraphicFramePr>
          <p:nvPr>
            <p:ph idx="1"/>
          </p:nvPr>
        </p:nvGraphicFramePr>
        <p:xfrm>
          <a:off x="762000" y="1331913"/>
          <a:ext cx="2743200" cy="4192591"/>
        </p:xfrm>
        <a:graphic>
          <a:graphicData uri="http://schemas.openxmlformats.org/drawingml/2006/table">
            <a:tbl>
              <a:tblPr/>
              <a:tblGrid>
                <a:gridCol w="1371600"/>
                <a:gridCol w="1371600"/>
              </a:tblGrid>
              <a:tr h="4206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c</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f</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238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32.0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206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33.8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968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35.6</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222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37.4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206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39.2</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222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41.0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206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6</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42.8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238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7</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44.6</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206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46.4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grpSp>
        <p:nvGrpSpPr>
          <p:cNvPr id="14441" name="Group 105"/>
          <p:cNvGrpSpPr>
            <a:grpSpLocks/>
          </p:cNvGrpSpPr>
          <p:nvPr/>
        </p:nvGrpSpPr>
        <p:grpSpPr bwMode="auto">
          <a:xfrm>
            <a:off x="4267200" y="1371600"/>
            <a:ext cx="3581400" cy="3352800"/>
            <a:chOff x="2688" y="864"/>
            <a:chExt cx="2256" cy="2112"/>
          </a:xfrm>
        </p:grpSpPr>
        <p:sp>
          <p:nvSpPr>
            <p:cNvPr id="14439" name="AutoShape 103"/>
            <p:cNvSpPr>
              <a:spLocks noChangeArrowheads="1"/>
            </p:cNvSpPr>
            <p:nvPr/>
          </p:nvSpPr>
          <p:spPr bwMode="auto">
            <a:xfrm>
              <a:off x="2688" y="864"/>
              <a:ext cx="1105" cy="386"/>
            </a:xfrm>
            <a:prstGeom prst="wedgeRoundRectCallout">
              <a:avLst>
                <a:gd name="adj1" fmla="val -116787"/>
                <a:gd name="adj2" fmla="val 47667"/>
                <a:gd name="adj3"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solidFill>
                    <a:schemeClr val="bg1"/>
                  </a:solidFill>
                  <a:latin typeface="Trebuchet MS" pitchFamily="34" charset="0"/>
                </a:rPr>
                <a:t>Initial Data</a:t>
              </a:r>
            </a:p>
          </p:txBody>
        </p:sp>
        <p:sp>
          <p:nvSpPr>
            <p:cNvPr id="14440" name="AutoShape 104"/>
            <p:cNvSpPr>
              <a:spLocks noChangeArrowheads="1"/>
            </p:cNvSpPr>
            <p:nvPr/>
          </p:nvSpPr>
          <p:spPr bwMode="auto">
            <a:xfrm>
              <a:off x="2688" y="2064"/>
              <a:ext cx="2256" cy="912"/>
            </a:xfrm>
            <a:prstGeom prst="wedgeRoundRectCallout">
              <a:avLst>
                <a:gd name="adj1" fmla="val -80806"/>
                <a:gd name="adj2" fmla="val 5921"/>
                <a:gd name="adj3"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solidFill>
                    <a:schemeClr val="bg1"/>
                  </a:solidFill>
                  <a:latin typeface="Trebuchet MS" pitchFamily="34" charset="0"/>
                </a:rPr>
                <a:t>f(5) </a:t>
              </a:r>
            </a:p>
            <a:p>
              <a:pPr algn="ctr"/>
              <a:r>
                <a:rPr lang="en-US" sz="2000">
                  <a:solidFill>
                    <a:schemeClr val="bg1"/>
                  </a:solidFill>
                  <a:latin typeface="Trebuchet MS" pitchFamily="34" charset="0"/>
                </a:rPr>
                <a:t>= f(4)+1.8 </a:t>
              </a:r>
            </a:p>
            <a:p>
              <a:pPr algn="ctr"/>
              <a:r>
                <a:rPr lang="en-US" sz="2000">
                  <a:solidFill>
                    <a:schemeClr val="bg1"/>
                  </a:solidFill>
                  <a:latin typeface="Trebuchet MS" pitchFamily="34" charset="0"/>
                </a:rPr>
                <a:t>= 39.2+1.8 </a:t>
              </a:r>
            </a:p>
            <a:p>
              <a:pPr algn="ctr"/>
              <a:r>
                <a:rPr lang="en-US" sz="2000">
                  <a:solidFill>
                    <a:schemeClr val="bg1"/>
                  </a:solidFill>
                  <a:latin typeface="Trebuchet MS" pitchFamily="34" charset="0"/>
                </a:rPr>
                <a:t>= 41.0</a:t>
              </a: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4441"/>
                                        </p:tgtEl>
                                        <p:attrNameLst>
                                          <p:attrName>style.visibility</p:attrName>
                                        </p:attrNameLst>
                                      </p:cBhvr>
                                      <p:to>
                                        <p:strVal val="visible"/>
                                      </p:to>
                                    </p:set>
                                    <p:animScale>
                                      <p:cBhvr>
                                        <p:cTn id="7" dur="1000" decel="50000" fill="hold">
                                          <p:stCondLst>
                                            <p:cond delay="0"/>
                                          </p:stCondLst>
                                        </p:cTn>
                                        <p:tgtEl>
                                          <p:spTgt spid="144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441"/>
                                        </p:tgtEl>
                                        <p:attrNameLst>
                                          <p:attrName>ppt_x</p:attrName>
                                          <p:attrName>ppt_y</p:attrName>
                                        </p:attrNameLst>
                                      </p:cBhvr>
                                    </p:animMotion>
                                    <p:animEffect transition="in" filter="fade">
                                      <p:cBhvr>
                                        <p:cTn id="9" dur="1000"/>
                                        <p:tgtEl>
                                          <p:spTgt spid="14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4"/>
          <p:cNvSpPr>
            <a:spLocks noGrp="1"/>
          </p:cNvSpPr>
          <p:nvPr>
            <p:ph type="sldNum" sz="quarter" idx="12"/>
          </p:nvPr>
        </p:nvSpPr>
        <p:spPr/>
        <p:txBody>
          <a:bodyPr/>
          <a:lstStyle/>
          <a:p>
            <a:fld id="{402AFF19-8E54-4C6C-A213-C57203AD9559}" type="slidenum">
              <a:rPr lang="en-US"/>
              <a:pPr/>
              <a:t>11</a:t>
            </a:fld>
            <a:endParaRPr lang="en-US"/>
          </a:p>
        </p:txBody>
      </p:sp>
      <p:graphicFrame>
        <p:nvGraphicFramePr>
          <p:cNvPr id="17520" name="Group 112"/>
          <p:cNvGraphicFramePr>
            <a:graphicFrameLocks noGrp="1"/>
          </p:cNvGraphicFramePr>
          <p:nvPr>
            <p:ph/>
          </p:nvPr>
        </p:nvGraphicFramePr>
        <p:xfrm>
          <a:off x="2514600" y="1905000"/>
          <a:ext cx="4114800" cy="3962400"/>
        </p:xfrm>
        <a:graphic>
          <a:graphicData uri="http://schemas.openxmlformats.org/drawingml/2006/table">
            <a:tbl>
              <a:tblPr/>
              <a:tblGrid>
                <a:gridCol w="2057400"/>
                <a:gridCol w="2057400"/>
              </a:tblGrid>
              <a:tr h="3540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c</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f</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58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32.0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540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33.8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349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35.6</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55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37.4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55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39.2</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55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41.0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540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6</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42.8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58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7</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44.6</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540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46.4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17517" name="Text Box 109"/>
          <p:cNvSpPr txBox="1">
            <a:spLocks noChangeArrowheads="1"/>
          </p:cNvSpPr>
          <p:nvPr/>
        </p:nvSpPr>
        <p:spPr bwMode="auto">
          <a:xfrm>
            <a:off x="3519488" y="1219200"/>
            <a:ext cx="2652712"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Tx/>
              <a:buChar char="•"/>
            </a:pPr>
            <a:r>
              <a:rPr lang="en-US" sz="2400">
                <a:latin typeface="Trebuchet MS" pitchFamily="34" charset="0"/>
              </a:rPr>
              <a:t> Linear Models</a:t>
            </a:r>
          </a:p>
        </p:txBody>
      </p:sp>
      <p:sp>
        <p:nvSpPr>
          <p:cNvPr id="17518" name="Text Box 110"/>
          <p:cNvSpPr txBox="1">
            <a:spLocks noChangeArrowheads="1"/>
          </p:cNvSpPr>
          <p:nvPr/>
        </p:nvSpPr>
        <p:spPr bwMode="auto">
          <a:xfrm>
            <a:off x="228600" y="2514600"/>
            <a:ext cx="2209800" cy="20145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Data on the left </a:t>
            </a:r>
          </a:p>
          <a:p>
            <a:r>
              <a:rPr lang="en-US"/>
              <a:t>are in </a:t>
            </a:r>
            <a:r>
              <a:rPr lang="en-US" b="1"/>
              <a:t>“arithmetic progression”</a:t>
            </a:r>
            <a:r>
              <a:rPr lang="en-US"/>
              <a:t> </a:t>
            </a:r>
          </a:p>
          <a:p>
            <a:r>
              <a:rPr lang="en-US"/>
              <a:t>(= constant differences between consecutive terms)</a:t>
            </a:r>
          </a:p>
        </p:txBody>
      </p:sp>
      <p:sp>
        <p:nvSpPr>
          <p:cNvPr id="17519" name="Text Box 111"/>
          <p:cNvSpPr txBox="1">
            <a:spLocks noChangeArrowheads="1"/>
          </p:cNvSpPr>
          <p:nvPr/>
        </p:nvSpPr>
        <p:spPr bwMode="auto">
          <a:xfrm>
            <a:off x="6781800" y="2514600"/>
            <a:ext cx="2209800" cy="20145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Data on the right </a:t>
            </a:r>
          </a:p>
          <a:p>
            <a:r>
              <a:rPr lang="en-US"/>
              <a:t>are in </a:t>
            </a:r>
            <a:r>
              <a:rPr lang="en-US" b="1"/>
              <a:t>“arithmetic progression”</a:t>
            </a:r>
            <a:r>
              <a:rPr lang="en-US"/>
              <a:t> </a:t>
            </a:r>
          </a:p>
          <a:p>
            <a:r>
              <a:rPr lang="en-US"/>
              <a:t>(= constant differences between consecutive terms)</a:t>
            </a:r>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A7BE3BD3-5D38-4D6D-A54C-2F533542185D}" type="slidenum">
              <a:rPr lang="en-US"/>
              <a:pPr/>
              <a:t>12</a:t>
            </a:fld>
            <a:endParaRPr lang="en-US"/>
          </a:p>
        </p:txBody>
      </p:sp>
      <p:pic>
        <p:nvPicPr>
          <p:cNvPr id="12296" name="Picture 8" descr="Image01">
            <a:hlinkClick r:id="rId2" action="ppaction://hlinkfile"/>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66800" y="1014413"/>
            <a:ext cx="6581775" cy="4827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5D0E4B5-7DBD-4970-A81D-85E6C23D99C5}" type="slidenum">
              <a:rPr lang="en-US"/>
              <a:pPr/>
              <a:t>13</a:t>
            </a:fld>
            <a:endParaRPr lang="en-US"/>
          </a:p>
        </p:txBody>
      </p:sp>
      <p:sp>
        <p:nvSpPr>
          <p:cNvPr id="16387" name="Rectangle 3"/>
          <p:cNvSpPr>
            <a:spLocks noGrp="1" noChangeArrowheads="1"/>
          </p:cNvSpPr>
          <p:nvPr>
            <p:ph type="body" idx="1"/>
          </p:nvPr>
        </p:nvSpPr>
        <p:spPr>
          <a:xfrm>
            <a:off x="457200" y="1600200"/>
            <a:ext cx="8229600" cy="4724400"/>
          </a:xfrm>
        </p:spPr>
        <p:txBody>
          <a:bodyPr/>
          <a:lstStyle/>
          <a:p>
            <a:pPr>
              <a:lnSpc>
                <a:spcPct val="80000"/>
              </a:lnSpc>
            </a:pPr>
            <a:r>
              <a:rPr lang="en-US" sz="2400"/>
              <a:t>Exponential Models: Population Growth</a:t>
            </a:r>
          </a:p>
          <a:p>
            <a:pPr>
              <a:lnSpc>
                <a:spcPct val="80000"/>
              </a:lnSpc>
              <a:buFontTx/>
              <a:buNone/>
            </a:pPr>
            <a:endParaRPr lang="en-US" sz="2400"/>
          </a:p>
          <a:p>
            <a:pPr lvl="2" algn="ctr">
              <a:lnSpc>
                <a:spcPct val="80000"/>
              </a:lnSpc>
              <a:buFontTx/>
              <a:buNone/>
            </a:pPr>
            <a:r>
              <a:rPr lang="en-US" sz="1800" i="1"/>
              <a:t>“The change in population from one year to the next is proportional to the present population”</a:t>
            </a:r>
          </a:p>
          <a:p>
            <a:pPr lvl="2" algn="ctr">
              <a:lnSpc>
                <a:spcPct val="80000"/>
              </a:lnSpc>
              <a:buFontTx/>
              <a:buNone/>
            </a:pPr>
            <a:endParaRPr lang="en-US" sz="1600" i="1"/>
          </a:p>
          <a:p>
            <a:pPr lvl="2" algn="ctr">
              <a:lnSpc>
                <a:spcPct val="80000"/>
              </a:lnSpc>
              <a:buFontTx/>
              <a:buNone/>
            </a:pPr>
            <a:r>
              <a:rPr lang="en-US" sz="1800" i="1"/>
              <a:t>Difference Equation:</a:t>
            </a:r>
          </a:p>
          <a:p>
            <a:pPr lvl="2" algn="ctr">
              <a:lnSpc>
                <a:spcPct val="80000"/>
              </a:lnSpc>
              <a:buFontTx/>
              <a:buNone/>
            </a:pPr>
            <a:endParaRPr lang="en-US" sz="2000" i="1"/>
          </a:p>
          <a:p>
            <a:pPr lvl="1">
              <a:lnSpc>
                <a:spcPct val="80000"/>
              </a:lnSpc>
              <a:buFontTx/>
              <a:buNone/>
            </a:pPr>
            <a:endParaRPr lang="en-US" sz="1000"/>
          </a:p>
          <a:p>
            <a:pPr lvl="2" algn="ctr">
              <a:lnSpc>
                <a:spcPct val="80000"/>
              </a:lnSpc>
              <a:buFontTx/>
              <a:buNone/>
            </a:pPr>
            <a:endParaRPr lang="en-US" sz="900" i="1"/>
          </a:p>
          <a:p>
            <a:pPr lvl="2" algn="ctr">
              <a:lnSpc>
                <a:spcPct val="80000"/>
              </a:lnSpc>
              <a:buFontTx/>
              <a:buNone/>
            </a:pPr>
            <a:endParaRPr lang="en-US" sz="900" i="1"/>
          </a:p>
          <a:p>
            <a:pPr lvl="2" algn="ctr">
              <a:lnSpc>
                <a:spcPct val="80000"/>
              </a:lnSpc>
              <a:buFontTx/>
              <a:buNone/>
            </a:pPr>
            <a:endParaRPr lang="en-US" sz="900" i="1"/>
          </a:p>
          <a:p>
            <a:pPr lvl="2" algn="ctr">
              <a:lnSpc>
                <a:spcPct val="80000"/>
              </a:lnSpc>
              <a:buFontTx/>
              <a:buNone/>
            </a:pPr>
            <a:endParaRPr lang="en-US" sz="900" i="1"/>
          </a:p>
          <a:p>
            <a:pPr lvl="2" algn="ctr">
              <a:lnSpc>
                <a:spcPct val="80000"/>
              </a:lnSpc>
              <a:buFontTx/>
              <a:buNone/>
            </a:pPr>
            <a:endParaRPr lang="en-US" sz="2000"/>
          </a:p>
          <a:p>
            <a:pPr lvl="2" algn="ctr">
              <a:lnSpc>
                <a:spcPct val="80000"/>
              </a:lnSpc>
              <a:buFontTx/>
              <a:buNone/>
            </a:pPr>
            <a:r>
              <a:rPr lang="en-US"/>
              <a:t>P(n+1) - P(n) =</a:t>
            </a:r>
            <a:r>
              <a:rPr lang="en-US" i="1"/>
              <a:t> </a:t>
            </a:r>
            <a:r>
              <a:rPr lang="en-US"/>
              <a:t>k</a:t>
            </a:r>
            <a:r>
              <a:rPr lang="en-US" i="1"/>
              <a:t> </a:t>
            </a:r>
            <a:r>
              <a:rPr lang="en-US"/>
              <a:t>P(n)</a:t>
            </a:r>
          </a:p>
          <a:p>
            <a:pPr lvl="2" algn="ctr">
              <a:lnSpc>
                <a:spcPct val="80000"/>
              </a:lnSpc>
              <a:buFontTx/>
              <a:buNone/>
            </a:pPr>
            <a:endParaRPr lang="en-US"/>
          </a:p>
          <a:p>
            <a:pPr lvl="2" algn="ctr">
              <a:lnSpc>
                <a:spcPct val="80000"/>
              </a:lnSpc>
              <a:buFontTx/>
              <a:buNone/>
            </a:pPr>
            <a:endParaRPr lang="en-US" sz="1000" i="1"/>
          </a:p>
          <a:p>
            <a:pPr lvl="2">
              <a:lnSpc>
                <a:spcPct val="80000"/>
              </a:lnSpc>
              <a:buFontTx/>
              <a:buNone/>
            </a:pPr>
            <a:endParaRPr lang="en-US" sz="1000"/>
          </a:p>
          <a:p>
            <a:pPr lvl="2">
              <a:lnSpc>
                <a:spcPct val="80000"/>
              </a:lnSpc>
              <a:buFontTx/>
              <a:buNone/>
            </a:pPr>
            <a:endParaRPr lang="en-US" sz="1000"/>
          </a:p>
          <a:p>
            <a:pPr algn="ctr">
              <a:lnSpc>
                <a:spcPct val="80000"/>
              </a:lnSpc>
              <a:buFontTx/>
              <a:buNone/>
            </a:pPr>
            <a:endParaRPr lang="en-US" sz="1400"/>
          </a:p>
          <a:p>
            <a:pPr algn="ctr">
              <a:lnSpc>
                <a:spcPct val="80000"/>
              </a:lnSpc>
              <a:buFontTx/>
              <a:buNone/>
            </a:pPr>
            <a:r>
              <a:rPr lang="en-US" sz="1400"/>
              <a:t>(P = population at time n, n = time (in years))</a:t>
            </a:r>
          </a:p>
        </p:txBody>
      </p:sp>
      <p:grpSp>
        <p:nvGrpSpPr>
          <p:cNvPr id="16394" name="Group 10"/>
          <p:cNvGrpSpPr>
            <a:grpSpLocks/>
          </p:cNvGrpSpPr>
          <p:nvPr/>
        </p:nvGrpSpPr>
        <p:grpSpPr bwMode="auto">
          <a:xfrm>
            <a:off x="304800" y="3124200"/>
            <a:ext cx="8534400" cy="1524000"/>
            <a:chOff x="192" y="1536"/>
            <a:chExt cx="5376" cy="960"/>
          </a:xfrm>
        </p:grpSpPr>
        <p:sp>
          <p:nvSpPr>
            <p:cNvPr id="16388" name="AutoShape 4"/>
            <p:cNvSpPr>
              <a:spLocks noChangeArrowheads="1"/>
            </p:cNvSpPr>
            <p:nvPr/>
          </p:nvSpPr>
          <p:spPr bwMode="auto">
            <a:xfrm>
              <a:off x="192" y="1536"/>
              <a:ext cx="1920" cy="624"/>
            </a:xfrm>
            <a:prstGeom prst="wedgeRoundRectCallout">
              <a:avLst>
                <a:gd name="adj1" fmla="val 85731"/>
                <a:gd name="adj2" fmla="val 73079"/>
                <a:gd name="adj3"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solidFill>
                    <a:schemeClr val="bg1"/>
                  </a:solidFill>
                  <a:latin typeface="Trebuchet MS" pitchFamily="34" charset="0"/>
                </a:rPr>
                <a:t>The change in population from one year to the next…</a:t>
              </a:r>
            </a:p>
          </p:txBody>
        </p:sp>
        <p:sp>
          <p:nvSpPr>
            <p:cNvPr id="16389" name="AutoShape 5"/>
            <p:cNvSpPr>
              <a:spLocks/>
            </p:cNvSpPr>
            <p:nvPr/>
          </p:nvSpPr>
          <p:spPr bwMode="auto">
            <a:xfrm rot="-5400000">
              <a:off x="2712" y="1848"/>
              <a:ext cx="192" cy="1104"/>
            </a:xfrm>
            <a:prstGeom prst="rightBrace">
              <a:avLst>
                <a:gd name="adj1" fmla="val 47917"/>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AutoShape 6"/>
            <p:cNvSpPr>
              <a:spLocks/>
            </p:cNvSpPr>
            <p:nvPr/>
          </p:nvSpPr>
          <p:spPr bwMode="auto">
            <a:xfrm rot="-5400000">
              <a:off x="3480" y="2280"/>
              <a:ext cx="144" cy="288"/>
            </a:xfrm>
            <a:prstGeom prst="rightBrace">
              <a:avLst>
                <a:gd name="adj1" fmla="val 16667"/>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AutoShape 7"/>
            <p:cNvSpPr>
              <a:spLocks noChangeArrowheads="1"/>
            </p:cNvSpPr>
            <p:nvPr/>
          </p:nvSpPr>
          <p:spPr bwMode="auto">
            <a:xfrm>
              <a:off x="2544" y="1680"/>
              <a:ext cx="1584" cy="480"/>
            </a:xfrm>
            <a:prstGeom prst="wedgeRoundRectCallout">
              <a:avLst>
                <a:gd name="adj1" fmla="val 13449"/>
                <a:gd name="adj2" fmla="val 91250"/>
                <a:gd name="adj3"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solidFill>
                    <a:schemeClr val="bg1"/>
                  </a:solidFill>
                  <a:latin typeface="Trebuchet MS" pitchFamily="34" charset="0"/>
                </a:rPr>
                <a:t>…is proportional to…</a:t>
              </a:r>
            </a:p>
          </p:txBody>
        </p:sp>
        <p:sp>
          <p:nvSpPr>
            <p:cNvPr id="16392" name="AutoShape 8"/>
            <p:cNvSpPr>
              <a:spLocks/>
            </p:cNvSpPr>
            <p:nvPr/>
          </p:nvSpPr>
          <p:spPr bwMode="auto">
            <a:xfrm rot="-5400000">
              <a:off x="3840" y="2256"/>
              <a:ext cx="144" cy="336"/>
            </a:xfrm>
            <a:prstGeom prst="rightBrace">
              <a:avLst>
                <a:gd name="adj1" fmla="val 19444"/>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AutoShape 9"/>
            <p:cNvSpPr>
              <a:spLocks noChangeArrowheads="1"/>
            </p:cNvSpPr>
            <p:nvPr/>
          </p:nvSpPr>
          <p:spPr bwMode="auto">
            <a:xfrm>
              <a:off x="4560" y="1584"/>
              <a:ext cx="1008" cy="768"/>
            </a:xfrm>
            <a:prstGeom prst="wedgeRoundRectCallout">
              <a:avLst>
                <a:gd name="adj1" fmla="val -116269"/>
                <a:gd name="adj2" fmla="val 55208"/>
                <a:gd name="adj3"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solidFill>
                    <a:schemeClr val="bg1"/>
                  </a:solidFill>
                  <a:latin typeface="Trebuchet MS" pitchFamily="34" charset="0"/>
                </a:rPr>
                <a:t>…to the present population</a:t>
              </a: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Scale>
                                      <p:cBhvr>
                                        <p:cTn id="7" dur="1000" decel="50000" fill="hold">
                                          <p:stCondLst>
                                            <p:cond delay="0"/>
                                          </p:stCondLst>
                                        </p:cTn>
                                        <p:tgtEl>
                                          <p:spTgt spid="163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394"/>
                                        </p:tgtEl>
                                        <p:attrNameLst>
                                          <p:attrName>ppt_x</p:attrName>
                                          <p:attrName>ppt_y</p:attrName>
                                        </p:attrNameLst>
                                      </p:cBhvr>
                                    </p:animMotion>
                                    <p:animEffect transition="in" filter="fade">
                                      <p:cBhvr>
                                        <p:cTn id="9" dur="1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4BDC4DC-83B9-4224-A210-947CC7E8721A}" type="slidenum">
              <a:rPr lang="en-US"/>
              <a:pPr/>
              <a:t>14</a:t>
            </a:fld>
            <a:endParaRPr lang="en-US"/>
          </a:p>
        </p:txBody>
      </p:sp>
      <p:sp>
        <p:nvSpPr>
          <p:cNvPr id="19459" name="Rectangle 3"/>
          <p:cNvSpPr>
            <a:spLocks noGrp="1" noChangeArrowheads="1"/>
          </p:cNvSpPr>
          <p:nvPr>
            <p:ph type="body" idx="1"/>
          </p:nvPr>
        </p:nvSpPr>
        <p:spPr/>
        <p:txBody>
          <a:bodyPr/>
          <a:lstStyle/>
          <a:p>
            <a:r>
              <a:rPr lang="en-US" dirty="0"/>
              <a:t>Exponential Models</a:t>
            </a:r>
          </a:p>
          <a:p>
            <a:pPr>
              <a:buFontTx/>
              <a:buNone/>
            </a:pPr>
            <a:endParaRPr lang="en-US" dirty="0"/>
          </a:p>
          <a:p>
            <a:pPr algn="ctr">
              <a:buFontTx/>
              <a:buNone/>
            </a:pPr>
            <a:r>
              <a:rPr lang="en-US" sz="2400" dirty="0"/>
              <a:t>P(n+1) - P(n) =</a:t>
            </a:r>
            <a:r>
              <a:rPr lang="en-US" sz="2400" i="1" dirty="0"/>
              <a:t> </a:t>
            </a:r>
            <a:r>
              <a:rPr lang="en-US" sz="2400" dirty="0"/>
              <a:t>k</a:t>
            </a:r>
            <a:r>
              <a:rPr lang="en-US" sz="2400" i="1" dirty="0"/>
              <a:t> </a:t>
            </a:r>
            <a:r>
              <a:rPr lang="en-US" sz="2400" dirty="0"/>
              <a:t>P(n)</a:t>
            </a:r>
          </a:p>
          <a:p>
            <a:pPr algn="ctr">
              <a:buFontTx/>
              <a:buNone/>
            </a:pPr>
            <a:endParaRPr lang="en-US" sz="2400" dirty="0"/>
          </a:p>
          <a:p>
            <a:pPr algn="ctr">
              <a:buFontTx/>
              <a:buNone/>
            </a:pPr>
            <a:endParaRPr lang="en-US" sz="2400" dirty="0"/>
          </a:p>
          <a:p>
            <a:pPr algn="ctr">
              <a:buFontTx/>
              <a:buNone/>
            </a:pPr>
            <a:r>
              <a:rPr lang="en-US" sz="2400" dirty="0"/>
              <a:t>P(n+1) = (1+k) P(n)</a:t>
            </a:r>
          </a:p>
          <a:p>
            <a:pPr algn="ctr">
              <a:buFontTx/>
              <a:buNone/>
            </a:pPr>
            <a:endParaRPr lang="en-US" sz="2400" dirty="0"/>
          </a:p>
          <a:p>
            <a:pPr algn="ctr">
              <a:buFontTx/>
              <a:buNone/>
            </a:pPr>
            <a:r>
              <a:rPr lang="en-US" sz="2400" dirty="0">
                <a:hlinkClick r:id="rId2"/>
              </a:rPr>
              <a:t>Spreadsheet</a:t>
            </a:r>
            <a:endParaRPr lang="en-US" sz="2400" dirty="0"/>
          </a:p>
        </p:txBody>
      </p:sp>
      <p:sp>
        <p:nvSpPr>
          <p:cNvPr id="19460" name="AutoShape 4"/>
          <p:cNvSpPr>
            <a:spLocks noChangeArrowheads="1"/>
          </p:cNvSpPr>
          <p:nvPr/>
        </p:nvSpPr>
        <p:spPr bwMode="auto">
          <a:xfrm>
            <a:off x="3963988" y="3429000"/>
            <a:ext cx="1214437" cy="485775"/>
          </a:xfrm>
          <a:prstGeom prst="leftRightArrow">
            <a:avLst>
              <a:gd name="adj1" fmla="val 50000"/>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6"/>
          <p:cNvSpPr>
            <a:spLocks noGrp="1"/>
          </p:cNvSpPr>
          <p:nvPr>
            <p:ph type="sldNum" sz="quarter" idx="12"/>
          </p:nvPr>
        </p:nvSpPr>
        <p:spPr/>
        <p:txBody>
          <a:bodyPr/>
          <a:lstStyle/>
          <a:p>
            <a:fld id="{F12B145F-D3FA-4F21-8ACD-01E68F9FA689}" type="slidenum">
              <a:rPr lang="en-US"/>
              <a:pPr/>
              <a:t>15</a:t>
            </a:fld>
            <a:endParaRPr lang="en-US"/>
          </a:p>
        </p:txBody>
      </p:sp>
      <p:sp>
        <p:nvSpPr>
          <p:cNvPr id="20483" name="Rectangle 3"/>
          <p:cNvSpPr>
            <a:spLocks noGrp="1" noChangeArrowheads="1"/>
          </p:cNvSpPr>
          <p:nvPr>
            <p:ph type="body" sz="half" idx="1"/>
          </p:nvPr>
        </p:nvSpPr>
        <p:spPr>
          <a:xfrm>
            <a:off x="457200" y="1600200"/>
            <a:ext cx="8077200" cy="685800"/>
          </a:xfrm>
        </p:spPr>
        <p:txBody>
          <a:bodyPr/>
          <a:lstStyle/>
          <a:p>
            <a:r>
              <a:rPr lang="en-US" sz="2800"/>
              <a:t>Exponential Models: Population Growth</a:t>
            </a:r>
          </a:p>
        </p:txBody>
      </p:sp>
      <p:graphicFrame>
        <p:nvGraphicFramePr>
          <p:cNvPr id="20636" name="Group 156"/>
          <p:cNvGraphicFramePr>
            <a:graphicFrameLocks noGrp="1"/>
          </p:cNvGraphicFramePr>
          <p:nvPr>
            <p:ph sz="half" idx="2"/>
          </p:nvPr>
        </p:nvGraphicFramePr>
        <p:xfrm>
          <a:off x="3276600" y="2286000"/>
          <a:ext cx="2590800" cy="3962400"/>
        </p:xfrm>
        <a:graphic>
          <a:graphicData uri="http://schemas.openxmlformats.org/drawingml/2006/table">
            <a:tbl>
              <a:tblPr/>
              <a:tblGrid>
                <a:gridCol w="1295400"/>
                <a:gridCol w="1295400"/>
              </a:tblGrid>
              <a:tr h="3048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n</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P(n)</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5500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6050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6655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7321</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8053</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6</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8858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7</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9744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10718</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
        <p:nvSpPr>
          <p:cNvPr id="20634" name="Text Box 154"/>
          <p:cNvSpPr txBox="1">
            <a:spLocks noChangeArrowheads="1"/>
          </p:cNvSpPr>
          <p:nvPr/>
        </p:nvSpPr>
        <p:spPr bwMode="auto">
          <a:xfrm>
            <a:off x="838200" y="3429000"/>
            <a:ext cx="2209800" cy="20145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Data on the left </a:t>
            </a:r>
          </a:p>
          <a:p>
            <a:r>
              <a:rPr lang="en-US"/>
              <a:t>are in </a:t>
            </a:r>
            <a:r>
              <a:rPr lang="en-US" b="1"/>
              <a:t>“arithmetic progression”</a:t>
            </a:r>
            <a:r>
              <a:rPr lang="en-US"/>
              <a:t> </a:t>
            </a:r>
          </a:p>
          <a:p>
            <a:r>
              <a:rPr lang="en-US"/>
              <a:t>(= constant differences between consecutive terms)</a:t>
            </a:r>
          </a:p>
        </p:txBody>
      </p:sp>
      <p:sp>
        <p:nvSpPr>
          <p:cNvPr id="20635" name="Text Box 155"/>
          <p:cNvSpPr txBox="1">
            <a:spLocks noChangeArrowheads="1"/>
          </p:cNvSpPr>
          <p:nvPr/>
        </p:nvSpPr>
        <p:spPr bwMode="auto">
          <a:xfrm>
            <a:off x="6400800" y="3429000"/>
            <a:ext cx="2209800" cy="17399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Data on the right </a:t>
            </a:r>
          </a:p>
          <a:p>
            <a:r>
              <a:rPr lang="en-US"/>
              <a:t>are in </a:t>
            </a:r>
            <a:r>
              <a:rPr lang="en-US" b="1"/>
              <a:t>“geometric progression”</a:t>
            </a:r>
            <a:r>
              <a:rPr lang="en-US"/>
              <a:t> </a:t>
            </a:r>
          </a:p>
          <a:p>
            <a:r>
              <a:rPr lang="en-US"/>
              <a:t>(= constant ratios between consecutive terms)</a:t>
            </a:r>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6"/>
          <p:cNvSpPr>
            <a:spLocks noGrp="1"/>
          </p:cNvSpPr>
          <p:nvPr>
            <p:ph type="sldNum" sz="quarter" idx="12"/>
          </p:nvPr>
        </p:nvSpPr>
        <p:spPr/>
        <p:txBody>
          <a:bodyPr/>
          <a:lstStyle/>
          <a:p>
            <a:fld id="{60ACB9E6-BE62-43AD-9143-9A6232F38FDE}" type="slidenum">
              <a:rPr lang="en-US"/>
              <a:pPr/>
              <a:t>16</a:t>
            </a:fld>
            <a:endParaRPr lang="en-US"/>
          </a:p>
        </p:txBody>
      </p:sp>
      <p:sp>
        <p:nvSpPr>
          <p:cNvPr id="23555" name="Rectangle 3"/>
          <p:cNvSpPr>
            <a:spLocks noGrp="1" noChangeArrowheads="1"/>
          </p:cNvSpPr>
          <p:nvPr>
            <p:ph type="body" sz="half" idx="1"/>
          </p:nvPr>
        </p:nvSpPr>
        <p:spPr/>
        <p:txBody>
          <a:bodyPr/>
          <a:lstStyle/>
          <a:p>
            <a:r>
              <a:rPr lang="en-US" sz="2800"/>
              <a:t>Student Activity</a:t>
            </a:r>
          </a:p>
          <a:p>
            <a:pPr lvl="2"/>
            <a:endParaRPr lang="en-US" sz="2000"/>
          </a:p>
          <a:p>
            <a:pPr lvl="2"/>
            <a:endParaRPr lang="en-US" sz="2000"/>
          </a:p>
          <a:p>
            <a:pPr lvl="2"/>
            <a:r>
              <a:rPr lang="en-US" sz="2000"/>
              <a:t>Fill in the missing data in the table on the right such that the y-data are in geometric progression:</a:t>
            </a:r>
          </a:p>
          <a:p>
            <a:pPr lvl="2">
              <a:buFontTx/>
              <a:buNone/>
            </a:pPr>
            <a:r>
              <a:rPr lang="en-US" sz="2000"/>
              <a:t> </a:t>
            </a:r>
          </a:p>
        </p:txBody>
      </p:sp>
      <p:graphicFrame>
        <p:nvGraphicFramePr>
          <p:cNvPr id="23642" name="Group 90"/>
          <p:cNvGraphicFramePr>
            <a:graphicFrameLocks noGrp="1"/>
          </p:cNvGraphicFramePr>
          <p:nvPr>
            <p:ph sz="half" idx="2"/>
          </p:nvPr>
        </p:nvGraphicFramePr>
        <p:xfrm>
          <a:off x="4724400" y="2057400"/>
          <a:ext cx="3505200" cy="3186430"/>
        </p:xfrm>
        <a:graphic>
          <a:graphicData uri="http://schemas.openxmlformats.org/drawingml/2006/table">
            <a:tbl>
              <a:tblPr/>
              <a:tblGrid>
                <a:gridCol w="1752600"/>
                <a:gridCol w="1752600"/>
              </a:tblGrid>
              <a:tr h="2889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x</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y</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889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762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8733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1275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889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667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889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8.000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6D6246AF-CEE3-4D93-95D4-0B01C61ECADF}" type="slidenum">
              <a:rPr lang="en-US"/>
              <a:pPr/>
              <a:t>17</a:t>
            </a:fld>
            <a:endParaRPr lang="en-US"/>
          </a:p>
        </p:txBody>
      </p:sp>
      <p:sp>
        <p:nvSpPr>
          <p:cNvPr id="25603" name="Rectangle 3"/>
          <p:cNvSpPr>
            <a:spLocks noGrp="1" noChangeArrowheads="1"/>
          </p:cNvSpPr>
          <p:nvPr>
            <p:ph type="body" idx="1"/>
          </p:nvPr>
        </p:nvSpPr>
        <p:spPr/>
        <p:txBody>
          <a:bodyPr/>
          <a:lstStyle/>
          <a:p>
            <a:r>
              <a:rPr lang="en-US" sz="2800"/>
              <a:t>First Historical Aside: The Babylonian Algorithm</a:t>
            </a:r>
          </a:p>
          <a:p>
            <a:pPr lvl="1"/>
            <a:r>
              <a:rPr lang="en-US"/>
              <a:t>Compute approximations for the square root of 2.</a:t>
            </a:r>
          </a:p>
          <a:p>
            <a:pPr lvl="1"/>
            <a:r>
              <a:rPr lang="en-US"/>
              <a:t>Take as a first guess x(0)=1. x(0)=1 is too small, since 1</a:t>
            </a:r>
            <a:r>
              <a:rPr lang="en-US" baseline="30000"/>
              <a:t>2</a:t>
            </a:r>
            <a:r>
              <a:rPr lang="en-US"/>
              <a:t> &lt; 2; consequently 2/x(0)=2 is too big; try their average next:</a:t>
            </a:r>
          </a:p>
          <a:p>
            <a:pPr lvl="1"/>
            <a:r>
              <a:rPr lang="en-US"/>
              <a:t>x(1)=1/2 [ x(0) + 2/(x(0) ]=1.5</a:t>
            </a:r>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7A10E3D5-D642-4EA2-9B03-F330BC0F78CC}" type="slidenum">
              <a:rPr lang="en-US"/>
              <a:pPr/>
              <a:t>18</a:t>
            </a:fld>
            <a:endParaRPr lang="en-US"/>
          </a:p>
        </p:txBody>
      </p:sp>
      <p:sp>
        <p:nvSpPr>
          <p:cNvPr id="26627" name="Rectangle 3"/>
          <p:cNvSpPr>
            <a:spLocks noGrp="1" noChangeArrowheads="1"/>
          </p:cNvSpPr>
          <p:nvPr>
            <p:ph type="body" idx="1"/>
          </p:nvPr>
        </p:nvSpPr>
        <p:spPr/>
        <p:txBody>
          <a:bodyPr/>
          <a:lstStyle/>
          <a:p>
            <a:r>
              <a:rPr lang="en-US" sz="2800"/>
              <a:t>First Historical Aside: The Babylonian Algorithm</a:t>
            </a:r>
          </a:p>
          <a:p>
            <a:pPr>
              <a:buFontTx/>
              <a:buNone/>
            </a:pPr>
            <a:endParaRPr lang="en-US" sz="2800"/>
          </a:p>
          <a:p>
            <a:pPr>
              <a:buFontTx/>
              <a:buNone/>
            </a:pPr>
            <a:endParaRPr lang="en-US" sz="2800"/>
          </a:p>
          <a:p>
            <a:pPr lvl="1"/>
            <a:r>
              <a:rPr lang="en-US"/>
              <a:t>This leads to the recurrence relation</a:t>
            </a:r>
          </a:p>
          <a:p>
            <a:pPr lvl="1" algn="ctr">
              <a:buFontTx/>
              <a:buNone/>
            </a:pPr>
            <a:r>
              <a:rPr lang="en-US"/>
              <a:t>x(n+1)=1/2 [ x(n) + 2/x(n) ]</a:t>
            </a: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6"/>
          <p:cNvSpPr>
            <a:spLocks noGrp="1"/>
          </p:cNvSpPr>
          <p:nvPr>
            <p:ph type="sldNum" sz="quarter" idx="12"/>
          </p:nvPr>
        </p:nvSpPr>
        <p:spPr/>
        <p:txBody>
          <a:bodyPr/>
          <a:lstStyle/>
          <a:p>
            <a:fld id="{97FBE69F-69DE-486A-AB20-1316819C5E2F}" type="slidenum">
              <a:rPr lang="en-US"/>
              <a:pPr/>
              <a:t>19</a:t>
            </a:fld>
            <a:endParaRPr lang="en-US"/>
          </a:p>
        </p:txBody>
      </p:sp>
      <p:sp>
        <p:nvSpPr>
          <p:cNvPr id="27651" name="Rectangle 3"/>
          <p:cNvSpPr>
            <a:spLocks noGrp="1" noChangeArrowheads="1"/>
          </p:cNvSpPr>
          <p:nvPr>
            <p:ph type="body" sz="half" idx="1"/>
          </p:nvPr>
        </p:nvSpPr>
        <p:spPr>
          <a:xfrm>
            <a:off x="457200" y="1600200"/>
            <a:ext cx="7848600" cy="914400"/>
          </a:xfrm>
        </p:spPr>
        <p:txBody>
          <a:bodyPr/>
          <a:lstStyle/>
          <a:p>
            <a:pPr>
              <a:lnSpc>
                <a:spcPct val="90000"/>
              </a:lnSpc>
            </a:pPr>
            <a:r>
              <a:rPr lang="en-US" sz="2800"/>
              <a:t>First Historical Aside: The Babylonian Algorithm</a:t>
            </a:r>
          </a:p>
          <a:p>
            <a:pPr>
              <a:lnSpc>
                <a:spcPct val="90000"/>
              </a:lnSpc>
              <a:buFontTx/>
              <a:buNone/>
            </a:pPr>
            <a:endParaRPr lang="en-US" sz="2800"/>
          </a:p>
        </p:txBody>
      </p:sp>
      <p:graphicFrame>
        <p:nvGraphicFramePr>
          <p:cNvPr id="27754" name="Group 106"/>
          <p:cNvGraphicFramePr>
            <a:graphicFrameLocks noGrp="1"/>
          </p:cNvGraphicFramePr>
          <p:nvPr>
            <p:ph sz="half" idx="2"/>
          </p:nvPr>
        </p:nvGraphicFramePr>
        <p:xfrm>
          <a:off x="1828800" y="2514600"/>
          <a:ext cx="5486400" cy="3276603"/>
        </p:xfrm>
        <a:graphic>
          <a:graphicData uri="http://schemas.openxmlformats.org/drawingml/2006/table">
            <a:tbl>
              <a:tblPr/>
              <a:tblGrid>
                <a:gridCol w="1168400"/>
                <a:gridCol w="2159000"/>
                <a:gridCol w="2159000"/>
              </a:tblGrid>
              <a:tr h="4683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n</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x(n)</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rebuchet MS" pitchFamily="34" charset="0"/>
                          <a:cs typeface="Arial" charset="0"/>
                        </a:rPr>
                        <a:t>x(n)</a:t>
                      </a:r>
                      <a:r>
                        <a:rPr kumimoji="0" lang="en-US" sz="2000" b="1" i="0" u="none" strike="noStrike" cap="none" normalizeH="0" baseline="30000" smtClean="0">
                          <a:ln>
                            <a:noFill/>
                          </a:ln>
                          <a:solidFill>
                            <a:schemeClr val="tx1"/>
                          </a:solidFill>
                          <a:effectLst/>
                          <a:latin typeface="Trebuchet MS" pitchFamily="34" charset="0"/>
                          <a:cs typeface="Arial" charset="0"/>
                        </a:rPr>
                        <a:t>2</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683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1.000000000000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1.000000000000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683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1.500000000000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2.250000000000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6672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1.416666666667</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2.006944444444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683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3</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1.414215686275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2.000006007305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683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4</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1.414213562375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2.000000000005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46831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5</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1.414213562373</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cs typeface="Arial" charset="0"/>
                        </a:rPr>
                        <a:t>2.000000000000</a:t>
                      </a:r>
                      <a:endParaRPr kumimoji="0" lang="en-US" sz="20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E0E5A270-7D25-43CA-A36F-6ECF659EC3C8}" type="slidenum">
              <a:rPr lang="en-US"/>
              <a:pPr/>
              <a:t>2</a:t>
            </a:fld>
            <a:endParaRPr lang="en-US"/>
          </a:p>
        </p:txBody>
      </p:sp>
      <p:sp>
        <p:nvSpPr>
          <p:cNvPr id="5123" name="Rectangle 3"/>
          <p:cNvSpPr>
            <a:spLocks noGrp="1" noChangeArrowheads="1"/>
          </p:cNvSpPr>
          <p:nvPr>
            <p:ph type="body" idx="1"/>
          </p:nvPr>
        </p:nvSpPr>
        <p:spPr>
          <a:xfrm>
            <a:off x="457200" y="1600200"/>
            <a:ext cx="8229600" cy="3810000"/>
          </a:xfrm>
        </p:spPr>
        <p:txBody>
          <a:bodyPr/>
          <a:lstStyle/>
          <a:p>
            <a:r>
              <a:rPr lang="en-US" sz="2800"/>
              <a:t>We use Discrete Dynamical Systems (=first order difference equations)</a:t>
            </a:r>
            <a:r>
              <a:rPr lang="en-US"/>
              <a:t> </a:t>
            </a:r>
          </a:p>
          <a:p>
            <a:pPr lvl="1"/>
            <a:r>
              <a:rPr lang="en-US" sz="2400"/>
              <a:t>To study some classical functions seen in an algebra course</a:t>
            </a:r>
          </a:p>
          <a:p>
            <a:pPr lvl="1"/>
            <a:r>
              <a:rPr lang="en-US" sz="2400"/>
              <a:t>To study some mathematical models in population biology</a:t>
            </a: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05CD45B3-B8B7-4976-84D7-EBB56CF5C49A}" type="slidenum">
              <a:rPr lang="en-US"/>
              <a:pPr/>
              <a:t>20</a:t>
            </a:fld>
            <a:endParaRPr lang="en-US"/>
          </a:p>
        </p:txBody>
      </p:sp>
      <p:sp>
        <p:nvSpPr>
          <p:cNvPr id="29699" name="Rectangle 3"/>
          <p:cNvSpPr>
            <a:spLocks noGrp="1" noChangeArrowheads="1"/>
          </p:cNvSpPr>
          <p:nvPr>
            <p:ph type="body" sz="half" idx="1"/>
          </p:nvPr>
        </p:nvSpPr>
        <p:spPr>
          <a:xfrm>
            <a:off x="4179888" y="1620838"/>
            <a:ext cx="4822825" cy="4525962"/>
          </a:xfrm>
        </p:spPr>
        <p:txBody>
          <a:bodyPr/>
          <a:lstStyle/>
          <a:p>
            <a:r>
              <a:rPr lang="en-US" sz="2800"/>
              <a:t>Second Historical Aside: Fibonacci Numbers</a:t>
            </a:r>
          </a:p>
          <a:p>
            <a:pPr lvl="2">
              <a:buFontTx/>
              <a:buNone/>
            </a:pPr>
            <a:r>
              <a:rPr lang="en-US"/>
              <a:t>Leonardo of Pisa, better known as Fibonacci, might have been the first to propose a model for population growth. In 1202 he proposed the following model for an imaginary rabbit population.</a:t>
            </a:r>
          </a:p>
        </p:txBody>
      </p:sp>
      <p:pic>
        <p:nvPicPr>
          <p:cNvPr id="29700" name="Picture 4" descr="Fibonacci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5625" y="1727200"/>
            <a:ext cx="3403600" cy="414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64D163C0-2F5F-491B-9D80-6477303B9473}" type="slidenum">
              <a:rPr lang="en-US"/>
              <a:pPr/>
              <a:t>21</a:t>
            </a:fld>
            <a:endParaRPr lang="en-US"/>
          </a:p>
        </p:txBody>
      </p:sp>
      <p:sp>
        <p:nvSpPr>
          <p:cNvPr id="54275" name="Rectangle 3"/>
          <p:cNvSpPr>
            <a:spLocks noGrp="1" noChangeArrowheads="1"/>
          </p:cNvSpPr>
          <p:nvPr>
            <p:ph type="body" idx="1"/>
          </p:nvPr>
        </p:nvSpPr>
        <p:spPr/>
        <p:txBody>
          <a:bodyPr/>
          <a:lstStyle/>
          <a:p>
            <a:pPr>
              <a:lnSpc>
                <a:spcPct val="90000"/>
              </a:lnSpc>
            </a:pPr>
            <a:r>
              <a:rPr lang="en-US" sz="2800"/>
              <a:t>Second Historical Aside: Fibonacci Numbers</a:t>
            </a:r>
          </a:p>
          <a:p>
            <a:pPr>
              <a:lnSpc>
                <a:spcPct val="90000"/>
              </a:lnSpc>
              <a:buFontTx/>
              <a:buNone/>
            </a:pPr>
            <a:r>
              <a:rPr lang="en-US" sz="2400"/>
              <a:t>We start with one pair of rabbits (one female and one male) that matures to reproductive age in a fixed period of time, say a month. At that time they produce a new pair, one female and one male. The original pair will reproduce one more time, after one more month, and again the offspring will be a pair of rabbits. </a:t>
            </a:r>
          </a:p>
          <a:p>
            <a:pPr>
              <a:lnSpc>
                <a:spcPct val="90000"/>
              </a:lnSpc>
              <a:buFontTx/>
              <a:buNone/>
            </a:pPr>
            <a:r>
              <a:rPr lang="en-US" sz="2400"/>
              <a:t>In the sequel, each pair of rabbits will reproduce twice, at intervals separated by a month, and at each reproduction, the new pair will go on in a similar fashion. All of the reproduction happens at the same time, and each pair reproduces exactly twice.</a:t>
            </a:r>
          </a:p>
          <a:p>
            <a:pPr lvl="1">
              <a:lnSpc>
                <a:spcPct val="90000"/>
              </a:lnSpc>
            </a:pPr>
            <a:endParaRPr lang="en-US" sz="2000"/>
          </a:p>
        </p:txBody>
      </p:sp>
    </p:spTree>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p:txBody>
          <a:bodyPr/>
          <a:lstStyle/>
          <a:p>
            <a:fld id="{1CCF171A-2E49-4216-B6B1-BD61FDE8D966}" type="slidenum">
              <a:rPr lang="en-US"/>
              <a:pPr/>
              <a:t>22</a:t>
            </a:fld>
            <a:endParaRPr lang="en-US"/>
          </a:p>
        </p:txBody>
      </p:sp>
      <p:sp>
        <p:nvSpPr>
          <p:cNvPr id="30723" name="Rectangle 3"/>
          <p:cNvSpPr>
            <a:spLocks noGrp="1" noChangeArrowheads="1"/>
          </p:cNvSpPr>
          <p:nvPr>
            <p:ph type="body" sz="half" idx="1"/>
          </p:nvPr>
        </p:nvSpPr>
        <p:spPr>
          <a:xfrm>
            <a:off x="457200" y="1600200"/>
            <a:ext cx="8021638" cy="4525963"/>
          </a:xfrm>
        </p:spPr>
        <p:txBody>
          <a:bodyPr/>
          <a:lstStyle/>
          <a:p>
            <a:pPr>
              <a:lnSpc>
                <a:spcPct val="90000"/>
              </a:lnSpc>
            </a:pPr>
            <a:r>
              <a:rPr lang="en-US" sz="2800"/>
              <a:t>Second Historical Aside: Fibonacci Numbers </a:t>
            </a:r>
          </a:p>
          <a:p>
            <a:pPr lvl="2">
              <a:lnSpc>
                <a:spcPct val="90000"/>
              </a:lnSpc>
              <a:buFontTx/>
              <a:buNone/>
            </a:pPr>
            <a:r>
              <a:rPr lang="en-US"/>
              <a:t>We can model </a:t>
            </a:r>
            <a:r>
              <a:rPr lang="en-US" i="1"/>
              <a:t>Fibonacci</a:t>
            </a:r>
            <a:r>
              <a:rPr lang="en-US"/>
              <a:t>’s model as follows: Let R(t) be the number of rabbit pairs that are born at the beginning of the </a:t>
            </a:r>
            <a:r>
              <a:rPr lang="en-US" i="1"/>
              <a:t>t</a:t>
            </a:r>
            <a:r>
              <a:rPr lang="en-US"/>
              <a:t>’th month. The first pair appears at time </a:t>
            </a:r>
            <a:r>
              <a:rPr lang="en-US" i="1"/>
              <a:t>t</a:t>
            </a:r>
            <a:r>
              <a:rPr lang="en-US"/>
              <a:t> = 0.</a:t>
            </a:r>
            <a:endParaRPr lang="en-US" i="1"/>
          </a:p>
          <a:p>
            <a:pPr lvl="2" algn="ctr">
              <a:lnSpc>
                <a:spcPct val="90000"/>
              </a:lnSpc>
              <a:buFontTx/>
              <a:buNone/>
            </a:pPr>
            <a:r>
              <a:rPr lang="en-US"/>
              <a:t>R(0) = 1</a:t>
            </a:r>
          </a:p>
          <a:p>
            <a:pPr lvl="2">
              <a:lnSpc>
                <a:spcPct val="90000"/>
              </a:lnSpc>
              <a:buFontTx/>
              <a:buNone/>
            </a:pPr>
            <a:r>
              <a:rPr lang="en-US"/>
              <a:t>This first pair bears another pair at time </a:t>
            </a:r>
            <a:r>
              <a:rPr lang="en-US" i="1"/>
              <a:t>t</a:t>
            </a:r>
            <a:r>
              <a:rPr lang="en-US"/>
              <a:t> = 1.</a:t>
            </a:r>
            <a:endParaRPr lang="en-US" i="1"/>
          </a:p>
          <a:p>
            <a:pPr lvl="2" algn="ctr">
              <a:lnSpc>
                <a:spcPct val="90000"/>
              </a:lnSpc>
              <a:buFontTx/>
              <a:buNone/>
            </a:pPr>
            <a:r>
              <a:rPr lang="en-US"/>
              <a:t>R(1) = 1</a:t>
            </a:r>
          </a:p>
          <a:p>
            <a:pPr lvl="2">
              <a:lnSpc>
                <a:spcPct val="90000"/>
              </a:lnSpc>
              <a:buFontTx/>
              <a:buNone/>
            </a:pPr>
            <a:r>
              <a:rPr lang="en-US"/>
              <a:t>It follows from the description above that for all later times</a:t>
            </a:r>
            <a:endParaRPr lang="en-US" i="1"/>
          </a:p>
          <a:p>
            <a:pPr lvl="2" algn="ctr">
              <a:lnSpc>
                <a:spcPct val="90000"/>
              </a:lnSpc>
              <a:buFontTx/>
              <a:buNone/>
            </a:pPr>
            <a:r>
              <a:rPr lang="en-US"/>
              <a:t>R(t) = R(t-1) + R (t-2).</a:t>
            </a:r>
          </a:p>
          <a:p>
            <a:pPr>
              <a:lnSpc>
                <a:spcPct val="90000"/>
              </a:lnSpc>
            </a:pPr>
            <a:endParaRPr lang="en-US" sz="2400"/>
          </a:p>
        </p:txBody>
      </p:sp>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6"/>
          <p:cNvSpPr>
            <a:spLocks noGrp="1"/>
          </p:cNvSpPr>
          <p:nvPr>
            <p:ph type="sldNum" sz="quarter" idx="12"/>
          </p:nvPr>
        </p:nvSpPr>
        <p:spPr/>
        <p:txBody>
          <a:bodyPr/>
          <a:lstStyle/>
          <a:p>
            <a:fld id="{E29E6FF2-BC9D-49F4-9818-83A69CE9DFF3}" type="slidenum">
              <a:rPr lang="en-US"/>
              <a:pPr/>
              <a:t>23</a:t>
            </a:fld>
            <a:endParaRPr lang="en-US"/>
          </a:p>
        </p:txBody>
      </p:sp>
      <p:sp>
        <p:nvSpPr>
          <p:cNvPr id="31747" name="Rectangle 3"/>
          <p:cNvSpPr>
            <a:spLocks noGrp="1" noChangeArrowheads="1"/>
          </p:cNvSpPr>
          <p:nvPr>
            <p:ph type="body" sz="half" idx="1"/>
          </p:nvPr>
        </p:nvSpPr>
        <p:spPr>
          <a:xfrm>
            <a:off x="457200" y="1600200"/>
            <a:ext cx="8153400" cy="685800"/>
          </a:xfrm>
        </p:spPr>
        <p:txBody>
          <a:bodyPr/>
          <a:lstStyle/>
          <a:p>
            <a:r>
              <a:rPr lang="en-US" sz="2800"/>
              <a:t>Second Historical Aside: Fibonacci Numbers </a:t>
            </a:r>
          </a:p>
          <a:p>
            <a:pPr>
              <a:buFontTx/>
              <a:buNone/>
            </a:pPr>
            <a:endParaRPr lang="en-US" sz="2800"/>
          </a:p>
        </p:txBody>
      </p:sp>
      <p:graphicFrame>
        <p:nvGraphicFramePr>
          <p:cNvPr id="32110" name="Group 366"/>
          <p:cNvGraphicFramePr>
            <a:graphicFrameLocks noGrp="1"/>
          </p:cNvGraphicFramePr>
          <p:nvPr>
            <p:ph sz="half" idx="2"/>
          </p:nvPr>
        </p:nvGraphicFramePr>
        <p:xfrm>
          <a:off x="1638300" y="2209800"/>
          <a:ext cx="5867400" cy="3733801"/>
        </p:xfrm>
        <a:graphic>
          <a:graphicData uri="http://schemas.openxmlformats.org/drawingml/2006/table">
            <a:tbl>
              <a:tblPr/>
              <a:tblGrid>
                <a:gridCol w="647700"/>
                <a:gridCol w="838200"/>
                <a:gridCol w="1447800"/>
                <a:gridCol w="609600"/>
                <a:gridCol w="876300"/>
                <a:gridCol w="1447800"/>
              </a:tblGrid>
              <a:tr h="3635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cs typeface="Arial" charset="0"/>
                        </a:rPr>
                        <a:t>n</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cs typeface="Arial" charset="0"/>
                        </a:rPr>
                        <a:t>R(n)</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cs typeface="Arial" charset="0"/>
                        </a:rPr>
                        <a:t>R(n)/R(n-1)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cs typeface="Arial" charset="0"/>
                        </a:rPr>
                        <a:t>n</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cs typeface="Arial" charset="0"/>
                        </a:rPr>
                        <a:t>R(n)</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rebuchet MS" pitchFamily="34" charset="0"/>
                          <a:cs typeface="Arial" charset="0"/>
                        </a:rPr>
                        <a:t>R(n)/R(n-1)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2226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144</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1.6179775</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003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1.0000000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12</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233</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1.6180556</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9845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2.0000000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13</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377</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1.6180258</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003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3</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3</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1.5000000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14</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610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1.6180371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9845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4</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5</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1.6666667</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15</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987</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1.6180328</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003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5</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8</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1.6000000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1597</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1.6180344</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003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6</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13</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1.6250000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17</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2584</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1.6180338</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003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7</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1.6153846</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18</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4181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1.6180341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003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8</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34</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1.6190476</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19</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6765</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1.6180340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9845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9</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55</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1.6176471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10946</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1.6180340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0003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89</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1.6181818</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21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17711</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ebuchet MS" pitchFamily="34" charset="0"/>
                          <a:cs typeface="Arial" charset="0"/>
                        </a:rPr>
                        <a:t>1.6180340</a:t>
                      </a:r>
                      <a:endParaRPr kumimoji="0" lang="en-US" sz="1400" b="0" i="0" u="none" strike="noStrike" cap="none" normalizeH="0" baseline="0" smtClean="0">
                        <a:ln>
                          <a:noFill/>
                        </a:ln>
                        <a:solidFill>
                          <a:schemeClr val="tx1"/>
                        </a:solidFill>
                        <a:effectLst/>
                        <a:latin typeface="Trebuchet MS"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2"/>
          </p:nvPr>
        </p:nvSpPr>
        <p:spPr/>
        <p:txBody>
          <a:bodyPr/>
          <a:lstStyle/>
          <a:p>
            <a:fld id="{CCFEE520-93D7-4624-917B-D54E59A37FF9}" type="slidenum">
              <a:rPr lang="en-US"/>
              <a:pPr/>
              <a:t>24</a:t>
            </a:fld>
            <a:endParaRPr lang="en-US"/>
          </a:p>
        </p:txBody>
      </p:sp>
      <p:sp>
        <p:nvSpPr>
          <p:cNvPr id="34819" name="Rectangle 3"/>
          <p:cNvSpPr>
            <a:spLocks noGrp="1" noChangeArrowheads="1"/>
          </p:cNvSpPr>
          <p:nvPr>
            <p:ph type="body" sz="half" idx="1"/>
          </p:nvPr>
        </p:nvSpPr>
        <p:spPr>
          <a:xfrm>
            <a:off x="457200" y="1600200"/>
            <a:ext cx="7696200" cy="4525963"/>
          </a:xfrm>
        </p:spPr>
        <p:txBody>
          <a:bodyPr/>
          <a:lstStyle/>
          <a:p>
            <a:r>
              <a:rPr lang="en-US" sz="2800"/>
              <a:t>Second Historical Aside: Fibonacci Numbers</a:t>
            </a:r>
          </a:p>
          <a:p>
            <a:pPr lvl="2"/>
            <a:r>
              <a:rPr lang="en-US"/>
              <a:t>Cheating, by assuming that the ratio r of consecutive terms is eventually constant, we can compute r:</a:t>
            </a:r>
          </a:p>
          <a:p>
            <a:pPr lvl="3"/>
            <a:r>
              <a:rPr lang="en-US" sz="2400"/>
              <a:t>r = R(n+2)/R(n+1) = R(n+1)/R(n)</a:t>
            </a:r>
          </a:p>
          <a:p>
            <a:pPr lvl="3"/>
            <a:r>
              <a:rPr lang="en-US" sz="2400"/>
              <a:t>Using R(n+2)=R(n+1)+R(n), we obtain</a:t>
            </a:r>
          </a:p>
          <a:p>
            <a:pPr lvl="2" algn="ctr">
              <a:buFontTx/>
              <a:buNone/>
            </a:pPr>
            <a:r>
              <a:rPr lang="en-US" sz="2800"/>
              <a:t>r = 1 + 1/r,   i.e.   r</a:t>
            </a:r>
            <a:r>
              <a:rPr lang="en-US" sz="2800" baseline="30000"/>
              <a:t>2</a:t>
            </a:r>
            <a:r>
              <a:rPr lang="en-US" sz="2800"/>
              <a:t> – r – 1 = 0 </a:t>
            </a:r>
          </a:p>
          <a:p>
            <a:pPr lvl="3"/>
            <a:r>
              <a:rPr lang="en-US" sz="2400"/>
              <a:t>Solving for r yields the “Golden Ratio” as the positive solution:</a:t>
            </a:r>
          </a:p>
          <a:p>
            <a:pPr lvl="2">
              <a:buFontTx/>
              <a:buNone/>
            </a:pPr>
            <a:r>
              <a:rPr lang="en-US" sz="2800"/>
              <a:t>		</a:t>
            </a:r>
          </a:p>
          <a:p>
            <a:pPr lvl="2">
              <a:buFontTx/>
              <a:buNone/>
            </a:pPr>
            <a:endParaRPr lang="en-US"/>
          </a:p>
        </p:txBody>
      </p:sp>
      <p:pic>
        <p:nvPicPr>
          <p:cNvPr id="34981" name="Picture 165" descr="img7"/>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552700" y="5638800"/>
            <a:ext cx="4038600" cy="833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07D564BB-4AB0-4997-A09B-FAB8B23F51BA}" type="slidenum">
              <a:rPr lang="en-US"/>
              <a:pPr/>
              <a:t>25</a:t>
            </a:fld>
            <a:endParaRPr lang="en-US"/>
          </a:p>
        </p:txBody>
      </p:sp>
      <p:sp>
        <p:nvSpPr>
          <p:cNvPr id="38915" name="Rectangle 3"/>
          <p:cNvSpPr>
            <a:spLocks noGrp="1" noChangeArrowheads="1"/>
          </p:cNvSpPr>
          <p:nvPr>
            <p:ph type="body" idx="1"/>
          </p:nvPr>
        </p:nvSpPr>
        <p:spPr/>
        <p:txBody>
          <a:bodyPr/>
          <a:lstStyle/>
          <a:p>
            <a:r>
              <a:rPr lang="en-US"/>
              <a:t>Modeling with Difference Equations: Logistic Growth</a:t>
            </a:r>
          </a:p>
          <a:p>
            <a:pPr lvl="2"/>
            <a:r>
              <a:rPr lang="en-US"/>
              <a:t>Population growth with limited resources</a:t>
            </a:r>
          </a:p>
          <a:p>
            <a:pPr lvl="2"/>
            <a:r>
              <a:rPr lang="en-US"/>
              <a:t>Introducing the concept of a population ceiling N</a:t>
            </a:r>
          </a:p>
          <a:p>
            <a:pPr lvl="3"/>
            <a:r>
              <a:rPr lang="en-US"/>
              <a:t>If the population is much smaller than N, growth should be “exponential”</a:t>
            </a:r>
          </a:p>
          <a:p>
            <a:pPr lvl="3"/>
            <a:r>
              <a:rPr lang="en-US"/>
              <a:t>If the population is close to N, growth should be close to 0</a:t>
            </a:r>
          </a:p>
          <a:p>
            <a:pPr lvl="3"/>
            <a:r>
              <a:rPr lang="en-US"/>
              <a:t>If population exceeds N, growth should be negative</a:t>
            </a:r>
          </a:p>
        </p:txBody>
      </p:sp>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4E0228B4-1B31-43D9-B23C-F1BBCCEEAC46}" type="slidenum">
              <a:rPr lang="en-US"/>
              <a:pPr/>
              <a:t>26</a:t>
            </a:fld>
            <a:endParaRPr lang="en-US"/>
          </a:p>
        </p:txBody>
      </p:sp>
      <p:sp>
        <p:nvSpPr>
          <p:cNvPr id="39939" name="Rectangle 3"/>
          <p:cNvSpPr>
            <a:spLocks noGrp="1" noChangeArrowheads="1"/>
          </p:cNvSpPr>
          <p:nvPr>
            <p:ph type="body" sz="half" idx="1"/>
          </p:nvPr>
        </p:nvSpPr>
        <p:spPr>
          <a:xfrm>
            <a:off x="457200" y="1600200"/>
            <a:ext cx="7543800" cy="4525963"/>
          </a:xfrm>
        </p:spPr>
        <p:txBody>
          <a:bodyPr/>
          <a:lstStyle/>
          <a:p>
            <a:r>
              <a:rPr lang="en-US" sz="2800" dirty="0"/>
              <a:t>Modeling with Difference Equations: Logistic Growth	</a:t>
            </a:r>
          </a:p>
          <a:p>
            <a:pPr lvl="1">
              <a:buFontTx/>
              <a:buNone/>
            </a:pPr>
            <a:endParaRPr lang="en-US" sz="2400" dirty="0"/>
          </a:p>
          <a:p>
            <a:pPr lvl="1">
              <a:buFontTx/>
              <a:buNone/>
            </a:pPr>
            <a:endParaRPr lang="en-US" sz="2400" dirty="0"/>
          </a:p>
          <a:p>
            <a:pPr lvl="1" algn="ctr">
              <a:buFontTx/>
              <a:buNone/>
            </a:pPr>
            <a:endParaRPr lang="en-US" sz="2400" b="1" dirty="0"/>
          </a:p>
          <a:p>
            <a:pPr lvl="1" algn="ctr">
              <a:buFontTx/>
              <a:buNone/>
            </a:pPr>
            <a:endParaRPr lang="en-US" sz="2400" b="1" dirty="0"/>
          </a:p>
          <a:p>
            <a:pPr lvl="1" algn="ctr">
              <a:buFontTx/>
              <a:buNone/>
            </a:pPr>
            <a:r>
              <a:rPr lang="en-US" sz="2400" dirty="0">
                <a:hlinkClick r:id="rId2"/>
              </a:rPr>
              <a:t>Spreadsheet</a:t>
            </a:r>
            <a:endParaRPr lang="en-US" sz="2400" dirty="0"/>
          </a:p>
        </p:txBody>
      </p:sp>
      <p:pic>
        <p:nvPicPr>
          <p:cNvPr id="39945" name="Picture 9" descr="img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12875" y="3200400"/>
            <a:ext cx="6316663" cy="1179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4493DBE5-EDC4-4226-AFBE-B4466B7AEE8C}" type="slidenum">
              <a:rPr lang="en-US"/>
              <a:pPr/>
              <a:t>27</a:t>
            </a:fld>
            <a:endParaRPr lang="en-US"/>
          </a:p>
        </p:txBody>
      </p:sp>
      <p:sp>
        <p:nvSpPr>
          <p:cNvPr id="44035" name="Rectangle 3"/>
          <p:cNvSpPr>
            <a:spLocks noGrp="1" noChangeArrowheads="1"/>
          </p:cNvSpPr>
          <p:nvPr>
            <p:ph type="body" sz="half" idx="1"/>
          </p:nvPr>
        </p:nvSpPr>
        <p:spPr>
          <a:xfrm>
            <a:off x="457200" y="1600200"/>
            <a:ext cx="7772400" cy="1219200"/>
          </a:xfrm>
        </p:spPr>
        <p:txBody>
          <a:bodyPr/>
          <a:lstStyle/>
          <a:p>
            <a:r>
              <a:rPr lang="en-US" sz="2800"/>
              <a:t>Modeling with Difference Equations:  Predator-Prey-Model</a:t>
            </a:r>
          </a:p>
          <a:p>
            <a:pPr>
              <a:buFontTx/>
              <a:buNone/>
            </a:pPr>
            <a:endParaRPr lang="en-US" sz="2800"/>
          </a:p>
        </p:txBody>
      </p:sp>
      <p:pic>
        <p:nvPicPr>
          <p:cNvPr id="44036" name="Picture 4" descr="lynx_ha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52700" y="3048000"/>
            <a:ext cx="4038600" cy="269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99AE8DF7-EF48-45F0-9EAB-E8B0926A894A}" type="slidenum">
              <a:rPr lang="en-US"/>
              <a:pPr/>
              <a:t>28</a:t>
            </a:fld>
            <a:endParaRPr lang="en-US"/>
          </a:p>
        </p:txBody>
      </p:sp>
      <p:sp>
        <p:nvSpPr>
          <p:cNvPr id="41987" name="Rectangle 3"/>
          <p:cNvSpPr>
            <a:spLocks noGrp="1" noChangeArrowheads="1"/>
          </p:cNvSpPr>
          <p:nvPr>
            <p:ph type="body" sz="half" idx="1"/>
          </p:nvPr>
        </p:nvSpPr>
        <p:spPr>
          <a:xfrm>
            <a:off x="457200" y="1600200"/>
            <a:ext cx="7848600" cy="1447800"/>
          </a:xfrm>
        </p:spPr>
        <p:txBody>
          <a:bodyPr/>
          <a:lstStyle/>
          <a:p>
            <a:r>
              <a:rPr lang="en-US" sz="2800"/>
              <a:t>Modeling with Difference Equations:  Predator-Prey-Model</a:t>
            </a:r>
          </a:p>
        </p:txBody>
      </p:sp>
      <p:pic>
        <p:nvPicPr>
          <p:cNvPr id="41992" name="Picture 8" descr="Lynx and snowshoe hare dat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17638" y="2819400"/>
            <a:ext cx="6307137" cy="2659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C238CB67-09DA-4FCF-8AFB-15284FF8ECB0}" type="slidenum">
              <a:rPr lang="en-US"/>
              <a:pPr/>
              <a:t>29</a:t>
            </a:fld>
            <a:endParaRPr lang="en-US"/>
          </a:p>
        </p:txBody>
      </p:sp>
      <p:sp>
        <p:nvSpPr>
          <p:cNvPr id="46083" name="Rectangle 3"/>
          <p:cNvSpPr>
            <a:spLocks noGrp="1" noChangeArrowheads="1"/>
          </p:cNvSpPr>
          <p:nvPr>
            <p:ph type="body" sz="half" idx="1"/>
          </p:nvPr>
        </p:nvSpPr>
        <p:spPr>
          <a:xfrm>
            <a:off x="457200" y="1600200"/>
            <a:ext cx="7848600" cy="4525963"/>
          </a:xfrm>
        </p:spPr>
        <p:txBody>
          <a:bodyPr/>
          <a:lstStyle/>
          <a:p>
            <a:pPr>
              <a:lnSpc>
                <a:spcPct val="90000"/>
              </a:lnSpc>
            </a:pPr>
            <a:r>
              <a:rPr lang="en-US" sz="2800" dirty="0"/>
              <a:t>Modeling with Difference Equations:  Predator-Prey-Model</a:t>
            </a:r>
          </a:p>
          <a:p>
            <a:pPr>
              <a:lnSpc>
                <a:spcPct val="90000"/>
              </a:lnSpc>
              <a:buFontTx/>
              <a:buNone/>
            </a:pPr>
            <a:endParaRPr lang="en-US" sz="2800" dirty="0"/>
          </a:p>
          <a:p>
            <a:pPr>
              <a:lnSpc>
                <a:spcPct val="90000"/>
              </a:lnSpc>
              <a:buFontTx/>
              <a:buNone/>
            </a:pPr>
            <a:endParaRPr lang="en-US" sz="2800" dirty="0"/>
          </a:p>
          <a:p>
            <a:pPr>
              <a:lnSpc>
                <a:spcPct val="90000"/>
              </a:lnSpc>
              <a:buFontTx/>
              <a:buNone/>
            </a:pPr>
            <a:endParaRPr lang="en-US" sz="2800" dirty="0"/>
          </a:p>
          <a:p>
            <a:pPr>
              <a:lnSpc>
                <a:spcPct val="90000"/>
              </a:lnSpc>
              <a:buFontTx/>
              <a:buNone/>
            </a:pPr>
            <a:endParaRPr lang="en-US" sz="2800" dirty="0"/>
          </a:p>
          <a:p>
            <a:pPr algn="ctr">
              <a:lnSpc>
                <a:spcPct val="90000"/>
              </a:lnSpc>
              <a:buFontTx/>
              <a:buNone/>
            </a:pPr>
            <a:endParaRPr lang="en-US" sz="2800" dirty="0"/>
          </a:p>
          <a:p>
            <a:pPr algn="ctr">
              <a:lnSpc>
                <a:spcPct val="90000"/>
              </a:lnSpc>
              <a:buFontTx/>
              <a:buNone/>
            </a:pPr>
            <a:r>
              <a:rPr lang="en-US" sz="2800" dirty="0">
                <a:hlinkClick r:id="rId2"/>
              </a:rPr>
              <a:t>Spreadsheet</a:t>
            </a:r>
            <a:endParaRPr lang="en-US" sz="2800" dirty="0"/>
          </a:p>
          <a:p>
            <a:pPr algn="ctr">
              <a:lnSpc>
                <a:spcPct val="90000"/>
              </a:lnSpc>
              <a:buFontTx/>
              <a:buNone/>
            </a:pPr>
            <a:endParaRPr lang="en-US" sz="2800" dirty="0"/>
          </a:p>
          <a:p>
            <a:pPr>
              <a:lnSpc>
                <a:spcPct val="90000"/>
              </a:lnSpc>
              <a:buFontTx/>
              <a:buNone/>
            </a:pPr>
            <a:r>
              <a:rPr lang="en-US" sz="1400" dirty="0"/>
              <a:t>(a, b, c, d and N are positive constants)</a:t>
            </a:r>
          </a:p>
        </p:txBody>
      </p:sp>
      <p:pic>
        <p:nvPicPr>
          <p:cNvPr id="46088" name="Picture 8" descr="img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3400" y="2938463"/>
            <a:ext cx="2349500" cy="52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9" name="Picture 9" descr="img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971800" y="2954338"/>
            <a:ext cx="320675" cy="51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92" name="Picture 12" descr="im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886200"/>
            <a:ext cx="320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descr="img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3876675"/>
            <a:ext cx="2220913" cy="520700"/>
          </a:xfrm>
          <a:prstGeom prst="rect">
            <a:avLst/>
          </a:prstGeom>
          <a:noFill/>
          <a:extLst>
            <a:ext uri="{909E8E84-426E-40DD-AFC4-6F175D3DCCD1}">
              <a14:hiddenFill xmlns:a14="http://schemas.microsoft.com/office/drawing/2010/main">
                <a:solidFill>
                  <a:srgbClr val="FFFFFF"/>
                </a:solidFill>
              </a14:hiddenFill>
            </a:ext>
          </a:extLst>
        </p:spPr>
      </p:pic>
      <p:pic>
        <p:nvPicPr>
          <p:cNvPr id="46096" name="Picture 16" descr="img3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743200"/>
            <a:ext cx="25320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097" name="Picture 17" descr="img3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743200"/>
            <a:ext cx="1746250" cy="896938"/>
          </a:xfrm>
          <a:prstGeom prst="rect">
            <a:avLst/>
          </a:prstGeom>
          <a:noFill/>
          <a:extLst>
            <a:ext uri="{909E8E84-426E-40DD-AFC4-6F175D3DCCD1}">
              <a14:hiddenFill xmlns:a14="http://schemas.microsoft.com/office/drawing/2010/main">
                <a:solidFill>
                  <a:srgbClr val="FFFFFF"/>
                </a:solidFill>
              </a14:hiddenFill>
            </a:ext>
          </a:extLst>
        </p:spPr>
      </p:pic>
      <p:pic>
        <p:nvPicPr>
          <p:cNvPr id="46098" name="Picture 18" descr="img5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86200"/>
            <a:ext cx="12795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46099" name="Picture 19" descr="img5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810000"/>
            <a:ext cx="1965325" cy="51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6096"/>
                                        </p:tgtEl>
                                        <p:attrNameLst>
                                          <p:attrName>style.visibility</p:attrName>
                                        </p:attrNameLst>
                                      </p:cBhvr>
                                      <p:to>
                                        <p:strVal val="visible"/>
                                      </p:to>
                                    </p:set>
                                    <p:anim calcmode="lin" valueType="num">
                                      <p:cBhvr>
                                        <p:cTn id="7" dur="1000" fill="hold"/>
                                        <p:tgtEl>
                                          <p:spTgt spid="46096"/>
                                        </p:tgtEl>
                                        <p:attrNameLst>
                                          <p:attrName>ppt_w</p:attrName>
                                        </p:attrNameLst>
                                      </p:cBhvr>
                                      <p:tavLst>
                                        <p:tav tm="0">
                                          <p:val>
                                            <p:strVal val="#ppt_w*0.70"/>
                                          </p:val>
                                        </p:tav>
                                        <p:tav tm="100000">
                                          <p:val>
                                            <p:strVal val="#ppt_w"/>
                                          </p:val>
                                        </p:tav>
                                      </p:tavLst>
                                    </p:anim>
                                    <p:anim calcmode="lin" valueType="num">
                                      <p:cBhvr>
                                        <p:cTn id="8" dur="1000" fill="hold"/>
                                        <p:tgtEl>
                                          <p:spTgt spid="46096"/>
                                        </p:tgtEl>
                                        <p:attrNameLst>
                                          <p:attrName>ppt_h</p:attrName>
                                        </p:attrNameLst>
                                      </p:cBhvr>
                                      <p:tavLst>
                                        <p:tav tm="0">
                                          <p:val>
                                            <p:strVal val="#ppt_h"/>
                                          </p:val>
                                        </p:tav>
                                        <p:tav tm="100000">
                                          <p:val>
                                            <p:strVal val="#ppt_h"/>
                                          </p:val>
                                        </p:tav>
                                      </p:tavLst>
                                    </p:anim>
                                    <p:animEffect transition="in" filter="fade">
                                      <p:cBhvr>
                                        <p:cTn id="9" dur="1000"/>
                                        <p:tgtEl>
                                          <p:spTgt spid="460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6098"/>
                                        </p:tgtEl>
                                        <p:attrNameLst>
                                          <p:attrName>style.visibility</p:attrName>
                                        </p:attrNameLst>
                                      </p:cBhvr>
                                      <p:to>
                                        <p:strVal val="visible"/>
                                      </p:to>
                                    </p:set>
                                    <p:anim calcmode="lin" valueType="num">
                                      <p:cBhvr>
                                        <p:cTn id="14" dur="1000" fill="hold"/>
                                        <p:tgtEl>
                                          <p:spTgt spid="46098"/>
                                        </p:tgtEl>
                                        <p:attrNameLst>
                                          <p:attrName>ppt_w</p:attrName>
                                        </p:attrNameLst>
                                      </p:cBhvr>
                                      <p:tavLst>
                                        <p:tav tm="0">
                                          <p:val>
                                            <p:strVal val="#ppt_w*0.70"/>
                                          </p:val>
                                        </p:tav>
                                        <p:tav tm="100000">
                                          <p:val>
                                            <p:strVal val="#ppt_w"/>
                                          </p:val>
                                        </p:tav>
                                      </p:tavLst>
                                    </p:anim>
                                    <p:anim calcmode="lin" valueType="num">
                                      <p:cBhvr>
                                        <p:cTn id="15" dur="1000" fill="hold"/>
                                        <p:tgtEl>
                                          <p:spTgt spid="46098"/>
                                        </p:tgtEl>
                                        <p:attrNameLst>
                                          <p:attrName>ppt_h</p:attrName>
                                        </p:attrNameLst>
                                      </p:cBhvr>
                                      <p:tavLst>
                                        <p:tav tm="0">
                                          <p:val>
                                            <p:strVal val="#ppt_h"/>
                                          </p:val>
                                        </p:tav>
                                        <p:tav tm="100000">
                                          <p:val>
                                            <p:strVal val="#ppt_h"/>
                                          </p:val>
                                        </p:tav>
                                      </p:tavLst>
                                    </p:anim>
                                    <p:animEffect transition="in" filter="fade">
                                      <p:cBhvr>
                                        <p:cTn id="16" dur="1000"/>
                                        <p:tgtEl>
                                          <p:spTgt spid="460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6097"/>
                                        </p:tgtEl>
                                        <p:attrNameLst>
                                          <p:attrName>style.visibility</p:attrName>
                                        </p:attrNameLst>
                                      </p:cBhvr>
                                      <p:to>
                                        <p:strVal val="visible"/>
                                      </p:to>
                                    </p:set>
                                    <p:anim calcmode="lin" valueType="num">
                                      <p:cBhvr>
                                        <p:cTn id="21" dur="1000" fill="hold"/>
                                        <p:tgtEl>
                                          <p:spTgt spid="46097"/>
                                        </p:tgtEl>
                                        <p:attrNameLst>
                                          <p:attrName>ppt_w</p:attrName>
                                        </p:attrNameLst>
                                      </p:cBhvr>
                                      <p:tavLst>
                                        <p:tav tm="0">
                                          <p:val>
                                            <p:strVal val="#ppt_w*0.70"/>
                                          </p:val>
                                        </p:tav>
                                        <p:tav tm="100000">
                                          <p:val>
                                            <p:strVal val="#ppt_w"/>
                                          </p:val>
                                        </p:tav>
                                      </p:tavLst>
                                    </p:anim>
                                    <p:anim calcmode="lin" valueType="num">
                                      <p:cBhvr>
                                        <p:cTn id="22" dur="1000" fill="hold"/>
                                        <p:tgtEl>
                                          <p:spTgt spid="46097"/>
                                        </p:tgtEl>
                                        <p:attrNameLst>
                                          <p:attrName>ppt_h</p:attrName>
                                        </p:attrNameLst>
                                      </p:cBhvr>
                                      <p:tavLst>
                                        <p:tav tm="0">
                                          <p:val>
                                            <p:strVal val="#ppt_h"/>
                                          </p:val>
                                        </p:tav>
                                        <p:tav tm="100000">
                                          <p:val>
                                            <p:strVal val="#ppt_h"/>
                                          </p:val>
                                        </p:tav>
                                      </p:tavLst>
                                    </p:anim>
                                    <p:animEffect transition="in" filter="fade">
                                      <p:cBhvr>
                                        <p:cTn id="23" dur="1000"/>
                                        <p:tgtEl>
                                          <p:spTgt spid="460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46099"/>
                                        </p:tgtEl>
                                        <p:attrNameLst>
                                          <p:attrName>style.visibility</p:attrName>
                                        </p:attrNameLst>
                                      </p:cBhvr>
                                      <p:to>
                                        <p:strVal val="visible"/>
                                      </p:to>
                                    </p:set>
                                    <p:anim calcmode="lin" valueType="num">
                                      <p:cBhvr>
                                        <p:cTn id="28" dur="1000" fill="hold"/>
                                        <p:tgtEl>
                                          <p:spTgt spid="46099"/>
                                        </p:tgtEl>
                                        <p:attrNameLst>
                                          <p:attrName>ppt_w</p:attrName>
                                        </p:attrNameLst>
                                      </p:cBhvr>
                                      <p:tavLst>
                                        <p:tav tm="0">
                                          <p:val>
                                            <p:strVal val="#ppt_w*0.70"/>
                                          </p:val>
                                        </p:tav>
                                        <p:tav tm="100000">
                                          <p:val>
                                            <p:strVal val="#ppt_w"/>
                                          </p:val>
                                        </p:tav>
                                      </p:tavLst>
                                    </p:anim>
                                    <p:anim calcmode="lin" valueType="num">
                                      <p:cBhvr>
                                        <p:cTn id="29" dur="1000" fill="hold"/>
                                        <p:tgtEl>
                                          <p:spTgt spid="46099"/>
                                        </p:tgtEl>
                                        <p:attrNameLst>
                                          <p:attrName>ppt_h</p:attrName>
                                        </p:attrNameLst>
                                      </p:cBhvr>
                                      <p:tavLst>
                                        <p:tav tm="0">
                                          <p:val>
                                            <p:strVal val="#ppt_h"/>
                                          </p:val>
                                        </p:tav>
                                        <p:tav tm="100000">
                                          <p:val>
                                            <p:strVal val="#ppt_h"/>
                                          </p:val>
                                        </p:tav>
                                      </p:tavLst>
                                    </p:anim>
                                    <p:animEffect transition="in" filter="fade">
                                      <p:cBhvr>
                                        <p:cTn id="30" dur="1000"/>
                                        <p:tgtEl>
                                          <p:spTgt spid="46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73239F8E-CF0A-4F94-81D1-3C0586999A2E}" type="slidenum">
              <a:rPr lang="en-US"/>
              <a:pPr/>
              <a:t>3</a:t>
            </a:fld>
            <a:endParaRPr lang="en-US"/>
          </a:p>
        </p:txBody>
      </p:sp>
      <p:sp>
        <p:nvSpPr>
          <p:cNvPr id="6147" name="Rectangle 3"/>
          <p:cNvSpPr>
            <a:spLocks noGrp="1" noChangeArrowheads="1"/>
          </p:cNvSpPr>
          <p:nvPr>
            <p:ph type="body" idx="1"/>
          </p:nvPr>
        </p:nvSpPr>
        <p:spPr>
          <a:xfrm>
            <a:off x="457200" y="1905000"/>
            <a:ext cx="8229600" cy="3048000"/>
          </a:xfrm>
        </p:spPr>
        <p:txBody>
          <a:bodyPr/>
          <a:lstStyle/>
          <a:p>
            <a:r>
              <a:rPr lang="en-US" sz="2800"/>
              <a:t>Excel spreadsheets</a:t>
            </a:r>
            <a:r>
              <a:rPr lang="en-US"/>
              <a:t> </a:t>
            </a:r>
          </a:p>
          <a:p>
            <a:pPr lvl="1"/>
            <a:r>
              <a:rPr lang="en-US" sz="2400"/>
              <a:t>Are the perfect tool to visualize the solutions of difference equations</a:t>
            </a:r>
          </a:p>
          <a:p>
            <a:pPr lvl="1"/>
            <a:r>
              <a:rPr lang="en-US" sz="2400"/>
              <a:t>Reduce the amount of algebra performed by the students</a:t>
            </a:r>
          </a:p>
        </p:txBody>
      </p:sp>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21AF24AB-DD43-4890-86AE-F24EB07F8F55}" type="slidenum">
              <a:rPr lang="en-US"/>
              <a:pPr/>
              <a:t>30</a:t>
            </a:fld>
            <a:endParaRPr lang="en-US"/>
          </a:p>
        </p:txBody>
      </p:sp>
      <p:sp>
        <p:nvSpPr>
          <p:cNvPr id="48131" name="Rectangle 3"/>
          <p:cNvSpPr>
            <a:spLocks noGrp="1" noChangeArrowheads="1"/>
          </p:cNvSpPr>
          <p:nvPr>
            <p:ph type="body" sz="half" idx="1"/>
          </p:nvPr>
        </p:nvSpPr>
        <p:spPr>
          <a:xfrm>
            <a:off x="457200" y="1600200"/>
            <a:ext cx="8110538" cy="4525963"/>
          </a:xfrm>
        </p:spPr>
        <p:txBody>
          <a:bodyPr/>
          <a:lstStyle/>
          <a:p>
            <a:pPr algn="ctr">
              <a:buFontTx/>
              <a:buNone/>
            </a:pPr>
            <a:endParaRPr lang="en-US" sz="3600"/>
          </a:p>
          <a:p>
            <a:pPr algn="ctr">
              <a:buFontTx/>
              <a:buNone/>
            </a:pPr>
            <a:r>
              <a:rPr lang="en-US" sz="2800"/>
              <a:t>All Questions Answered,</a:t>
            </a:r>
          </a:p>
          <a:p>
            <a:pPr algn="ctr">
              <a:buFontTx/>
              <a:buNone/>
            </a:pPr>
            <a:r>
              <a:rPr lang="en-US" sz="2800"/>
              <a:t>All Answers Questioned</a:t>
            </a:r>
            <a:r>
              <a:rPr lang="en-US" sz="2800" baseline="30000"/>
              <a:t>*</a:t>
            </a:r>
          </a:p>
          <a:p>
            <a:pPr algn="ctr">
              <a:buFontTx/>
              <a:buNone/>
            </a:pPr>
            <a:endParaRPr lang="en-US" sz="2800" baseline="30000"/>
          </a:p>
          <a:p>
            <a:pPr algn="r">
              <a:buFontTx/>
              <a:buNone/>
            </a:pPr>
            <a:endParaRPr lang="en-US" sz="2400" baseline="30000"/>
          </a:p>
          <a:p>
            <a:pPr algn="ctr">
              <a:buFontTx/>
              <a:buNone/>
            </a:pPr>
            <a:endParaRPr lang="en-US" sz="2800" baseline="30000"/>
          </a:p>
          <a:p>
            <a:pPr algn="ctr">
              <a:buFontTx/>
              <a:buNone/>
            </a:pPr>
            <a:endParaRPr lang="en-US" sz="2800" baseline="30000"/>
          </a:p>
          <a:p>
            <a:pPr algn="ctr">
              <a:buFontTx/>
              <a:buNone/>
            </a:pPr>
            <a:r>
              <a:rPr lang="en-US" sz="2800" baseline="30000"/>
              <a:t>Contact: </a:t>
            </a:r>
            <a:r>
              <a:rPr lang="en-US" sz="2800" baseline="30000">
                <a:hlinkClick r:id="rId2"/>
              </a:rPr>
              <a:t>helmut@math.utep.edu</a:t>
            </a:r>
            <a:endParaRPr lang="en-US" sz="2800" baseline="30000"/>
          </a:p>
          <a:p>
            <a:pPr algn="ctr">
              <a:buFontTx/>
              <a:buNone/>
            </a:pPr>
            <a:r>
              <a:rPr lang="en-US" sz="2800" baseline="30000"/>
              <a:t>Web: </a:t>
            </a:r>
            <a:r>
              <a:rPr lang="en-US" sz="2800" baseline="30000">
                <a:hlinkClick r:id="rId3"/>
              </a:rPr>
              <a:t>http://www.math.utep.edu/Faculty/helmut</a:t>
            </a:r>
            <a:endParaRPr lang="en-US" sz="2800" baseline="30000"/>
          </a:p>
        </p:txBody>
      </p:sp>
      <p:sp>
        <p:nvSpPr>
          <p:cNvPr id="48137" name="Text Box 9"/>
          <p:cNvSpPr txBox="1">
            <a:spLocks noChangeArrowheads="1"/>
          </p:cNvSpPr>
          <p:nvPr/>
        </p:nvSpPr>
        <p:spPr bwMode="auto">
          <a:xfrm>
            <a:off x="7269163" y="5638800"/>
            <a:ext cx="1874837"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*Borrowed from D. Knuth</a:t>
            </a: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8B96B6D4-5CE7-493D-9478-07499509E267}" type="slidenum">
              <a:rPr lang="en-US"/>
              <a:pPr/>
              <a:t>4</a:t>
            </a:fld>
            <a:endParaRPr lang="en-US"/>
          </a:p>
        </p:txBody>
      </p:sp>
      <p:sp>
        <p:nvSpPr>
          <p:cNvPr id="7171" name="Rectangle 3"/>
          <p:cNvSpPr>
            <a:spLocks noGrp="1" noChangeArrowheads="1"/>
          </p:cNvSpPr>
          <p:nvPr>
            <p:ph type="body" sz="half" idx="1"/>
          </p:nvPr>
        </p:nvSpPr>
        <p:spPr>
          <a:xfrm>
            <a:off x="228600" y="1600200"/>
            <a:ext cx="4267200" cy="4525963"/>
          </a:xfrm>
        </p:spPr>
        <p:txBody>
          <a:bodyPr/>
          <a:lstStyle/>
          <a:p>
            <a:r>
              <a:rPr lang="en-US" sz="2400"/>
              <a:t>I have used the ideas and materials presented in university courses (SCI 1300, SCI 1100, UNIV 1301) aimed at</a:t>
            </a:r>
            <a:r>
              <a:rPr lang="en-US" sz="2800"/>
              <a:t> </a:t>
            </a:r>
          </a:p>
          <a:p>
            <a:pPr lvl="1"/>
            <a:r>
              <a:rPr lang="en-US" sz="2400"/>
              <a:t>Students in Science and Engineering who were concurrently taking a remedial Mathematics course (Algebra I or Algebra II)  </a:t>
            </a:r>
          </a:p>
        </p:txBody>
      </p:sp>
      <p:pic>
        <p:nvPicPr>
          <p:cNvPr id="7180" name="Picture 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33625"/>
            <a:ext cx="4038600" cy="3059113"/>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E48945F6-97F0-46C5-B057-BC41795E9BB2}" type="slidenum">
              <a:rPr lang="en-US"/>
              <a:pPr/>
              <a:t>5</a:t>
            </a:fld>
            <a:endParaRPr lang="en-US"/>
          </a:p>
        </p:txBody>
      </p:sp>
      <p:pic>
        <p:nvPicPr>
          <p:cNvPr id="8196"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638800" y="1165225"/>
            <a:ext cx="30654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3"/>
          <p:cNvSpPr>
            <a:spLocks noGrp="1" noChangeArrowheads="1"/>
          </p:cNvSpPr>
          <p:nvPr>
            <p:ph type="body" sz="half" idx="1"/>
          </p:nvPr>
        </p:nvSpPr>
        <p:spPr>
          <a:xfrm>
            <a:off x="457200" y="1600200"/>
            <a:ext cx="6019800" cy="4525963"/>
          </a:xfrm>
        </p:spPr>
        <p:txBody>
          <a:bodyPr/>
          <a:lstStyle/>
          <a:p>
            <a:r>
              <a:rPr lang="en-US" sz="2800"/>
              <a:t>Objectives of these Courses:</a:t>
            </a:r>
          </a:p>
          <a:p>
            <a:pPr lvl="1"/>
            <a:r>
              <a:rPr lang="en-US" sz="2400"/>
              <a:t>Strengthen the students’ mathematical and critical thinking skills</a:t>
            </a:r>
          </a:p>
          <a:p>
            <a:pPr lvl="1"/>
            <a:r>
              <a:rPr lang="en-US" sz="2400"/>
              <a:t>Increase the students’ motivation to study mathematics by portraying mathematics as a useful tool in science and engineering</a:t>
            </a:r>
          </a:p>
          <a:p>
            <a:pPr lvl="1"/>
            <a:r>
              <a:rPr lang="en-US" sz="2400"/>
              <a:t>Improve students’ computer skills</a:t>
            </a:r>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D23D130A-C1B7-4A6D-81C8-9855B3EFFE91}" type="slidenum">
              <a:rPr lang="en-US"/>
              <a:pPr/>
              <a:t>6</a:t>
            </a:fld>
            <a:endParaRPr lang="en-US"/>
          </a:p>
        </p:txBody>
      </p:sp>
      <p:sp>
        <p:nvSpPr>
          <p:cNvPr id="9219" name="Rectangle 3"/>
          <p:cNvSpPr>
            <a:spLocks noGrp="1" noChangeArrowheads="1"/>
          </p:cNvSpPr>
          <p:nvPr>
            <p:ph type="body" idx="1"/>
          </p:nvPr>
        </p:nvSpPr>
        <p:spPr>
          <a:xfrm>
            <a:off x="457200" y="2098675"/>
            <a:ext cx="8229600" cy="3611563"/>
          </a:xfrm>
        </p:spPr>
        <p:txBody>
          <a:bodyPr/>
          <a:lstStyle/>
          <a:p>
            <a:r>
              <a:rPr lang="en-US" sz="2800"/>
              <a:t>What I like about this material:</a:t>
            </a:r>
          </a:p>
          <a:p>
            <a:pPr lvl="1"/>
            <a:r>
              <a:rPr lang="en-US" sz="2400"/>
              <a:t>This is “pre-calculus” in the true sense of the word - a preview of the power of differential equations</a:t>
            </a:r>
          </a:p>
          <a:p>
            <a:pPr lvl="1"/>
            <a:r>
              <a:rPr lang="en-US" sz="2400"/>
              <a:t>A nice illustration of how to use technology in mathematics</a:t>
            </a:r>
          </a:p>
          <a:p>
            <a:pPr lvl="1"/>
            <a:r>
              <a:rPr lang="en-US" sz="2400"/>
              <a:t>Conceptually hard, but algebraically not too challenging</a:t>
            </a:r>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FCA375A2-72CF-4055-B5B5-A5B89AE4C073}" type="slidenum">
              <a:rPr lang="en-US"/>
              <a:pPr/>
              <a:t>7</a:t>
            </a:fld>
            <a:endParaRPr lang="en-US"/>
          </a:p>
        </p:txBody>
      </p:sp>
      <p:sp>
        <p:nvSpPr>
          <p:cNvPr id="3075" name="Rectangle 3"/>
          <p:cNvSpPr>
            <a:spLocks noGrp="1" noChangeArrowheads="1"/>
          </p:cNvSpPr>
          <p:nvPr>
            <p:ph type="body" sz="half" idx="1"/>
          </p:nvPr>
        </p:nvSpPr>
        <p:spPr>
          <a:xfrm>
            <a:off x="533400" y="1524000"/>
            <a:ext cx="4584700" cy="4191000"/>
          </a:xfrm>
        </p:spPr>
        <p:txBody>
          <a:bodyPr/>
          <a:lstStyle/>
          <a:p>
            <a:pPr>
              <a:buFontTx/>
              <a:buNone/>
            </a:pPr>
            <a:r>
              <a:rPr lang="en-US" sz="1800" i="1"/>
              <a:t>    </a:t>
            </a:r>
            <a:r>
              <a:rPr lang="en-US" sz="2000" i="1"/>
              <a:t>	“The simplicity of nature is not to be measured by that of our conceptions. Infinitely varied in its effects, nature is simple only in its causes, and its economy consists in producing a great number of phenomena, often very complicated, by means of a small number of general laws.”</a:t>
            </a:r>
            <a:r>
              <a:rPr lang="en-US" sz="2000"/>
              <a:t/>
            </a:r>
            <a:br>
              <a:rPr lang="en-US" sz="2000"/>
            </a:br>
            <a:endParaRPr lang="en-US" sz="2000"/>
          </a:p>
          <a:p>
            <a:pPr>
              <a:buFontTx/>
              <a:buNone/>
            </a:pPr>
            <a:r>
              <a:rPr lang="en-US" sz="1800"/>
              <a:t>		</a:t>
            </a:r>
            <a:endParaRPr lang="en-US" sz="2000"/>
          </a:p>
        </p:txBody>
      </p:sp>
      <p:sp>
        <p:nvSpPr>
          <p:cNvPr id="3079" name="Text Box 7"/>
          <p:cNvSpPr txBox="1">
            <a:spLocks noChangeArrowheads="1"/>
          </p:cNvSpPr>
          <p:nvPr/>
        </p:nvSpPr>
        <p:spPr bwMode="auto">
          <a:xfrm>
            <a:off x="822325" y="5218113"/>
            <a:ext cx="37496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000">
                <a:latin typeface="Trebuchet MS" pitchFamily="34" charset="0"/>
              </a:rPr>
              <a:t>Pierre-Simon Laplace </a:t>
            </a:r>
          </a:p>
          <a:p>
            <a:pPr algn="r"/>
            <a:r>
              <a:rPr lang="en-US" sz="2000">
                <a:latin typeface="Trebuchet MS" pitchFamily="34" charset="0"/>
              </a:rPr>
              <a:t>		(1749-1827)</a:t>
            </a:r>
          </a:p>
          <a:p>
            <a:pPr algn="r"/>
            <a:endParaRPr lang="en-US" sz="2000">
              <a:latin typeface="Trebuchet MS" pitchFamily="34" charset="0"/>
            </a:endParaRPr>
          </a:p>
        </p:txBody>
      </p:sp>
      <p:pic>
        <p:nvPicPr>
          <p:cNvPr id="3083" name="Picture 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40313" y="1157288"/>
            <a:ext cx="3517900" cy="4525962"/>
          </a:xfrm>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4EDD95-ECAB-42B7-8712-8AD9DFD9C4A9}" type="slidenum">
              <a:rPr lang="en-US"/>
              <a:pPr/>
              <a:t>8</a:t>
            </a:fld>
            <a:endParaRPr lang="en-US"/>
          </a:p>
        </p:txBody>
      </p:sp>
      <p:sp>
        <p:nvSpPr>
          <p:cNvPr id="10243" name="Rectangle 3"/>
          <p:cNvSpPr>
            <a:spLocks noGrp="1" noChangeArrowheads="1"/>
          </p:cNvSpPr>
          <p:nvPr>
            <p:ph type="body" idx="1"/>
          </p:nvPr>
        </p:nvSpPr>
        <p:spPr/>
        <p:txBody>
          <a:bodyPr/>
          <a:lstStyle/>
          <a:p>
            <a:r>
              <a:rPr lang="en-US"/>
              <a:t>An Introductory Example: Linear Models</a:t>
            </a:r>
          </a:p>
          <a:p>
            <a:pPr lvl="1"/>
            <a:r>
              <a:rPr lang="en-US"/>
              <a:t>Converting temperature from </a:t>
            </a:r>
            <a:r>
              <a:rPr lang="en-US" baseline="30000"/>
              <a:t>º</a:t>
            </a:r>
            <a:r>
              <a:rPr lang="en-US"/>
              <a:t>C to </a:t>
            </a:r>
            <a:r>
              <a:rPr lang="en-US" baseline="30000"/>
              <a:t>º</a:t>
            </a:r>
            <a:r>
              <a:rPr lang="en-US"/>
              <a:t>F</a:t>
            </a:r>
          </a:p>
          <a:p>
            <a:pPr lvl="1"/>
            <a:r>
              <a:rPr lang="en-US"/>
              <a:t>The defining ingredients:</a:t>
            </a:r>
          </a:p>
          <a:p>
            <a:pPr lvl="1">
              <a:buFontTx/>
              <a:buNone/>
            </a:pPr>
            <a:endParaRPr lang="en-US"/>
          </a:p>
          <a:p>
            <a:pPr lvl="2"/>
            <a:r>
              <a:rPr lang="en-US"/>
              <a:t>0 </a:t>
            </a:r>
            <a:r>
              <a:rPr lang="en-US" baseline="30000"/>
              <a:t>º</a:t>
            </a:r>
            <a:r>
              <a:rPr lang="en-US"/>
              <a:t>C  corresponds to 32 </a:t>
            </a:r>
            <a:r>
              <a:rPr lang="en-US" baseline="30000"/>
              <a:t>º</a:t>
            </a:r>
            <a:r>
              <a:rPr lang="en-US"/>
              <a:t>F</a:t>
            </a:r>
          </a:p>
          <a:p>
            <a:pPr lvl="2">
              <a:buFontTx/>
              <a:buNone/>
            </a:pPr>
            <a:r>
              <a:rPr lang="en-US"/>
              <a:t>	</a:t>
            </a:r>
          </a:p>
          <a:p>
            <a:pPr lvl="2"/>
            <a:r>
              <a:rPr lang="en-US"/>
              <a:t>Every 1 degree increase in </a:t>
            </a:r>
            <a:r>
              <a:rPr lang="en-US" baseline="30000"/>
              <a:t>º</a:t>
            </a:r>
            <a:r>
              <a:rPr lang="en-US"/>
              <a:t>C corresponds to a 1.8 degree increase in </a:t>
            </a:r>
            <a:r>
              <a:rPr lang="en-US" baseline="30000"/>
              <a:t>º</a:t>
            </a:r>
            <a:r>
              <a:rPr lang="en-US"/>
              <a:t>F</a:t>
            </a:r>
          </a:p>
        </p:txBody>
      </p:sp>
      <p:grpSp>
        <p:nvGrpSpPr>
          <p:cNvPr id="10251" name="Group 11"/>
          <p:cNvGrpSpPr>
            <a:grpSpLocks/>
          </p:cNvGrpSpPr>
          <p:nvPr/>
        </p:nvGrpSpPr>
        <p:grpSpPr bwMode="auto">
          <a:xfrm>
            <a:off x="5410200" y="2667000"/>
            <a:ext cx="3429000" cy="1752600"/>
            <a:chOff x="3408" y="1680"/>
            <a:chExt cx="2160" cy="1104"/>
          </a:xfrm>
        </p:grpSpPr>
        <p:sp>
          <p:nvSpPr>
            <p:cNvPr id="10249" name="AutoShape 9"/>
            <p:cNvSpPr>
              <a:spLocks noChangeArrowheads="1"/>
            </p:cNvSpPr>
            <p:nvPr/>
          </p:nvSpPr>
          <p:spPr bwMode="auto">
            <a:xfrm>
              <a:off x="3408" y="1680"/>
              <a:ext cx="1200" cy="480"/>
            </a:xfrm>
            <a:prstGeom prst="wedgeRoundRectCallout">
              <a:avLst>
                <a:gd name="adj1" fmla="val -54583"/>
                <a:gd name="adj2" fmla="val 116667"/>
                <a:gd name="adj3"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solidFill>
                    <a:schemeClr val="bg1"/>
                  </a:solidFill>
                </a:rPr>
                <a:t>“Initial Data”</a:t>
              </a:r>
            </a:p>
          </p:txBody>
        </p:sp>
        <p:sp>
          <p:nvSpPr>
            <p:cNvPr id="10250" name="AutoShape 10"/>
            <p:cNvSpPr>
              <a:spLocks noChangeArrowheads="1"/>
            </p:cNvSpPr>
            <p:nvPr/>
          </p:nvSpPr>
          <p:spPr bwMode="auto">
            <a:xfrm>
              <a:off x="4080" y="2304"/>
              <a:ext cx="1488" cy="480"/>
            </a:xfrm>
            <a:prstGeom prst="wedgeRoundRectCallout">
              <a:avLst>
                <a:gd name="adj1" fmla="val -66935"/>
                <a:gd name="adj2" fmla="val 86042"/>
                <a:gd name="adj3" fmla="val 1666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solidFill>
                    <a:schemeClr val="bg1"/>
                  </a:solidFill>
                </a:rPr>
                <a:t>“Difference Equation”</a:t>
              </a:r>
            </a:p>
          </p:txBody>
        </p:sp>
      </p:gr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0251"/>
                                        </p:tgtEl>
                                        <p:attrNameLst>
                                          <p:attrName>style.visibility</p:attrName>
                                        </p:attrNameLst>
                                      </p:cBhvr>
                                      <p:to>
                                        <p:strVal val="visible"/>
                                      </p:to>
                                    </p:set>
                                    <p:animScale>
                                      <p:cBhvr>
                                        <p:cTn id="7" dur="1000" decel="50000" fill="hold">
                                          <p:stCondLst>
                                            <p:cond delay="0"/>
                                          </p:stCondLst>
                                        </p:cTn>
                                        <p:tgtEl>
                                          <p:spTgt spid="102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51"/>
                                        </p:tgtEl>
                                        <p:attrNameLst>
                                          <p:attrName>ppt_x</p:attrName>
                                          <p:attrName>ppt_y</p:attrName>
                                        </p:attrNameLst>
                                      </p:cBhvr>
                                    </p:animMotion>
                                    <p:animEffect transition="in" filter="fade">
                                      <p:cBhvr>
                                        <p:cTn id="9" dur="10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BFB82A9-DC93-469F-9A29-4FFF5425BCFC}" type="slidenum">
              <a:rPr lang="en-US"/>
              <a:pPr/>
              <a:t>9</a:t>
            </a:fld>
            <a:endParaRPr lang="en-US"/>
          </a:p>
        </p:txBody>
      </p:sp>
      <p:sp>
        <p:nvSpPr>
          <p:cNvPr id="11267" name="Rectangle 3"/>
          <p:cNvSpPr>
            <a:spLocks noGrp="1" noChangeArrowheads="1"/>
          </p:cNvSpPr>
          <p:nvPr>
            <p:ph type="body" idx="1"/>
          </p:nvPr>
        </p:nvSpPr>
        <p:spPr>
          <a:xfrm>
            <a:off x="457200" y="1295400"/>
            <a:ext cx="8229600" cy="4525963"/>
          </a:xfrm>
        </p:spPr>
        <p:txBody>
          <a:bodyPr/>
          <a:lstStyle/>
          <a:p>
            <a:pPr>
              <a:buFontTx/>
              <a:buNone/>
            </a:pPr>
            <a:r>
              <a:rPr lang="en-US" sz="2000"/>
              <a:t>(c  = degrees Celsius, f = degrees Fahrenheit)</a:t>
            </a:r>
          </a:p>
          <a:p>
            <a:endParaRPr lang="en-US" sz="2000"/>
          </a:p>
          <a:p>
            <a:pPr algn="ctr">
              <a:buFontTx/>
              <a:buNone/>
            </a:pPr>
            <a:r>
              <a:rPr lang="en-US" sz="2000" i="1"/>
              <a:t>Initial Data:</a:t>
            </a:r>
          </a:p>
          <a:p>
            <a:pPr algn="ctr">
              <a:buFontTx/>
              <a:buNone/>
            </a:pPr>
            <a:endParaRPr lang="en-US" sz="2000" i="1"/>
          </a:p>
          <a:p>
            <a:pPr algn="ctr">
              <a:buFontTx/>
              <a:buNone/>
            </a:pPr>
            <a:r>
              <a:rPr lang="en-US" sz="2400"/>
              <a:t>f(0)=32</a:t>
            </a:r>
          </a:p>
          <a:p>
            <a:pPr algn="ctr">
              <a:buFontTx/>
              <a:buNone/>
            </a:pPr>
            <a:endParaRPr lang="en-US" sz="2400"/>
          </a:p>
          <a:p>
            <a:pPr algn="ctr">
              <a:buFontTx/>
              <a:buNone/>
            </a:pPr>
            <a:r>
              <a:rPr lang="en-US" sz="2000" i="1"/>
              <a:t>Difference Equation:</a:t>
            </a:r>
          </a:p>
          <a:p>
            <a:pPr algn="ctr">
              <a:buFontTx/>
              <a:buNone/>
            </a:pPr>
            <a:endParaRPr lang="en-US" sz="2000" i="1"/>
          </a:p>
          <a:p>
            <a:pPr algn="ctr">
              <a:buFontTx/>
              <a:buNone/>
            </a:pPr>
            <a:r>
              <a:rPr lang="en-US" sz="2400"/>
              <a:t>f(c+1)-f(c) = 1.8</a:t>
            </a:r>
          </a:p>
          <a:p>
            <a:pPr algn="ctr">
              <a:buFontTx/>
              <a:buNone/>
            </a:pPr>
            <a:endParaRPr lang="en-US" sz="2400"/>
          </a:p>
          <a:p>
            <a:pPr algn="ctr">
              <a:buFontTx/>
              <a:buNone/>
            </a:pPr>
            <a:r>
              <a:rPr lang="en-US" sz="2400"/>
              <a:t>f(c+1) = f(c) + 1.8</a:t>
            </a:r>
          </a:p>
        </p:txBody>
      </p:sp>
      <p:sp>
        <p:nvSpPr>
          <p:cNvPr id="11268" name="AutoShape 4"/>
          <p:cNvSpPr>
            <a:spLocks noChangeArrowheads="1"/>
          </p:cNvSpPr>
          <p:nvPr/>
        </p:nvSpPr>
        <p:spPr bwMode="auto">
          <a:xfrm>
            <a:off x="4076700" y="4876800"/>
            <a:ext cx="989013" cy="304800"/>
          </a:xfrm>
          <a:prstGeom prst="leftRightArrow">
            <a:avLst>
              <a:gd name="adj1" fmla="val 50000"/>
              <a:gd name="adj2" fmla="val 64896"/>
            </a:avLst>
          </a:prstGeom>
          <a:noFill/>
          <a:ln w="9525">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1229</Words>
  <Application>Microsoft Office PowerPoint</Application>
  <PresentationFormat>On-screen Show (4:3)</PresentationFormat>
  <Paragraphs>353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“Many pre-calculus concepts can be taught from a discrete dynamical systems viewpoint. This approach permits the teacher to cover exciting applications and enrichment topics.”      Helmut Knaust, Ph.D.      Associate Professor     Department of Mathematical Sciences     University of Texas at El Paso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Helmut</dc:creator>
  <cp:lastModifiedBy>Helmut</cp:lastModifiedBy>
  <cp:revision>40</cp:revision>
  <dcterms:created xsi:type="dcterms:W3CDTF">2003-01-05T05:10:18Z</dcterms:created>
  <dcterms:modified xsi:type="dcterms:W3CDTF">2013-03-01T04:41:00Z</dcterms:modified>
</cp:coreProperties>
</file>