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0" r:id="rId1"/>
  </p:sldMasterIdLst>
  <p:notesMasterIdLst>
    <p:notesMasterId r:id="rId16"/>
  </p:notesMasterIdLst>
  <p:handoutMasterIdLst>
    <p:handoutMasterId r:id="rId17"/>
  </p:handoutMasterIdLst>
  <p:sldIdLst>
    <p:sldId id="256" r:id="rId2"/>
    <p:sldId id="272" r:id="rId3"/>
    <p:sldId id="271" r:id="rId4"/>
    <p:sldId id="274" r:id="rId5"/>
    <p:sldId id="258" r:id="rId6"/>
    <p:sldId id="259" r:id="rId7"/>
    <p:sldId id="279" r:id="rId8"/>
    <p:sldId id="280" r:id="rId9"/>
    <p:sldId id="281" r:id="rId10"/>
    <p:sldId id="316" r:id="rId11"/>
    <p:sldId id="311" r:id="rId12"/>
    <p:sldId id="313" r:id="rId13"/>
    <p:sldId id="314" r:id="rId14"/>
    <p:sldId id="300" r:id="rId15"/>
  </p:sldIdLst>
  <p:sldSz cx="9144000" cy="6858000" type="screen4x3"/>
  <p:notesSz cx="7086600" cy="942975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14"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EPCC\Desktop\charts%20dr.%20schwab.xls"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Documents%20and%20Settings\EPCC\Desktop\charts%20dr.%20schwab.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lrMapOvr bg1="lt1" tx1="dk1" bg2="lt2" tx2="dk2" accent1="accent1" accent2="accent2" accent3="accent3" accent4="accent4" accent5="accent5" accent6="accent6" hlink="hlink" folHlink="folHlink"/>
  <c:chart>
    <c:title>
      <c:tx>
        <c:rich>
          <a:bodyPr/>
          <a:lstStyle/>
          <a:p>
            <a:pPr algn="ctr">
              <a:defRPr sz="2400">
                <a:solidFill>
                  <a:schemeClr val="accent1">
                    <a:lumMod val="75000"/>
                  </a:schemeClr>
                </a:solidFill>
                <a:latin typeface="+mn-lt"/>
              </a:defRPr>
            </a:pPr>
            <a:r>
              <a:rPr lang="en-US" sz="2400" b="1" i="0" baseline="0" dirty="0" smtClean="0">
                <a:solidFill>
                  <a:schemeClr val="accent1">
                    <a:lumMod val="75000"/>
                  </a:schemeClr>
                </a:solidFill>
                <a:latin typeface="Constantia" pitchFamily="18" charset="0"/>
              </a:rPr>
              <a:t>Average Course Grade for </a:t>
            </a:r>
            <a:r>
              <a:rPr lang="en-US" sz="2400" b="1" i="0" baseline="0" dirty="0" err="1" smtClean="0">
                <a:solidFill>
                  <a:schemeClr val="accent1">
                    <a:lumMod val="75000"/>
                  </a:schemeClr>
                </a:solidFill>
                <a:latin typeface="Constantia" pitchFamily="18" charset="0"/>
              </a:rPr>
              <a:t>Precalculus</a:t>
            </a:r>
            <a:r>
              <a:rPr lang="en-US" sz="2400" b="1" i="0" baseline="0" dirty="0" smtClean="0">
                <a:solidFill>
                  <a:schemeClr val="accent1">
                    <a:lumMod val="75000"/>
                  </a:schemeClr>
                </a:solidFill>
                <a:latin typeface="Constantia" pitchFamily="18" charset="0"/>
              </a:rPr>
              <a:t> II</a:t>
            </a:r>
            <a:endParaRPr lang="en-US" sz="2400" b="1" i="0" baseline="0" dirty="0">
              <a:solidFill>
                <a:schemeClr val="accent1">
                  <a:lumMod val="75000"/>
                </a:schemeClr>
              </a:solidFill>
              <a:latin typeface="Constantia" pitchFamily="18" charset="0"/>
            </a:endParaRPr>
          </a:p>
        </c:rich>
      </c:tx>
      <c:layout>
        <c:manualLayout>
          <c:xMode val="edge"/>
          <c:yMode val="edge"/>
          <c:x val="0.12481630439785441"/>
          <c:y val="2.7133724767284005E-2"/>
        </c:manualLayout>
      </c:layout>
    </c:title>
    <c:view3D>
      <c:rotX val="20"/>
      <c:rotY val="50"/>
      <c:rAngAx val="1"/>
    </c:view3D>
    <c:floor>
      <c:spPr>
        <a:solidFill>
          <a:srgbClr val="E99FEB"/>
        </a:solidFill>
        <a:effectLst>
          <a:outerShdw blurRad="50800" dist="50800" dir="5400000" algn="ctr" rotWithShape="0">
            <a:schemeClr val="accent2"/>
          </a:outerShdw>
        </a:effectLst>
      </c:spPr>
    </c:floor>
    <c:plotArea>
      <c:layout>
        <c:manualLayout>
          <c:layoutTarget val="inner"/>
          <c:xMode val="edge"/>
          <c:yMode val="edge"/>
          <c:x val="3.4700360522567655E-2"/>
          <c:y val="0.16539280667184184"/>
          <c:w val="0.96529963947743491"/>
          <c:h val="0.60188202388297929"/>
        </c:manualLayout>
      </c:layout>
      <c:bar3DChart>
        <c:barDir val="col"/>
        <c:grouping val="clustered"/>
        <c:ser>
          <c:idx val="0"/>
          <c:order val="0"/>
          <c:dPt>
            <c:idx val="0"/>
            <c:spPr>
              <a:solidFill>
                <a:srgbClr val="FF0000"/>
              </a:solidFill>
            </c:spPr>
          </c:dPt>
          <c:dPt>
            <c:idx val="1"/>
            <c:spPr>
              <a:solidFill>
                <a:srgbClr val="0070C0"/>
              </a:solidFill>
            </c:spPr>
          </c:dPt>
          <c:dPt>
            <c:idx val="2"/>
            <c:spPr>
              <a:solidFill>
                <a:srgbClr val="01D906"/>
              </a:solidFill>
            </c:spPr>
          </c:dPt>
          <c:cat>
            <c:strRef>
              <c:f>Sheet1!$A$1:$A$3</c:f>
              <c:strCache>
                <c:ptCount val="3"/>
                <c:pt idx="0">
                  <c:v>Fall 06 (Baseline without SI)</c:v>
                </c:pt>
                <c:pt idx="1">
                  <c:v>Fall 09 (with SI)</c:v>
                </c:pt>
                <c:pt idx="2">
                  <c:v>Objective by Spring 2011</c:v>
                </c:pt>
              </c:strCache>
            </c:strRef>
          </c:cat>
          <c:val>
            <c:numRef>
              <c:f>Sheet1!$B$1:$B$3</c:f>
              <c:numCache>
                <c:formatCode>General</c:formatCode>
                <c:ptCount val="3"/>
                <c:pt idx="0">
                  <c:v>2.62</c:v>
                </c:pt>
                <c:pt idx="1">
                  <c:v>2.8099999999999987</c:v>
                </c:pt>
                <c:pt idx="2">
                  <c:v>2.82</c:v>
                </c:pt>
              </c:numCache>
            </c:numRef>
          </c:val>
        </c:ser>
        <c:shape val="box"/>
        <c:axId val="74274304"/>
        <c:axId val="74275840"/>
        <c:axId val="0"/>
      </c:bar3DChart>
      <c:catAx>
        <c:axId val="74274304"/>
        <c:scaling>
          <c:orientation val="minMax"/>
        </c:scaling>
        <c:axPos val="b"/>
        <c:majorTickMark val="none"/>
        <c:tickLblPos val="nextTo"/>
        <c:txPr>
          <a:bodyPr/>
          <a:lstStyle/>
          <a:p>
            <a:pPr>
              <a:defRPr sz="2000">
                <a:latin typeface="+mn-lt"/>
                <a:cs typeface="Arial" pitchFamily="34" charset="0"/>
              </a:defRPr>
            </a:pPr>
            <a:endParaRPr lang="en-US"/>
          </a:p>
        </c:txPr>
        <c:crossAx val="74275840"/>
        <c:crosses val="autoZero"/>
        <c:auto val="1"/>
        <c:lblAlgn val="ctr"/>
        <c:lblOffset val="100"/>
      </c:catAx>
      <c:valAx>
        <c:axId val="74275840"/>
        <c:scaling>
          <c:orientation val="minMax"/>
          <c:max val="3"/>
          <c:min val="2"/>
        </c:scaling>
        <c:axPos val="l"/>
        <c:majorGridlines/>
        <c:numFmt formatCode="General" sourceLinked="1"/>
        <c:majorTickMark val="none"/>
        <c:tickLblPos val="nextTo"/>
        <c:txPr>
          <a:bodyPr/>
          <a:lstStyle/>
          <a:p>
            <a:pPr>
              <a:defRPr sz="1600">
                <a:latin typeface="+mn-lt"/>
                <a:cs typeface="Arial" pitchFamily="34" charset="0"/>
              </a:defRPr>
            </a:pPr>
            <a:endParaRPr lang="en-US"/>
          </a:p>
        </c:txPr>
        <c:crossAx val="74274304"/>
        <c:crosses val="autoZero"/>
        <c:crossBetween val="between"/>
        <c:majorUnit val="0.1"/>
      </c:valAx>
      <c:spPr>
        <a:solidFill>
          <a:sysClr val="window" lastClr="FFFFFF"/>
        </a:solidFill>
        <a:ln>
          <a:noFill/>
        </a:ln>
      </c:spPr>
    </c:plotArea>
    <c:plotVisOnly val="1"/>
  </c:chart>
  <c:spPr>
    <a:solidFill>
      <a:srgbClr val="1F497D">
        <a:lumMod val="20000"/>
        <a:lumOff val="80000"/>
      </a:srgbClr>
    </a:solidFill>
    <a:ln w="38100">
      <a:solidFill>
        <a:srgbClr val="F79646">
          <a:lumMod val="60000"/>
          <a:lumOff val="40000"/>
        </a:srgbClr>
      </a:solidFill>
    </a:ln>
  </c:spPr>
  <c:txPr>
    <a:bodyPr/>
    <a:lstStyle/>
    <a:p>
      <a:pPr>
        <a:defRPr sz="1200"/>
      </a:pPr>
      <a:endParaRPr lang="en-US"/>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
  <c:clrMapOvr bg1="lt1" tx1="dk1" bg2="lt2" tx2="dk2" accent1="accent1" accent2="accent2" accent3="accent3" accent4="accent4" accent5="accent5" accent6="accent6" hlink="hlink" folHlink="folHlink"/>
  <c:chart>
    <c:title>
      <c:tx>
        <c:rich>
          <a:bodyPr/>
          <a:lstStyle/>
          <a:p>
            <a:pPr algn="ctr">
              <a:defRPr sz="2400">
                <a:solidFill>
                  <a:schemeClr val="accent1">
                    <a:lumMod val="75000"/>
                  </a:schemeClr>
                </a:solidFill>
                <a:latin typeface="Book Antiqua" pitchFamily="18" charset="0"/>
              </a:defRPr>
            </a:pPr>
            <a:r>
              <a:rPr lang="en-US" sz="2400" b="1" i="0" baseline="0" dirty="0" smtClean="0">
                <a:solidFill>
                  <a:schemeClr val="accent1">
                    <a:lumMod val="75000"/>
                  </a:schemeClr>
                </a:solidFill>
                <a:latin typeface="Constantia" pitchFamily="18" charset="0"/>
              </a:rPr>
              <a:t>Drop – Out and Failure Rate (D, F, W) for </a:t>
            </a:r>
            <a:r>
              <a:rPr lang="en-US" sz="2400" b="1" i="0" baseline="0" dirty="0" err="1" smtClean="0">
                <a:solidFill>
                  <a:schemeClr val="accent1">
                    <a:lumMod val="75000"/>
                  </a:schemeClr>
                </a:solidFill>
                <a:latin typeface="Constantia" pitchFamily="18" charset="0"/>
              </a:rPr>
              <a:t>Precalculus</a:t>
            </a:r>
            <a:r>
              <a:rPr lang="en-US" sz="2400" b="1" i="0" baseline="0" dirty="0" smtClean="0">
                <a:solidFill>
                  <a:schemeClr val="accent1">
                    <a:lumMod val="75000"/>
                  </a:schemeClr>
                </a:solidFill>
                <a:latin typeface="Constantia" pitchFamily="18" charset="0"/>
              </a:rPr>
              <a:t> II</a:t>
            </a:r>
            <a:endParaRPr lang="en-US" sz="2400" b="1" i="0" baseline="0" dirty="0">
              <a:solidFill>
                <a:schemeClr val="accent1">
                  <a:lumMod val="75000"/>
                </a:schemeClr>
              </a:solidFill>
              <a:latin typeface="Constantia" pitchFamily="18" charset="0"/>
            </a:endParaRPr>
          </a:p>
        </c:rich>
      </c:tx>
      <c:layout>
        <c:manualLayout>
          <c:xMode val="edge"/>
          <c:yMode val="edge"/>
          <c:x val="0.12223609548806399"/>
          <c:y val="1.1383202099737534E-2"/>
        </c:manualLayout>
      </c:layout>
    </c:title>
    <c:view3D>
      <c:rotX val="20"/>
      <c:rotY val="50"/>
      <c:rAngAx val="1"/>
    </c:view3D>
    <c:floor>
      <c:spPr>
        <a:solidFill>
          <a:srgbClr val="E99FEB"/>
        </a:solidFill>
        <a:effectLst>
          <a:outerShdw blurRad="50800" dist="50800" dir="5400000" algn="ctr" rotWithShape="0">
            <a:schemeClr val="accent2"/>
          </a:outerShdw>
        </a:effectLst>
      </c:spPr>
    </c:floor>
    <c:plotArea>
      <c:layout>
        <c:manualLayout>
          <c:layoutTarget val="inner"/>
          <c:xMode val="edge"/>
          <c:yMode val="edge"/>
          <c:x val="3.4700360522567655E-2"/>
          <c:y val="0.16539280667184172"/>
          <c:w val="0.96529963947743513"/>
          <c:h val="0.60188202388297929"/>
        </c:manualLayout>
      </c:layout>
      <c:bar3DChart>
        <c:barDir val="col"/>
        <c:grouping val="clustered"/>
        <c:ser>
          <c:idx val="0"/>
          <c:order val="0"/>
          <c:dPt>
            <c:idx val="0"/>
            <c:spPr>
              <a:solidFill>
                <a:srgbClr val="FF0000"/>
              </a:solidFill>
            </c:spPr>
          </c:dPt>
          <c:dPt>
            <c:idx val="1"/>
            <c:spPr>
              <a:solidFill>
                <a:srgbClr val="0070C0"/>
              </a:solidFill>
            </c:spPr>
          </c:dPt>
          <c:dPt>
            <c:idx val="2"/>
            <c:spPr>
              <a:solidFill>
                <a:srgbClr val="01D906"/>
              </a:solidFill>
            </c:spPr>
          </c:dPt>
          <c:cat>
            <c:strRef>
              <c:f>Sheet1!$A$1:$A$3</c:f>
              <c:strCache>
                <c:ptCount val="3"/>
                <c:pt idx="0">
                  <c:v>Fall 06 (Baseline without SI)</c:v>
                </c:pt>
                <c:pt idx="1">
                  <c:v>Fall 09 (with SI)</c:v>
                </c:pt>
                <c:pt idx="2">
                  <c:v>Objective by Spring 2011</c:v>
                </c:pt>
              </c:strCache>
            </c:strRef>
          </c:cat>
          <c:val>
            <c:numRef>
              <c:f>Sheet1!$B$1:$B$3</c:f>
              <c:numCache>
                <c:formatCode>0.0%</c:formatCode>
                <c:ptCount val="3"/>
                <c:pt idx="0" formatCode="0%">
                  <c:v>0.30000000000000032</c:v>
                </c:pt>
                <c:pt idx="1">
                  <c:v>0.25900000000000001</c:v>
                </c:pt>
                <c:pt idx="2" formatCode="0%">
                  <c:v>0.2</c:v>
                </c:pt>
              </c:numCache>
            </c:numRef>
          </c:val>
        </c:ser>
        <c:shape val="box"/>
        <c:axId val="74301824"/>
        <c:axId val="74303360"/>
        <c:axId val="0"/>
      </c:bar3DChart>
      <c:catAx>
        <c:axId val="74301824"/>
        <c:scaling>
          <c:orientation val="minMax"/>
        </c:scaling>
        <c:axPos val="b"/>
        <c:majorTickMark val="none"/>
        <c:tickLblPos val="nextTo"/>
        <c:txPr>
          <a:bodyPr/>
          <a:lstStyle/>
          <a:p>
            <a:pPr>
              <a:defRPr sz="1800">
                <a:latin typeface="+mn-lt"/>
                <a:cs typeface="Arial" pitchFamily="34" charset="0"/>
              </a:defRPr>
            </a:pPr>
            <a:endParaRPr lang="en-US"/>
          </a:p>
        </c:txPr>
        <c:crossAx val="74303360"/>
        <c:crosses val="autoZero"/>
        <c:auto val="1"/>
        <c:lblAlgn val="ctr"/>
        <c:lblOffset val="100"/>
      </c:catAx>
      <c:valAx>
        <c:axId val="74303360"/>
        <c:scaling>
          <c:orientation val="minMax"/>
          <c:max val="0.35000000000000031"/>
          <c:min val="0"/>
        </c:scaling>
        <c:axPos val="l"/>
        <c:majorGridlines/>
        <c:numFmt formatCode="0%" sourceLinked="1"/>
        <c:majorTickMark val="none"/>
        <c:tickLblPos val="nextTo"/>
        <c:txPr>
          <a:bodyPr/>
          <a:lstStyle/>
          <a:p>
            <a:pPr>
              <a:defRPr sz="2000">
                <a:latin typeface="+mn-lt"/>
                <a:cs typeface="Arial" pitchFamily="34" charset="0"/>
              </a:defRPr>
            </a:pPr>
            <a:endParaRPr lang="en-US"/>
          </a:p>
        </c:txPr>
        <c:crossAx val="74301824"/>
        <c:crosses val="autoZero"/>
        <c:crossBetween val="between"/>
        <c:majorUnit val="0.05"/>
      </c:valAx>
      <c:spPr>
        <a:solidFill>
          <a:sysClr val="window" lastClr="FFFFFF"/>
        </a:solidFill>
      </c:spPr>
    </c:plotArea>
    <c:plotVisOnly val="1"/>
  </c:chart>
  <c:spPr>
    <a:solidFill>
      <a:srgbClr val="1F497D">
        <a:lumMod val="20000"/>
        <a:lumOff val="80000"/>
      </a:srgbClr>
    </a:solidFill>
    <a:ln w="38100">
      <a:solidFill>
        <a:srgbClr val="F79646">
          <a:lumMod val="60000"/>
          <a:lumOff val="40000"/>
        </a:srgbClr>
      </a:solidFill>
    </a:ln>
  </c:spPr>
  <c:txPr>
    <a:bodyPr/>
    <a:lstStyle/>
    <a:p>
      <a:pPr>
        <a:defRPr sz="1200"/>
      </a:pPr>
      <a:endParaRPr lang="en-U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0.26831</cdr:x>
      <cdr:y>0.26027</cdr:y>
    </cdr:from>
    <cdr:to>
      <cdr:x>0.31626</cdr:x>
      <cdr:y>0.34841</cdr:y>
    </cdr:to>
    <cdr:sp macro="" textlink="">
      <cdr:nvSpPr>
        <cdr:cNvPr id="2" name="TextBox 1"/>
        <cdr:cNvSpPr txBox="1"/>
      </cdr:nvSpPr>
      <cdr:spPr>
        <a:xfrm xmlns:a="http://schemas.openxmlformats.org/drawingml/2006/main">
          <a:off x="2133600" y="1447800"/>
          <a:ext cx="381299" cy="49028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800" b="1" dirty="0">
              <a:latin typeface="Constantia" pitchFamily="18" charset="0"/>
              <a:cs typeface="Arial" pitchFamily="34" charset="0"/>
            </a:rPr>
            <a:t>2.62</a:t>
          </a:r>
        </a:p>
      </cdr:txBody>
    </cdr:sp>
  </cdr:relSizeAnchor>
  <cdr:relSizeAnchor xmlns:cdr="http://schemas.openxmlformats.org/drawingml/2006/chartDrawing">
    <cdr:from>
      <cdr:x>0</cdr:x>
      <cdr:y>0</cdr:y>
    </cdr:from>
    <cdr:to>
      <cdr:x>0.09867</cdr:x>
      <cdr:y>0.08651</cdr:y>
    </cdr:to>
    <cdr:sp macro="" textlink="">
      <cdr:nvSpPr>
        <cdr:cNvPr id="4" name="TextBox 1"/>
        <cdr:cNvSpPr txBox="1"/>
      </cdr:nvSpPr>
      <cdr:spPr>
        <a:xfrm xmlns:a="http://schemas.openxmlformats.org/drawingml/2006/main">
          <a:off x="0" y="0"/>
          <a:ext cx="1626404" cy="7301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1200" b="1"/>
        </a:p>
      </cdr:txBody>
    </cdr:sp>
  </cdr:relSizeAnchor>
  <cdr:relSizeAnchor xmlns:cdr="http://schemas.openxmlformats.org/drawingml/2006/chartDrawing">
    <cdr:from>
      <cdr:x>0.49829</cdr:x>
      <cdr:y>0.19178</cdr:y>
    </cdr:from>
    <cdr:to>
      <cdr:x>0.56174</cdr:x>
      <cdr:y>0.25212</cdr:y>
    </cdr:to>
    <cdr:sp macro="" textlink="">
      <cdr:nvSpPr>
        <cdr:cNvPr id="5" name="TextBox 1"/>
        <cdr:cNvSpPr txBox="1"/>
      </cdr:nvSpPr>
      <cdr:spPr>
        <a:xfrm xmlns:a="http://schemas.openxmlformats.org/drawingml/2006/main">
          <a:off x="3962400" y="1066800"/>
          <a:ext cx="504555" cy="33564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800" b="1" dirty="0" smtClean="0">
              <a:latin typeface="Constantia" pitchFamily="18" charset="0"/>
              <a:cs typeface="Arial" pitchFamily="34" charset="0"/>
            </a:rPr>
            <a:t>2.81</a:t>
          </a:r>
          <a:endParaRPr lang="en-US" sz="2800" b="1" dirty="0">
            <a:latin typeface="Constantia" pitchFamily="18" charset="0"/>
            <a:cs typeface="Arial" pitchFamily="34" charset="0"/>
          </a:endParaRPr>
        </a:p>
      </cdr:txBody>
    </cdr:sp>
  </cdr:relSizeAnchor>
  <cdr:relSizeAnchor xmlns:cdr="http://schemas.openxmlformats.org/drawingml/2006/chartDrawing">
    <cdr:from>
      <cdr:x>0.74743</cdr:x>
      <cdr:y>0.17729</cdr:y>
    </cdr:from>
    <cdr:to>
      <cdr:x>0.81087</cdr:x>
      <cdr:y>0.23763</cdr:y>
    </cdr:to>
    <cdr:sp macro="" textlink="">
      <cdr:nvSpPr>
        <cdr:cNvPr id="6" name="TextBox 1"/>
        <cdr:cNvSpPr txBox="1"/>
      </cdr:nvSpPr>
      <cdr:spPr>
        <a:xfrm xmlns:a="http://schemas.openxmlformats.org/drawingml/2006/main">
          <a:off x="5943600" y="914400"/>
          <a:ext cx="504476" cy="31122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800" b="1" dirty="0" smtClean="0">
              <a:latin typeface="Constantia" pitchFamily="18" charset="0"/>
              <a:cs typeface="Arial" pitchFamily="34" charset="0"/>
            </a:rPr>
            <a:t>2.82</a:t>
          </a:r>
          <a:endParaRPr lang="en-US" sz="2800" b="1" dirty="0">
            <a:latin typeface="Constantia" pitchFamily="18"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0.27619</cdr:x>
      <cdr:y>0.17333</cdr:y>
    </cdr:from>
    <cdr:to>
      <cdr:x>0.34416</cdr:x>
      <cdr:y>0.25377</cdr:y>
    </cdr:to>
    <cdr:sp macro="" textlink="">
      <cdr:nvSpPr>
        <cdr:cNvPr id="2" name="TextBox 1"/>
        <cdr:cNvSpPr txBox="1"/>
      </cdr:nvSpPr>
      <cdr:spPr>
        <a:xfrm xmlns:a="http://schemas.openxmlformats.org/drawingml/2006/main">
          <a:off x="2209800" y="990600"/>
          <a:ext cx="543828" cy="45971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800" b="1" dirty="0" smtClean="0">
              <a:latin typeface="Constantia" pitchFamily="18" charset="0"/>
              <a:cs typeface="Arial" pitchFamily="34" charset="0"/>
            </a:rPr>
            <a:t>30</a:t>
          </a:r>
          <a:r>
            <a:rPr lang="en-US" sz="2800" b="1" dirty="0" smtClean="0">
              <a:latin typeface="Arial" pitchFamily="34" charset="0"/>
              <a:cs typeface="Arial" pitchFamily="34" charset="0"/>
            </a:rPr>
            <a:t>%</a:t>
          </a:r>
          <a:endParaRPr lang="en-US" sz="2800" b="1" dirty="0">
            <a:latin typeface="Arial" pitchFamily="34" charset="0"/>
            <a:cs typeface="Arial" pitchFamily="34" charset="0"/>
          </a:endParaRPr>
        </a:p>
      </cdr:txBody>
    </cdr:sp>
  </cdr:relSizeAnchor>
  <cdr:relSizeAnchor xmlns:cdr="http://schemas.openxmlformats.org/drawingml/2006/chartDrawing">
    <cdr:from>
      <cdr:x>0.51429</cdr:x>
      <cdr:y>0.22667</cdr:y>
    </cdr:from>
    <cdr:to>
      <cdr:x>0.57774</cdr:x>
      <cdr:y>0.28701</cdr:y>
    </cdr:to>
    <cdr:sp macro="" textlink="">
      <cdr:nvSpPr>
        <cdr:cNvPr id="5" name="TextBox 1"/>
        <cdr:cNvSpPr txBox="1"/>
      </cdr:nvSpPr>
      <cdr:spPr>
        <a:xfrm xmlns:a="http://schemas.openxmlformats.org/drawingml/2006/main">
          <a:off x="4114800" y="1295400"/>
          <a:ext cx="507664" cy="34484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800" b="1" dirty="0" smtClean="0">
              <a:latin typeface="Constantia" pitchFamily="18" charset="0"/>
              <a:cs typeface="Arial" pitchFamily="34" charset="0"/>
            </a:rPr>
            <a:t>25.9</a:t>
          </a:r>
          <a:r>
            <a:rPr lang="en-US" sz="2800" b="1" dirty="0" smtClean="0">
              <a:latin typeface="Arial" pitchFamily="34" charset="0"/>
              <a:cs typeface="Arial" pitchFamily="34" charset="0"/>
            </a:rPr>
            <a:t>%</a:t>
          </a:r>
          <a:endParaRPr lang="en-US" sz="2800" b="1" dirty="0">
            <a:latin typeface="Arial" pitchFamily="34" charset="0"/>
            <a:cs typeface="Arial" pitchFamily="34" charset="0"/>
          </a:endParaRPr>
        </a:p>
      </cdr:txBody>
    </cdr:sp>
  </cdr:relSizeAnchor>
  <cdr:relSizeAnchor xmlns:cdr="http://schemas.openxmlformats.org/drawingml/2006/chartDrawing">
    <cdr:from>
      <cdr:x>0.7619</cdr:x>
      <cdr:y>0.29333</cdr:y>
    </cdr:from>
    <cdr:to>
      <cdr:x>0.82534</cdr:x>
      <cdr:y>0.35367</cdr:y>
    </cdr:to>
    <cdr:sp macro="" textlink="">
      <cdr:nvSpPr>
        <cdr:cNvPr id="6" name="TextBox 1"/>
        <cdr:cNvSpPr txBox="1"/>
      </cdr:nvSpPr>
      <cdr:spPr>
        <a:xfrm xmlns:a="http://schemas.openxmlformats.org/drawingml/2006/main">
          <a:off x="6096000" y="1676400"/>
          <a:ext cx="507583" cy="34484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2800" b="1" dirty="0" smtClean="0">
              <a:latin typeface="Constantia" pitchFamily="18" charset="0"/>
              <a:cs typeface="Arial" pitchFamily="34" charset="0"/>
            </a:rPr>
            <a:t>20</a:t>
          </a:r>
          <a:r>
            <a:rPr lang="en-US" sz="2800" b="1" dirty="0" smtClean="0">
              <a:latin typeface="Arial" pitchFamily="34" charset="0"/>
              <a:cs typeface="Arial" pitchFamily="34" charset="0"/>
            </a:rPr>
            <a:t>%</a:t>
          </a:r>
          <a:endParaRPr lang="en-US" sz="2800" b="1" dirty="0">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1488"/>
          </a:xfrm>
          <a:prstGeom prst="rect">
            <a:avLst/>
          </a:prstGeom>
        </p:spPr>
        <p:txBody>
          <a:bodyPr vert="horz" lIns="94370" tIns="47186" rIns="94370" bIns="47186" rtlCol="0"/>
          <a:lstStyle>
            <a:lvl1pPr algn="l">
              <a:defRPr sz="1300"/>
            </a:lvl1pPr>
          </a:lstStyle>
          <a:p>
            <a:endParaRPr lang="en-US" dirty="0"/>
          </a:p>
        </p:txBody>
      </p:sp>
      <p:sp>
        <p:nvSpPr>
          <p:cNvPr id="3" name="Date Placeholder 2"/>
          <p:cNvSpPr>
            <a:spLocks noGrp="1"/>
          </p:cNvSpPr>
          <p:nvPr>
            <p:ph type="dt" sz="quarter" idx="1"/>
          </p:nvPr>
        </p:nvSpPr>
        <p:spPr>
          <a:xfrm>
            <a:off x="4014100" y="0"/>
            <a:ext cx="3070860" cy="471488"/>
          </a:xfrm>
          <a:prstGeom prst="rect">
            <a:avLst/>
          </a:prstGeom>
        </p:spPr>
        <p:txBody>
          <a:bodyPr vert="horz" lIns="94370" tIns="47186" rIns="94370" bIns="47186" rtlCol="0"/>
          <a:lstStyle>
            <a:lvl1pPr algn="r">
              <a:defRPr sz="1300"/>
            </a:lvl1pPr>
          </a:lstStyle>
          <a:p>
            <a:fld id="{A656777C-2800-4C89-BEC7-01137517EEC0}" type="datetimeFigureOut">
              <a:rPr lang="en-US" smtClean="0"/>
              <a:pPr/>
              <a:t>7/26/2010</a:t>
            </a:fld>
            <a:endParaRPr lang="en-US" dirty="0"/>
          </a:p>
        </p:txBody>
      </p:sp>
      <p:sp>
        <p:nvSpPr>
          <p:cNvPr id="4" name="Footer Placeholder 3"/>
          <p:cNvSpPr>
            <a:spLocks noGrp="1"/>
          </p:cNvSpPr>
          <p:nvPr>
            <p:ph type="ftr" sz="quarter" idx="2"/>
          </p:nvPr>
        </p:nvSpPr>
        <p:spPr>
          <a:xfrm>
            <a:off x="0" y="8956626"/>
            <a:ext cx="3070860" cy="471488"/>
          </a:xfrm>
          <a:prstGeom prst="rect">
            <a:avLst/>
          </a:prstGeom>
        </p:spPr>
        <p:txBody>
          <a:bodyPr vert="horz" lIns="94370" tIns="47186" rIns="94370" bIns="471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14100" y="8956626"/>
            <a:ext cx="3070860" cy="471488"/>
          </a:xfrm>
          <a:prstGeom prst="rect">
            <a:avLst/>
          </a:prstGeom>
        </p:spPr>
        <p:txBody>
          <a:bodyPr vert="horz" lIns="94370" tIns="47186" rIns="94370" bIns="47186" rtlCol="0" anchor="b"/>
          <a:lstStyle>
            <a:lvl1pPr algn="r">
              <a:defRPr sz="1300"/>
            </a:lvl1pPr>
          </a:lstStyle>
          <a:p>
            <a:fld id="{9F03B29D-AF20-4509-91F0-40AFC8BF90C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1488"/>
          </a:xfrm>
          <a:prstGeom prst="rect">
            <a:avLst/>
          </a:prstGeom>
        </p:spPr>
        <p:txBody>
          <a:bodyPr vert="horz" lIns="94370" tIns="47186" rIns="94370" bIns="47186" rtlCol="0"/>
          <a:lstStyle>
            <a:lvl1pPr algn="l">
              <a:defRPr sz="1300"/>
            </a:lvl1pPr>
          </a:lstStyle>
          <a:p>
            <a:endParaRPr lang="en-US" dirty="0"/>
          </a:p>
        </p:txBody>
      </p:sp>
      <p:sp>
        <p:nvSpPr>
          <p:cNvPr id="3" name="Date Placeholder 2"/>
          <p:cNvSpPr>
            <a:spLocks noGrp="1"/>
          </p:cNvSpPr>
          <p:nvPr>
            <p:ph type="dt" idx="1"/>
          </p:nvPr>
        </p:nvSpPr>
        <p:spPr>
          <a:xfrm>
            <a:off x="4014100" y="0"/>
            <a:ext cx="3070860" cy="471488"/>
          </a:xfrm>
          <a:prstGeom prst="rect">
            <a:avLst/>
          </a:prstGeom>
        </p:spPr>
        <p:txBody>
          <a:bodyPr vert="horz" lIns="94370" tIns="47186" rIns="94370" bIns="47186" rtlCol="0"/>
          <a:lstStyle>
            <a:lvl1pPr algn="r">
              <a:defRPr sz="1300"/>
            </a:lvl1pPr>
          </a:lstStyle>
          <a:p>
            <a:fld id="{3FBF39F2-1F65-4950-BAF1-21769F2F0812}" type="datetimeFigureOut">
              <a:rPr lang="en-US" smtClean="0"/>
              <a:pPr/>
              <a:t>7/26/2010</a:t>
            </a:fld>
            <a:endParaRPr lang="en-US" dirty="0"/>
          </a:p>
        </p:txBody>
      </p:sp>
      <p:sp>
        <p:nvSpPr>
          <p:cNvPr id="4" name="Slide Image Placeholder 3"/>
          <p:cNvSpPr>
            <a:spLocks noGrp="1" noRot="1" noChangeAspect="1"/>
          </p:cNvSpPr>
          <p:nvPr>
            <p:ph type="sldImg" idx="2"/>
          </p:nvPr>
        </p:nvSpPr>
        <p:spPr>
          <a:xfrm>
            <a:off x="1187450" y="708025"/>
            <a:ext cx="4711700" cy="3535363"/>
          </a:xfrm>
          <a:prstGeom prst="rect">
            <a:avLst/>
          </a:prstGeom>
          <a:noFill/>
          <a:ln w="12700">
            <a:solidFill>
              <a:prstClr val="black"/>
            </a:solidFill>
          </a:ln>
        </p:spPr>
        <p:txBody>
          <a:bodyPr vert="horz" lIns="94370" tIns="47186" rIns="94370" bIns="47186" rtlCol="0" anchor="ctr"/>
          <a:lstStyle/>
          <a:p>
            <a:endParaRPr lang="en-US" dirty="0"/>
          </a:p>
        </p:txBody>
      </p:sp>
      <p:sp>
        <p:nvSpPr>
          <p:cNvPr id="5" name="Notes Placeholder 4"/>
          <p:cNvSpPr>
            <a:spLocks noGrp="1"/>
          </p:cNvSpPr>
          <p:nvPr>
            <p:ph type="body" sz="quarter" idx="3"/>
          </p:nvPr>
        </p:nvSpPr>
        <p:spPr>
          <a:xfrm>
            <a:off x="708660" y="4479131"/>
            <a:ext cx="5669280" cy="4243388"/>
          </a:xfrm>
          <a:prstGeom prst="rect">
            <a:avLst/>
          </a:prstGeom>
        </p:spPr>
        <p:txBody>
          <a:bodyPr vert="horz" lIns="94370" tIns="47186" rIns="94370" bIns="471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56626"/>
            <a:ext cx="3070860" cy="471488"/>
          </a:xfrm>
          <a:prstGeom prst="rect">
            <a:avLst/>
          </a:prstGeom>
        </p:spPr>
        <p:txBody>
          <a:bodyPr vert="horz" lIns="94370" tIns="47186" rIns="94370" bIns="471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14100" y="8956626"/>
            <a:ext cx="3070860" cy="471488"/>
          </a:xfrm>
          <a:prstGeom prst="rect">
            <a:avLst/>
          </a:prstGeom>
        </p:spPr>
        <p:txBody>
          <a:bodyPr vert="horz" lIns="94370" tIns="47186" rIns="94370" bIns="47186" rtlCol="0" anchor="b"/>
          <a:lstStyle>
            <a:lvl1pPr algn="r">
              <a:defRPr sz="1300"/>
            </a:lvl1pPr>
          </a:lstStyle>
          <a:p>
            <a:fld id="{96EBF6E9-DA24-4CAF-99B9-77C107C35AB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BF6E9-DA24-4CAF-99B9-77C107C35AB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BF6E9-DA24-4CAF-99B9-77C107C35AB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BF6E9-DA24-4CAF-99B9-77C107C35AB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EC3CD18-24E3-4041-9391-6E36B84CCCF4}" type="datetimeFigureOut">
              <a:rPr lang="en-US"/>
              <a:pPr>
                <a:defRPr/>
              </a:pPr>
              <a:t>7/26/2010</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AB6C1F5A-4429-424E-AA40-1AB4F0A967D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40E75A7-3E91-47CB-84B7-4662A990A3E5}" type="datetimeFigureOut">
              <a:rPr lang="en-US"/>
              <a:pPr>
                <a:defRPr/>
              </a:pPr>
              <a:t>7/26/2010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50F0D6E9-DB7F-4995-AB32-826172E7B94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385BF32-EF73-4A2A-BAF8-FA62F1996193}" type="datetimeFigureOut">
              <a:rPr lang="en-US"/>
              <a:pPr>
                <a:defRPr/>
              </a:pPr>
              <a:t>7/26/2010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46D5627-667A-4153-B55E-96C95EEDD3E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5B492D1-F7BA-404E-BF5D-88BF2301B308}" type="datetimeFigureOut">
              <a:rPr lang="en-US"/>
              <a:pPr>
                <a:defRPr/>
              </a:pPr>
              <a:t>7/26/2010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ECA9B2E-BEF9-4330-ACEC-706E921E595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69C32E-5CFF-4E97-AACD-AC34F8298ACA}" type="datetimeFigureOut">
              <a:rPr lang="en-US"/>
              <a:pPr>
                <a:defRPr/>
              </a:pPr>
              <a:t>7/26/2010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E9AE6A-7EAC-4B43-B525-C5757B2A6EF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9E00460-A0B8-40F6-92CD-30EB7F56AB0D}" type="datetimeFigureOut">
              <a:rPr lang="en-US"/>
              <a:pPr>
                <a:defRPr/>
              </a:pPr>
              <a:t>7/26/2010</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F39870F0-DFCA-419B-8260-33FFD4ECA71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FD1E6E4-3B88-4E0F-899A-3721D6C87E5F}" type="datetimeFigureOut">
              <a:rPr lang="en-US"/>
              <a:pPr>
                <a:defRPr/>
              </a:pPr>
              <a:t>7/26/2010</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3852B75D-9D89-4354-8DA4-11657FE833B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096EC7E-05A0-4B8D-994D-5DCB1D6A0970}" type="datetimeFigureOut">
              <a:rPr lang="en-US"/>
              <a:pPr>
                <a:defRPr/>
              </a:pPr>
              <a:t>7/26/2010</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BFD6B543-E630-4FBF-9A74-CA00A455BE1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374958D-35EB-4070-91DE-0D30D93B2EB5}" type="datetimeFigureOut">
              <a:rPr lang="en-US"/>
              <a:pPr>
                <a:defRPr/>
              </a:pPr>
              <a:t>7/26/2010</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2BC45250-025E-408F-89F9-3515EB620F8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6F6617E-43CF-4FAC-9BCB-0EF28302B4E1}" type="datetimeFigureOut">
              <a:rPr lang="en-US"/>
              <a:pPr>
                <a:defRPr/>
              </a:pPr>
              <a:t>7/26/2010</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15E2577-D9A8-4752-9A77-B48B566459B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62058253-DD87-468A-B8E1-DA55B108D5EE}" type="datetimeFigureOut">
              <a:rPr lang="en-US"/>
              <a:pPr>
                <a:defRPr/>
              </a:pPr>
              <a:t>7/26/2010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6A25815-280A-4C18-84B0-03470834F8DB}"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Tree>
  </p:cSld>
  <p:clrMap bg1="lt1" tx1="dk1" bg2="lt2" tx2="dk2" accent1="accent1" accent2="accent2" accent3="accent3" accent4="accent4" accent5="accent5" accent6="accent6" hlink="hlink" folHlink="folHlink"/>
  <p:sldLayoutIdLst>
    <p:sldLayoutId id="2147484151" r:id="rId1"/>
    <p:sldLayoutId id="2147484143" r:id="rId2"/>
    <p:sldLayoutId id="2147484152" r:id="rId3"/>
    <p:sldLayoutId id="2147484144" r:id="rId4"/>
    <p:sldLayoutId id="2147484145" r:id="rId5"/>
    <p:sldLayoutId id="2147484146" r:id="rId6"/>
    <p:sldLayoutId id="2147484147" r:id="rId7"/>
    <p:sldLayoutId id="2147484148" r:id="rId8"/>
    <p:sldLayoutId id="2147484153" r:id="rId9"/>
    <p:sldLayoutId id="2147484149" r:id="rId10"/>
    <p:sldLayoutId id="214748415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990600" y="457200"/>
            <a:ext cx="7162800" cy="2057400"/>
          </a:xfrm>
        </p:spPr>
        <p:txBody>
          <a:bodyPr>
            <a:normAutofit/>
          </a:bodyPr>
          <a:lstStyle/>
          <a:p>
            <a:pPr algn="ctr" eaLnBrk="1" fontAlgn="auto" hangingPunct="1">
              <a:spcAft>
                <a:spcPts val="0"/>
              </a:spcAft>
              <a:defRPr/>
            </a:pPr>
            <a:r>
              <a:rPr lang="en-US" sz="4000" b="1" dirty="0" smtClean="0">
                <a:latin typeface="+mn-lt"/>
              </a:rPr>
              <a:t>A Supplemental </a:t>
            </a:r>
            <a:r>
              <a:rPr lang="en-US" sz="4000" b="1" dirty="0" smtClean="0">
                <a:latin typeface="+mn-lt"/>
              </a:rPr>
              <a:t>Instruction Model for Precalculus</a:t>
            </a:r>
            <a:endParaRPr lang="en-US" sz="4800" b="1" dirty="0">
              <a:latin typeface="+mn-lt"/>
            </a:endParaRPr>
          </a:p>
        </p:txBody>
      </p:sp>
      <p:sp>
        <p:nvSpPr>
          <p:cNvPr id="5123" name="Rectangle 3"/>
          <p:cNvSpPr>
            <a:spLocks noGrp="1" noChangeArrowheads="1"/>
          </p:cNvSpPr>
          <p:nvPr>
            <p:ph type="subTitle" idx="4294967295"/>
          </p:nvPr>
        </p:nvSpPr>
        <p:spPr>
          <a:xfrm>
            <a:off x="2743200" y="2514600"/>
            <a:ext cx="4876800" cy="3429000"/>
          </a:xfrm>
        </p:spPr>
        <p:txBody>
          <a:bodyPr/>
          <a:lstStyle/>
          <a:p>
            <a:pPr marL="63500" indent="0" eaLnBrk="1" hangingPunct="1">
              <a:lnSpc>
                <a:spcPct val="80000"/>
              </a:lnSpc>
              <a:buFontTx/>
              <a:buNone/>
            </a:pPr>
            <a:endParaRPr lang="en-US" sz="2400" b="1" dirty="0" smtClean="0">
              <a:solidFill>
                <a:schemeClr val="tx2"/>
              </a:solidFill>
            </a:endParaRPr>
          </a:p>
          <a:p>
            <a:pPr marL="63500" indent="0" eaLnBrk="1" hangingPunct="1">
              <a:lnSpc>
                <a:spcPct val="80000"/>
              </a:lnSpc>
              <a:buFontTx/>
              <a:buNone/>
            </a:pPr>
            <a:endParaRPr lang="en-US" sz="2400" b="1" dirty="0" smtClean="0">
              <a:solidFill>
                <a:schemeClr val="tx2"/>
              </a:solidFill>
            </a:endParaRPr>
          </a:p>
          <a:p>
            <a:pPr marL="63500" indent="0" eaLnBrk="1" hangingPunct="1">
              <a:lnSpc>
                <a:spcPct val="80000"/>
              </a:lnSpc>
              <a:buFontTx/>
              <a:buNone/>
            </a:pPr>
            <a:r>
              <a:rPr lang="en-US" sz="2400" b="1" dirty="0" smtClean="0">
                <a:solidFill>
                  <a:schemeClr val="tx2"/>
                </a:solidFill>
              </a:rPr>
              <a:t>Gabriela Schwab </a:t>
            </a:r>
          </a:p>
          <a:p>
            <a:pPr marL="63500" indent="0" eaLnBrk="1" hangingPunct="1">
              <a:lnSpc>
                <a:spcPct val="80000"/>
              </a:lnSpc>
              <a:buFontTx/>
              <a:buNone/>
            </a:pPr>
            <a:r>
              <a:rPr lang="en-US" sz="1800" dirty="0" smtClean="0">
                <a:solidFill>
                  <a:schemeClr val="tx2"/>
                </a:solidFill>
              </a:rPr>
              <a:t>El Paso </a:t>
            </a:r>
            <a:r>
              <a:rPr lang="en-US" sz="1600" dirty="0" smtClean="0">
                <a:solidFill>
                  <a:schemeClr val="tx2"/>
                </a:solidFill>
              </a:rPr>
              <a:t>Community</a:t>
            </a:r>
            <a:r>
              <a:rPr lang="en-US" sz="1800" dirty="0" smtClean="0">
                <a:solidFill>
                  <a:schemeClr val="tx2"/>
                </a:solidFill>
              </a:rPr>
              <a:t> College</a:t>
            </a:r>
          </a:p>
          <a:p>
            <a:pPr marL="63500" indent="0" eaLnBrk="1" hangingPunct="1">
              <a:lnSpc>
                <a:spcPct val="80000"/>
              </a:lnSpc>
              <a:buFontTx/>
              <a:buNone/>
            </a:pPr>
            <a:endParaRPr lang="en-US" sz="1800" dirty="0" smtClean="0">
              <a:solidFill>
                <a:schemeClr val="tx2"/>
              </a:solidFill>
            </a:endParaRPr>
          </a:p>
          <a:p>
            <a:pPr marL="63500" indent="0" eaLnBrk="1" hangingPunct="1">
              <a:lnSpc>
                <a:spcPct val="80000"/>
              </a:lnSpc>
              <a:buFontTx/>
              <a:buNone/>
            </a:pPr>
            <a:endParaRPr lang="en-US" sz="1800" dirty="0" smtClean="0">
              <a:solidFill>
                <a:schemeClr val="tx2"/>
              </a:solidFill>
            </a:endParaRPr>
          </a:p>
          <a:p>
            <a:pPr marL="63500" indent="0" eaLnBrk="1" hangingPunct="1">
              <a:lnSpc>
                <a:spcPct val="80000"/>
              </a:lnSpc>
              <a:buFontTx/>
              <a:buNone/>
            </a:pPr>
            <a:endParaRPr lang="en-US" sz="1800" dirty="0" smtClean="0">
              <a:solidFill>
                <a:schemeClr val="tx2"/>
              </a:solidFill>
            </a:endParaRPr>
          </a:p>
          <a:p>
            <a:pPr marL="63500" indent="0" eaLnBrk="1" hangingPunct="1">
              <a:lnSpc>
                <a:spcPct val="80000"/>
              </a:lnSpc>
              <a:buNone/>
            </a:pPr>
            <a:r>
              <a:rPr lang="en-US" sz="2400" b="1" dirty="0" smtClean="0">
                <a:solidFill>
                  <a:schemeClr val="tx2"/>
                </a:solidFill>
              </a:rPr>
              <a:t>Helmut </a:t>
            </a:r>
            <a:r>
              <a:rPr lang="en-US" sz="2400" b="1" dirty="0" err="1" smtClean="0">
                <a:solidFill>
                  <a:schemeClr val="tx2"/>
                </a:solidFill>
              </a:rPr>
              <a:t>Knaust</a:t>
            </a:r>
            <a:r>
              <a:rPr lang="en-US" sz="2400" b="1" dirty="0" smtClean="0">
                <a:solidFill>
                  <a:schemeClr val="tx2"/>
                </a:solidFill>
              </a:rPr>
              <a:t> </a:t>
            </a:r>
          </a:p>
          <a:p>
            <a:pPr marL="63500" indent="0" eaLnBrk="1" hangingPunct="1">
              <a:lnSpc>
                <a:spcPct val="80000"/>
              </a:lnSpc>
              <a:buNone/>
            </a:pPr>
            <a:r>
              <a:rPr lang="en-US" sz="2400" b="1" dirty="0" smtClean="0">
                <a:solidFill>
                  <a:schemeClr val="tx2"/>
                </a:solidFill>
              </a:rPr>
              <a:t>Emil </a:t>
            </a:r>
            <a:r>
              <a:rPr lang="en-US" sz="2400" b="1" dirty="0" smtClean="0">
                <a:solidFill>
                  <a:schemeClr val="tx2"/>
                </a:solidFill>
              </a:rPr>
              <a:t>Schwab</a:t>
            </a:r>
          </a:p>
          <a:p>
            <a:pPr marL="63500" indent="0" eaLnBrk="1" hangingPunct="1">
              <a:lnSpc>
                <a:spcPct val="80000"/>
              </a:lnSpc>
              <a:buFontTx/>
              <a:buNone/>
            </a:pPr>
            <a:r>
              <a:rPr lang="en-US" sz="1800" dirty="0" smtClean="0">
                <a:solidFill>
                  <a:schemeClr val="tx2"/>
                </a:solidFill>
              </a:rPr>
              <a:t>The </a:t>
            </a:r>
            <a:r>
              <a:rPr lang="en-US" sz="1800" dirty="0" smtClean="0">
                <a:solidFill>
                  <a:schemeClr val="tx2"/>
                </a:solidFill>
              </a:rPr>
              <a:t>University of Texas at El Paso</a:t>
            </a:r>
          </a:p>
          <a:p>
            <a:pPr marL="63500" indent="0" eaLnBrk="1" hangingPunct="1">
              <a:lnSpc>
                <a:spcPct val="80000"/>
              </a:lnSpc>
              <a:buFontTx/>
              <a:buNone/>
            </a:pPr>
            <a:r>
              <a:rPr lang="en-US" sz="1600" dirty="0" smtClean="0">
                <a:solidFill>
                  <a:schemeClr val="tx2"/>
                </a:solidFill>
              </a:rPr>
              <a:t>Department of Mathematical Sciences</a:t>
            </a:r>
          </a:p>
        </p:txBody>
      </p:sp>
      <p:pic>
        <p:nvPicPr>
          <p:cNvPr id="5124" name="Picture 5" descr="epcc_logorevised.gif"/>
          <p:cNvPicPr>
            <a:picLocks noChangeAspect="1"/>
          </p:cNvPicPr>
          <p:nvPr/>
        </p:nvPicPr>
        <p:blipFill>
          <a:blip r:embed="rId3" cstate="print"/>
          <a:srcRect/>
          <a:stretch>
            <a:fillRect/>
          </a:stretch>
        </p:blipFill>
        <p:spPr bwMode="auto">
          <a:xfrm>
            <a:off x="1066800" y="3048000"/>
            <a:ext cx="1395413" cy="1371600"/>
          </a:xfrm>
          <a:prstGeom prst="rect">
            <a:avLst/>
          </a:prstGeom>
          <a:noFill/>
          <a:ln w="9525">
            <a:noFill/>
            <a:miter lim="800000"/>
            <a:headEnd/>
            <a:tailEnd/>
          </a:ln>
        </p:spPr>
      </p:pic>
      <p:pic>
        <p:nvPicPr>
          <p:cNvPr id="5125" name="Picture 8" descr="uteplogo200_tr.gif"/>
          <p:cNvPicPr>
            <a:picLocks noChangeAspect="1"/>
          </p:cNvPicPr>
          <p:nvPr/>
        </p:nvPicPr>
        <p:blipFill>
          <a:blip r:embed="rId4" cstate="print"/>
          <a:srcRect/>
          <a:stretch>
            <a:fillRect/>
          </a:stretch>
        </p:blipFill>
        <p:spPr bwMode="auto">
          <a:xfrm>
            <a:off x="762000" y="4724400"/>
            <a:ext cx="1905000" cy="1466850"/>
          </a:xfrm>
          <a:prstGeom prst="rect">
            <a:avLst/>
          </a:prstGeom>
          <a:noFill/>
          <a:ln w="9525">
            <a:noFill/>
            <a:miter lim="800000"/>
            <a:headEnd/>
            <a:tailEnd/>
          </a:ln>
        </p:spPr>
      </p:pic>
      <p:pic>
        <p:nvPicPr>
          <p:cNvPr id="11" name="Picture 10" descr="mathfest3.jpg"/>
          <p:cNvPicPr>
            <a:picLocks noChangeAspect="1"/>
          </p:cNvPicPr>
          <p:nvPr/>
        </p:nvPicPr>
        <p:blipFill>
          <a:blip r:embed="rId5" cstate="print"/>
          <a:stretch>
            <a:fillRect/>
          </a:stretch>
        </p:blipFill>
        <p:spPr>
          <a:xfrm>
            <a:off x="6629400" y="3200400"/>
            <a:ext cx="1785938" cy="268783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066800"/>
            <a:ext cx="8229600" cy="11430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smtClean="0">
                <a:ln>
                  <a:noFill/>
                </a:ln>
                <a:solidFill>
                  <a:schemeClr val="tx2"/>
                </a:solidFill>
                <a:effectLst/>
                <a:uLnTx/>
                <a:uFillTx/>
                <a:latin typeface="+mj-lt"/>
                <a:ea typeface="+mj-ea"/>
                <a:cs typeface="+mj-cs"/>
              </a:rPr>
              <a:t>Benefits of the SI Program to EPCC</a:t>
            </a:r>
            <a:r>
              <a:rPr kumimoji="0" lang="en-US" sz="5000" b="0" i="0" u="none" strike="noStrike" kern="1200" cap="none" spc="0" normalizeH="0" baseline="0" noProof="0" dirty="0" smtClean="0">
                <a:ln>
                  <a:noFill/>
                </a:ln>
                <a:solidFill>
                  <a:schemeClr val="tx2"/>
                </a:solidFill>
                <a:effectLst/>
                <a:uLnTx/>
                <a:uFillTx/>
                <a:latin typeface="+mj-lt"/>
                <a:ea typeface="+mj-ea"/>
                <a:cs typeface="+mj-cs"/>
              </a:rPr>
              <a:t/>
            </a:r>
            <a:br>
              <a:rPr kumimoji="0" lang="en-US" sz="5000" b="0"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3" name="Content Placeholder 4"/>
          <p:cNvSpPr txBox="1">
            <a:spLocks/>
          </p:cNvSpPr>
          <p:nvPr/>
        </p:nvSpPr>
        <p:spPr>
          <a:xfrm>
            <a:off x="381000" y="1676400"/>
            <a:ext cx="8458200" cy="4953000"/>
          </a:xfrm>
          <a:prstGeom prst="rect">
            <a:avLst/>
          </a:prstGeom>
        </p:spPr>
        <p:txBody>
          <a:bodyPr/>
          <a:lstStyle/>
          <a:p>
            <a:pPr marL="273050" lvl="0" indent="-273050">
              <a:spcBef>
                <a:spcPct val="20000"/>
              </a:spcBef>
              <a:buClr>
                <a:srgbClr val="0BD0D9"/>
              </a:buClr>
              <a:buSzPct val="95000"/>
              <a:buFont typeface="Wingdings 2" pitchFamily="18" charset="2"/>
              <a:buChar char=""/>
            </a:pPr>
            <a:r>
              <a:rPr lang="en-US" sz="2200" dirty="0" smtClean="0">
                <a:latin typeface="+mn-lt"/>
              </a:rPr>
              <a:t>SI supports faculty who teach Precalculus I+II classes that are often too large to allow personal attention to students. SI leaders help the professor maintain high academic standards and expectations for their students. </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273050" indent="-273050">
              <a:spcBef>
                <a:spcPct val="20000"/>
              </a:spcBef>
              <a:buClr>
                <a:srgbClr val="0BD0D9"/>
              </a:buClr>
              <a:buSzPct val="95000"/>
              <a:buFont typeface="Wingdings 2" pitchFamily="18" charset="2"/>
              <a:buChar char=""/>
            </a:pPr>
            <a:r>
              <a:rPr lang="en-US" sz="2200" dirty="0" smtClean="0">
                <a:latin typeface="+mn-lt"/>
              </a:rPr>
              <a:t>SI attendance raises the academic performance of students, which reduces course withdrawal and failure rates.</a:t>
            </a:r>
          </a:p>
          <a:p>
            <a:pPr marL="273050" indent="-273050">
              <a:spcBef>
                <a:spcPct val="20000"/>
              </a:spcBef>
              <a:buClr>
                <a:srgbClr val="0BD0D9"/>
              </a:buClr>
              <a:buSzPct val="95000"/>
              <a:buFont typeface="Wingdings 2" pitchFamily="18" charset="2"/>
              <a:buChar char=""/>
            </a:pPr>
            <a:r>
              <a:rPr lang="en-US" sz="2200" dirty="0" smtClean="0">
                <a:latin typeface="+mn-lt"/>
              </a:rPr>
              <a:t>SI provides support to students in pre-major core classes, which promotes increased passing grades. Improved course grades promote entry and retention rates in college major programs.</a:t>
            </a:r>
          </a:p>
          <a:p>
            <a:pPr marL="273050" lvl="0" indent="-273050">
              <a:spcBef>
                <a:spcPct val="20000"/>
              </a:spcBef>
              <a:buClr>
                <a:srgbClr val="0BD0D9"/>
              </a:buClr>
              <a:buSzPct val="95000"/>
              <a:buFont typeface="Wingdings 2" pitchFamily="18" charset="2"/>
              <a:buChar char=""/>
            </a:pPr>
            <a:r>
              <a:rPr lang="en-US" sz="2200" dirty="0" smtClean="0">
                <a:latin typeface="+mn-lt"/>
              </a:rPr>
              <a:t>SI sessions provide for more in-depth exploration of course material for which there may not be sufficient time in class.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p>
          <a:p>
            <a:pPr marL="273050" marR="0" lvl="0"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SI </a:t>
            </a:r>
            <a:r>
              <a:rPr lang="en-US" sz="3200" b="1" dirty="0" smtClean="0"/>
              <a:t>Leaders’ </a:t>
            </a:r>
            <a:r>
              <a:rPr lang="en-US" sz="3200" b="1" dirty="0" smtClean="0"/>
              <a:t>Specific Responsibilities</a:t>
            </a:r>
            <a:endParaRPr lang="en-US" sz="3200" b="1" dirty="0"/>
          </a:p>
        </p:txBody>
      </p:sp>
      <p:sp>
        <p:nvSpPr>
          <p:cNvPr id="3" name="Content Placeholder 2"/>
          <p:cNvSpPr>
            <a:spLocks noGrp="1"/>
          </p:cNvSpPr>
          <p:nvPr>
            <p:ph idx="1"/>
          </p:nvPr>
        </p:nvSpPr>
        <p:spPr/>
        <p:txBody>
          <a:bodyPr/>
          <a:lstStyle/>
          <a:p>
            <a:pPr>
              <a:buNone/>
            </a:pPr>
            <a:r>
              <a:rPr lang="en-US" b="1" dirty="0" smtClean="0"/>
              <a:t>Time Commitment: 20 hours per week</a:t>
            </a:r>
            <a:endParaRPr lang="en-US" dirty="0" smtClean="0"/>
          </a:p>
          <a:p>
            <a:r>
              <a:rPr lang="en-US" dirty="0" smtClean="0"/>
              <a:t>6 Hours </a:t>
            </a:r>
            <a:r>
              <a:rPr lang="en-US" dirty="0" smtClean="0"/>
              <a:t>– Teaching the SI workshops</a:t>
            </a:r>
            <a:endParaRPr lang="en-US" dirty="0" smtClean="0"/>
          </a:p>
          <a:p>
            <a:r>
              <a:rPr lang="en-US" dirty="0" smtClean="0"/>
              <a:t>6 Hours – </a:t>
            </a:r>
            <a:r>
              <a:rPr lang="en-US" dirty="0" smtClean="0"/>
              <a:t>Attending the class lectures </a:t>
            </a:r>
            <a:r>
              <a:rPr lang="en-US" dirty="0" smtClean="0"/>
              <a:t>and </a:t>
            </a:r>
            <a:r>
              <a:rPr lang="en-US" dirty="0" smtClean="0"/>
              <a:t>meeting </a:t>
            </a:r>
            <a:r>
              <a:rPr lang="en-US" dirty="0" smtClean="0"/>
              <a:t>with the </a:t>
            </a:r>
            <a:r>
              <a:rPr lang="en-US" dirty="0" smtClean="0"/>
              <a:t>course instructor</a:t>
            </a:r>
            <a:endParaRPr lang="en-US" dirty="0" smtClean="0"/>
          </a:p>
          <a:p>
            <a:r>
              <a:rPr lang="en-US" dirty="0" smtClean="0"/>
              <a:t>5 Hours - Preparation</a:t>
            </a:r>
          </a:p>
          <a:p>
            <a:r>
              <a:rPr lang="en-US" dirty="0" smtClean="0"/>
              <a:t>2 Hours - Office Hours</a:t>
            </a:r>
          </a:p>
          <a:p>
            <a:r>
              <a:rPr lang="en-US" dirty="0" smtClean="0"/>
              <a:t>1 Hour – Meeting with </a:t>
            </a:r>
            <a:r>
              <a:rPr lang="en-US" dirty="0" smtClean="0"/>
              <a:t>the Project </a:t>
            </a:r>
            <a:r>
              <a:rPr lang="en-US" dirty="0" smtClean="0"/>
              <a:t>Directors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85800" y="990600"/>
          <a:ext cx="7952014" cy="556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09600" y="914400"/>
          <a:ext cx="8001000" cy="5715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533400" y="533400"/>
            <a:ext cx="3048000" cy="1066800"/>
          </a:xfrm>
        </p:spPr>
        <p:txBody>
          <a:bodyPr>
            <a:normAutofit/>
          </a:bodyPr>
          <a:lstStyle/>
          <a:p>
            <a:pPr eaLnBrk="1" fontAlgn="auto" hangingPunct="1">
              <a:spcAft>
                <a:spcPts val="0"/>
              </a:spcAft>
              <a:defRPr/>
            </a:pPr>
            <a:r>
              <a:rPr lang="en-US" sz="3600" b="1" dirty="0" smtClean="0">
                <a:latin typeface="+mn-lt"/>
              </a:rPr>
              <a:t>Contacts</a:t>
            </a:r>
          </a:p>
        </p:txBody>
      </p:sp>
      <p:sp>
        <p:nvSpPr>
          <p:cNvPr id="11268" name="Rectangle 6"/>
          <p:cNvSpPr>
            <a:spLocks noChangeArrowheads="1"/>
          </p:cNvSpPr>
          <p:nvPr/>
        </p:nvSpPr>
        <p:spPr bwMode="auto">
          <a:xfrm>
            <a:off x="1600200" y="1828800"/>
            <a:ext cx="7162800" cy="4586288"/>
          </a:xfrm>
          <a:prstGeom prst="rect">
            <a:avLst/>
          </a:prstGeom>
          <a:noFill/>
          <a:ln w="9525">
            <a:noFill/>
            <a:miter lim="800000"/>
            <a:headEnd/>
            <a:tailEnd/>
          </a:ln>
        </p:spPr>
        <p:txBody>
          <a:bodyPr>
            <a:spAutoFit/>
          </a:bodyPr>
          <a:lstStyle/>
          <a:p>
            <a:pPr>
              <a:defRPr/>
            </a:pPr>
            <a:r>
              <a:rPr lang="en-US" sz="2400" b="1" dirty="0">
                <a:solidFill>
                  <a:schemeClr val="tx2"/>
                </a:solidFill>
                <a:latin typeface="+mn-lt"/>
              </a:rPr>
              <a:t>Gabriela Schwab</a:t>
            </a:r>
          </a:p>
          <a:p>
            <a:pPr>
              <a:defRPr/>
            </a:pPr>
            <a:r>
              <a:rPr lang="en-US" sz="2000" dirty="0">
                <a:latin typeface="Courier New" pitchFamily="49" charset="0"/>
                <a:cs typeface="Courier New" pitchFamily="49" charset="0"/>
              </a:rPr>
              <a:t>gschwab@epcc.edu</a:t>
            </a:r>
          </a:p>
          <a:p>
            <a:pPr>
              <a:defRPr/>
            </a:pPr>
            <a:endParaRPr lang="en-US" sz="2000" dirty="0">
              <a:latin typeface="Lucida Console" pitchFamily="49" charset="0"/>
            </a:endParaRPr>
          </a:p>
          <a:p>
            <a:pPr>
              <a:defRPr/>
            </a:pPr>
            <a:endParaRPr lang="en-US" sz="2000" dirty="0">
              <a:latin typeface="Lucida Console" pitchFamily="49" charset="0"/>
            </a:endParaRPr>
          </a:p>
          <a:p>
            <a:pPr>
              <a:defRPr/>
            </a:pPr>
            <a:r>
              <a:rPr lang="en-US" sz="2400" dirty="0">
                <a:latin typeface="+mn-lt"/>
              </a:rPr>
              <a:t>				</a:t>
            </a:r>
          </a:p>
          <a:p>
            <a:pPr>
              <a:defRPr/>
            </a:pPr>
            <a:r>
              <a:rPr lang="en-US" sz="2400" dirty="0">
                <a:latin typeface="+mn-lt"/>
              </a:rPr>
              <a:t>				</a:t>
            </a:r>
          </a:p>
          <a:p>
            <a:pPr>
              <a:defRPr/>
            </a:pPr>
            <a:endParaRPr lang="en-US" sz="2400" dirty="0">
              <a:latin typeface="+mn-lt"/>
            </a:endParaRPr>
          </a:p>
          <a:p>
            <a:pPr>
              <a:defRPr/>
            </a:pPr>
            <a:r>
              <a:rPr lang="en-US" sz="2400" dirty="0">
                <a:latin typeface="+mn-lt"/>
              </a:rPr>
              <a:t>				</a:t>
            </a:r>
            <a:r>
              <a:rPr lang="en-US" sz="2400" b="1" dirty="0">
                <a:solidFill>
                  <a:schemeClr val="tx2"/>
                </a:solidFill>
                <a:latin typeface="+mn-lt"/>
              </a:rPr>
              <a:t>Helmut Knaust</a:t>
            </a:r>
            <a:r>
              <a:rPr lang="en-US" sz="2400" dirty="0">
                <a:latin typeface="+mn-lt"/>
              </a:rPr>
              <a:t>					</a:t>
            </a:r>
            <a:r>
              <a:rPr lang="en-US" sz="2000" dirty="0">
                <a:latin typeface="Courier New" pitchFamily="49" charset="0"/>
                <a:cs typeface="Courier New" pitchFamily="49" charset="0"/>
              </a:rPr>
              <a:t>hknaust@utep.edu</a:t>
            </a:r>
            <a:r>
              <a:rPr lang="en-US" sz="2000" dirty="0">
                <a:latin typeface="Lucida Console" pitchFamily="49" charset="0"/>
              </a:rPr>
              <a:t>		</a:t>
            </a:r>
            <a:r>
              <a:rPr lang="en-US" sz="2000" dirty="0"/>
              <a:t> </a:t>
            </a:r>
          </a:p>
          <a:p>
            <a:pPr>
              <a:defRPr/>
            </a:pPr>
            <a:r>
              <a:rPr lang="en-US" sz="2000" dirty="0"/>
              <a:t>				</a:t>
            </a:r>
            <a:r>
              <a:rPr lang="en-US" sz="2400" b="1" dirty="0">
                <a:solidFill>
                  <a:schemeClr val="tx2"/>
                </a:solidFill>
                <a:latin typeface="+mn-lt"/>
              </a:rPr>
              <a:t>Emil Schwab</a:t>
            </a:r>
          </a:p>
          <a:p>
            <a:pPr>
              <a:defRPr/>
            </a:pPr>
            <a:r>
              <a:rPr lang="en-US" sz="2000" dirty="0"/>
              <a:t>				</a:t>
            </a:r>
            <a:r>
              <a:rPr lang="en-US" sz="2000" dirty="0">
                <a:latin typeface="Courier New" pitchFamily="49" charset="0"/>
                <a:cs typeface="Courier New" pitchFamily="49" charset="0"/>
              </a:rPr>
              <a:t>eschwab@utep.edu</a:t>
            </a:r>
          </a:p>
          <a:p>
            <a:pPr>
              <a:defRPr/>
            </a:pPr>
            <a:endParaRPr lang="en-US" sz="2000" dirty="0">
              <a:latin typeface="Lucida Console" pitchFamily="49" charset="0"/>
            </a:endParaRPr>
          </a:p>
        </p:txBody>
      </p:sp>
      <p:sp>
        <p:nvSpPr>
          <p:cNvPr id="9" name="TextBox 8"/>
          <p:cNvSpPr txBox="1"/>
          <p:nvPr/>
        </p:nvSpPr>
        <p:spPr>
          <a:xfrm>
            <a:off x="1828800" y="6400800"/>
            <a:ext cx="1290638" cy="307975"/>
          </a:xfrm>
          <a:prstGeom prst="rect">
            <a:avLst/>
          </a:prstGeom>
          <a:noFill/>
        </p:spPr>
        <p:txBody>
          <a:bodyPr wrap="none">
            <a:spAutoFit/>
          </a:bodyPr>
          <a:lstStyle/>
          <a:p>
            <a:pPr>
              <a:defRPr/>
            </a:pPr>
            <a:r>
              <a:rPr lang="en-US" sz="1400" i="1" dirty="0">
                <a:latin typeface="+mn-lt"/>
              </a:rPr>
              <a:t>UTEP Campus</a:t>
            </a:r>
          </a:p>
        </p:txBody>
      </p:sp>
      <p:pic>
        <p:nvPicPr>
          <p:cNvPr id="11270" name="Picture 9" descr="G:\MathFest EPCC+UTEP\TM aerial.jpg"/>
          <p:cNvPicPr>
            <a:picLocks noChangeAspect="1" noChangeArrowheads="1"/>
          </p:cNvPicPr>
          <p:nvPr/>
        </p:nvPicPr>
        <p:blipFill>
          <a:blip r:embed="rId3" cstate="print"/>
          <a:srcRect/>
          <a:stretch>
            <a:fillRect/>
          </a:stretch>
        </p:blipFill>
        <p:spPr bwMode="auto">
          <a:xfrm>
            <a:off x="4724400" y="990600"/>
            <a:ext cx="3810000" cy="2544763"/>
          </a:xfrm>
          <a:prstGeom prst="rect">
            <a:avLst/>
          </a:prstGeom>
          <a:noFill/>
          <a:ln w="9525">
            <a:noFill/>
            <a:miter lim="800000"/>
            <a:headEnd/>
            <a:tailEnd/>
          </a:ln>
        </p:spPr>
      </p:pic>
      <p:sp>
        <p:nvSpPr>
          <p:cNvPr id="11" name="TextBox 10"/>
          <p:cNvSpPr txBox="1"/>
          <p:nvPr/>
        </p:nvSpPr>
        <p:spPr>
          <a:xfrm>
            <a:off x="5410200" y="3505200"/>
            <a:ext cx="2532063" cy="307975"/>
          </a:xfrm>
          <a:prstGeom prst="rect">
            <a:avLst/>
          </a:prstGeom>
          <a:noFill/>
        </p:spPr>
        <p:txBody>
          <a:bodyPr wrap="none">
            <a:spAutoFit/>
          </a:bodyPr>
          <a:lstStyle/>
          <a:p>
            <a:pPr>
              <a:defRPr/>
            </a:pPr>
            <a:r>
              <a:rPr lang="en-US" sz="1400" i="1" dirty="0">
                <a:latin typeface="+mn-lt"/>
              </a:rPr>
              <a:t>EPCC Transmountain Campus</a:t>
            </a:r>
          </a:p>
        </p:txBody>
      </p:sp>
      <p:pic>
        <p:nvPicPr>
          <p:cNvPr id="8" name="Picture 8" descr="C:\Documents and Settings\hknaust\My Documents\My Pictures\UTEP.jpg"/>
          <p:cNvPicPr>
            <a:picLocks noChangeAspect="1" noChangeArrowheads="1"/>
          </p:cNvPicPr>
          <p:nvPr/>
        </p:nvPicPr>
        <p:blipFill>
          <a:blip r:embed="rId4" cstate="print"/>
          <a:srcRect/>
          <a:stretch>
            <a:fillRect/>
          </a:stretch>
        </p:blipFill>
        <p:spPr bwMode="auto">
          <a:xfrm>
            <a:off x="838200" y="3657600"/>
            <a:ext cx="3689350" cy="2749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Rectangle 5"/>
          <p:cNvSpPr txBox="1">
            <a:spLocks noChangeArrowheads="1"/>
          </p:cNvSpPr>
          <p:nvPr/>
        </p:nvSpPr>
        <p:spPr bwMode="auto">
          <a:xfrm>
            <a:off x="304800" y="3429000"/>
            <a:ext cx="3886200" cy="3048000"/>
          </a:xfrm>
          <a:prstGeom prst="rect">
            <a:avLst/>
          </a:prstGeom>
          <a:noFill/>
          <a:ln w="9525">
            <a:noFill/>
            <a:miter lim="800000"/>
            <a:headEnd/>
            <a:tailEnd/>
          </a:ln>
        </p:spPr>
        <p:txBody>
          <a:bodyPr/>
          <a:lstStyle/>
          <a:p>
            <a:pPr marL="342900" indent="-342900" eaLnBrk="1" hangingPunct="1">
              <a:spcBef>
                <a:spcPct val="20000"/>
              </a:spcBef>
              <a:buFont typeface="Arial" charset="0"/>
              <a:buChar char="•"/>
              <a:defRPr/>
            </a:pPr>
            <a:r>
              <a:rPr lang="en-US" sz="2400" dirty="0">
                <a:latin typeface="+mn-lt"/>
              </a:rPr>
              <a:t>More than 24 000 credit students</a:t>
            </a:r>
          </a:p>
          <a:p>
            <a:pPr marL="342900" indent="-342900" eaLnBrk="1" hangingPunct="1">
              <a:spcBef>
                <a:spcPct val="20000"/>
              </a:spcBef>
              <a:buFont typeface="Arial" charset="0"/>
              <a:buChar char="•"/>
              <a:defRPr/>
            </a:pPr>
            <a:r>
              <a:rPr lang="en-US" sz="2400" dirty="0">
                <a:latin typeface="+mn-lt"/>
              </a:rPr>
              <a:t>88% Hispanic</a:t>
            </a:r>
          </a:p>
          <a:p>
            <a:pPr marL="342900" indent="-342900" eaLnBrk="1" hangingPunct="1">
              <a:spcBef>
                <a:spcPct val="20000"/>
              </a:spcBef>
              <a:buFont typeface="Arial" charset="0"/>
              <a:buChar char="•"/>
              <a:defRPr/>
            </a:pPr>
            <a:r>
              <a:rPr lang="en-US" sz="2400" dirty="0">
                <a:latin typeface="+mn-lt"/>
              </a:rPr>
              <a:t>60% female</a:t>
            </a:r>
          </a:p>
          <a:p>
            <a:pPr marL="342900" indent="-342900" eaLnBrk="1" hangingPunct="1">
              <a:spcBef>
                <a:spcPct val="20000"/>
              </a:spcBef>
              <a:buFont typeface="Arial" charset="0"/>
              <a:buChar char="•"/>
              <a:defRPr/>
            </a:pPr>
            <a:r>
              <a:rPr lang="en-US" sz="2400" dirty="0">
                <a:latin typeface="+mn-lt"/>
              </a:rPr>
              <a:t>61% part-time students</a:t>
            </a:r>
            <a:endParaRPr lang="en-US" sz="3200" dirty="0">
              <a:latin typeface="+mn-lt"/>
            </a:endParaRPr>
          </a:p>
        </p:txBody>
      </p:sp>
      <p:sp>
        <p:nvSpPr>
          <p:cNvPr id="63496" name="Rectangle 8"/>
          <p:cNvSpPr>
            <a:spLocks noChangeArrowheads="1"/>
          </p:cNvSpPr>
          <p:nvPr/>
        </p:nvSpPr>
        <p:spPr bwMode="auto">
          <a:xfrm>
            <a:off x="1143000" y="914400"/>
            <a:ext cx="6858000" cy="584200"/>
          </a:xfrm>
          <a:prstGeom prst="rect">
            <a:avLst/>
          </a:prstGeom>
          <a:noFill/>
          <a:ln w="9525">
            <a:noFill/>
            <a:miter lim="800000"/>
            <a:headEnd/>
            <a:tailEnd/>
          </a:ln>
          <a:effectLst/>
        </p:spPr>
        <p:txBody>
          <a:bodyPr>
            <a:spAutoFit/>
          </a:bodyPr>
          <a:lstStyle/>
          <a:p>
            <a:pPr algn="ctr">
              <a:defRPr/>
            </a:pPr>
            <a:r>
              <a:rPr lang="en-US" sz="3200" b="1" dirty="0">
                <a:solidFill>
                  <a:schemeClr val="tx2"/>
                </a:solidFill>
                <a:latin typeface="+mn-lt"/>
              </a:rPr>
              <a:t>EPCC Student Population Profile</a:t>
            </a:r>
          </a:p>
        </p:txBody>
      </p:sp>
      <p:sp>
        <p:nvSpPr>
          <p:cNvPr id="63497" name="Rectangle 9"/>
          <p:cNvSpPr>
            <a:spLocks noChangeArrowheads="1"/>
          </p:cNvSpPr>
          <p:nvPr/>
        </p:nvSpPr>
        <p:spPr bwMode="auto">
          <a:xfrm>
            <a:off x="1219200" y="1752600"/>
            <a:ext cx="6781800" cy="708025"/>
          </a:xfrm>
          <a:prstGeom prst="rect">
            <a:avLst/>
          </a:prstGeom>
          <a:noFill/>
          <a:ln w="9525">
            <a:noFill/>
            <a:miter lim="800000"/>
            <a:headEnd/>
            <a:tailEnd/>
          </a:ln>
          <a:effectLst/>
        </p:spPr>
        <p:txBody>
          <a:bodyPr>
            <a:spAutoFit/>
          </a:bodyPr>
          <a:lstStyle/>
          <a:p>
            <a:pPr algn="ctr">
              <a:defRPr/>
            </a:pPr>
            <a:r>
              <a:rPr lang="en-US" sz="2000" b="1" dirty="0">
                <a:solidFill>
                  <a:schemeClr val="tx2"/>
                </a:solidFill>
                <a:latin typeface="+mn-lt"/>
              </a:rPr>
              <a:t>EPCC is the second largest Hispanic-serving community college in the nation</a:t>
            </a:r>
            <a:r>
              <a:rPr lang="en-US" sz="2000" dirty="0">
                <a:solidFill>
                  <a:schemeClr val="tx2"/>
                </a:solidFill>
                <a:latin typeface="+mn-lt"/>
              </a:rPr>
              <a:t>.</a:t>
            </a:r>
          </a:p>
        </p:txBody>
      </p:sp>
      <p:pic>
        <p:nvPicPr>
          <p:cNvPr id="6149" name="Picture 8"/>
          <p:cNvPicPr>
            <a:picLocks noChangeAspect="1" noChangeArrowheads="1"/>
          </p:cNvPicPr>
          <p:nvPr/>
        </p:nvPicPr>
        <p:blipFill>
          <a:blip r:embed="rId3" cstate="print"/>
          <a:srcRect/>
          <a:stretch>
            <a:fillRect/>
          </a:stretch>
        </p:blipFill>
        <p:spPr bwMode="auto">
          <a:xfrm>
            <a:off x="4572000" y="2971800"/>
            <a:ext cx="3260725" cy="3444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p:cNvPicPr>
            <a:picLocks noChangeAspect="1" noChangeArrowheads="1"/>
          </p:cNvPicPr>
          <p:nvPr/>
        </p:nvPicPr>
        <p:blipFill>
          <a:blip r:embed="rId3" cstate="print"/>
          <a:srcRect/>
          <a:stretch>
            <a:fillRect/>
          </a:stretch>
        </p:blipFill>
        <p:spPr bwMode="auto">
          <a:xfrm>
            <a:off x="5410200" y="2286000"/>
            <a:ext cx="3046413" cy="4495800"/>
          </a:xfrm>
          <a:prstGeom prst="rect">
            <a:avLst/>
          </a:prstGeom>
          <a:noFill/>
          <a:effectLst/>
        </p:spPr>
      </p:pic>
      <p:sp>
        <p:nvSpPr>
          <p:cNvPr id="2" name="Rectangle 62"/>
          <p:cNvSpPr>
            <a:spLocks noChangeArrowheads="1"/>
          </p:cNvSpPr>
          <p:nvPr/>
        </p:nvSpPr>
        <p:spPr bwMode="auto">
          <a:xfrm>
            <a:off x="1371600" y="914400"/>
            <a:ext cx="5791200" cy="579438"/>
          </a:xfrm>
          <a:prstGeom prst="rect">
            <a:avLst/>
          </a:prstGeom>
          <a:noFill/>
          <a:ln w="9525">
            <a:noFill/>
            <a:miter lim="800000"/>
            <a:headEnd/>
            <a:tailEnd/>
          </a:ln>
        </p:spPr>
        <p:txBody>
          <a:bodyPr>
            <a:spAutoFit/>
          </a:bodyPr>
          <a:lstStyle/>
          <a:p>
            <a:pPr algn="ctr">
              <a:defRPr/>
            </a:pPr>
            <a:r>
              <a:rPr lang="en-US" sz="3200" b="1" dirty="0">
                <a:solidFill>
                  <a:schemeClr val="tx2"/>
                </a:solidFill>
                <a:latin typeface="+mn-lt"/>
              </a:rPr>
              <a:t>Main Challenge</a:t>
            </a:r>
          </a:p>
        </p:txBody>
      </p:sp>
      <p:sp>
        <p:nvSpPr>
          <p:cNvPr id="7171" name="Rectangle 63"/>
          <p:cNvSpPr>
            <a:spLocks noChangeArrowheads="1"/>
          </p:cNvSpPr>
          <p:nvPr/>
        </p:nvSpPr>
        <p:spPr bwMode="auto">
          <a:xfrm>
            <a:off x="914400" y="2971800"/>
            <a:ext cx="5334000" cy="2678113"/>
          </a:xfrm>
          <a:prstGeom prst="rect">
            <a:avLst/>
          </a:prstGeom>
          <a:noFill/>
          <a:ln w="9525">
            <a:noFill/>
            <a:miter lim="800000"/>
            <a:headEnd/>
            <a:tailEnd/>
          </a:ln>
        </p:spPr>
        <p:txBody>
          <a:bodyPr>
            <a:spAutoFit/>
          </a:bodyPr>
          <a:lstStyle/>
          <a:p>
            <a:pPr>
              <a:defRPr/>
            </a:pPr>
            <a:r>
              <a:rPr lang="en-US" sz="2400" dirty="0">
                <a:latin typeface="+mn-lt"/>
              </a:rPr>
              <a:t>The two Precalculus courses often serve as roadblocks for incoming students:</a:t>
            </a:r>
          </a:p>
          <a:p>
            <a:pPr>
              <a:defRPr/>
            </a:pPr>
            <a:endParaRPr lang="en-US" sz="2400" dirty="0">
              <a:latin typeface="+mn-lt"/>
            </a:endParaRPr>
          </a:p>
          <a:p>
            <a:pPr>
              <a:buFontTx/>
              <a:buChar char="•"/>
              <a:defRPr/>
            </a:pPr>
            <a:r>
              <a:rPr lang="en-US" sz="2400" dirty="0"/>
              <a:t> </a:t>
            </a:r>
            <a:r>
              <a:rPr lang="en-US" sz="2400" dirty="0">
                <a:latin typeface="+mn-lt"/>
              </a:rPr>
              <a:t>Low </a:t>
            </a:r>
            <a:r>
              <a:rPr lang="en-US" sz="2400" dirty="0" smtClean="0">
                <a:latin typeface="+mn-lt"/>
              </a:rPr>
              <a:t>pass </a:t>
            </a:r>
            <a:r>
              <a:rPr lang="en-US" sz="2400" dirty="0">
                <a:latin typeface="+mn-lt"/>
              </a:rPr>
              <a:t>rates</a:t>
            </a:r>
          </a:p>
          <a:p>
            <a:pPr>
              <a:buFontTx/>
              <a:buChar char="•"/>
              <a:defRPr/>
            </a:pPr>
            <a:r>
              <a:rPr lang="en-US" sz="2400" dirty="0">
                <a:latin typeface="+mn-lt"/>
              </a:rPr>
              <a:t> High drop rates</a:t>
            </a:r>
          </a:p>
          <a:p>
            <a:pPr>
              <a:defRPr/>
            </a:pPr>
            <a:endParaRPr lang="en-US" sz="2400" dirty="0">
              <a:latin typeface="+mn-lt"/>
            </a:endParaRPr>
          </a:p>
        </p:txBody>
      </p:sp>
      <p:sp>
        <p:nvSpPr>
          <p:cNvPr id="7172" name="Rectangle 64"/>
          <p:cNvSpPr>
            <a:spLocks noChangeArrowheads="1"/>
          </p:cNvSpPr>
          <p:nvPr/>
        </p:nvSpPr>
        <p:spPr bwMode="auto">
          <a:xfrm>
            <a:off x="914400" y="1676400"/>
            <a:ext cx="6400800" cy="830263"/>
          </a:xfrm>
          <a:prstGeom prst="rect">
            <a:avLst/>
          </a:prstGeom>
          <a:noFill/>
          <a:ln w="9525">
            <a:noFill/>
            <a:miter lim="800000"/>
            <a:headEnd/>
            <a:tailEnd/>
          </a:ln>
        </p:spPr>
        <p:txBody>
          <a:bodyPr wrap="square">
            <a:spAutoFit/>
          </a:bodyPr>
          <a:lstStyle/>
          <a:p>
            <a:pPr>
              <a:defRPr/>
            </a:pPr>
            <a:r>
              <a:rPr lang="en-US" sz="2400" b="1" dirty="0">
                <a:solidFill>
                  <a:schemeClr val="tx2"/>
                </a:solidFill>
                <a:latin typeface="+mn-lt"/>
              </a:rPr>
              <a:t>Incoming students are </a:t>
            </a:r>
            <a:r>
              <a:rPr lang="en-US" sz="2400" b="1" dirty="0" smtClean="0">
                <a:solidFill>
                  <a:schemeClr val="tx2"/>
                </a:solidFill>
                <a:latin typeface="+mn-lt"/>
              </a:rPr>
              <a:t>often not well-prepared </a:t>
            </a:r>
            <a:r>
              <a:rPr lang="en-US" sz="2400" b="1" dirty="0">
                <a:solidFill>
                  <a:schemeClr val="tx2"/>
                </a:solidFill>
                <a:latin typeface="+mn-lt"/>
              </a:rPr>
              <a:t>for studying STEM disciplines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9"/>
          <p:cNvSpPr>
            <a:spLocks noGrp="1" noChangeArrowheads="1"/>
          </p:cNvSpPr>
          <p:nvPr>
            <p:ph type="title" idx="4294967295"/>
          </p:nvPr>
        </p:nvSpPr>
        <p:spPr>
          <a:xfrm>
            <a:off x="762000" y="0"/>
            <a:ext cx="8382000" cy="1069975"/>
          </a:xfrm>
        </p:spPr>
        <p:txBody>
          <a:bodyPr>
            <a:noAutofit/>
          </a:bodyPr>
          <a:lstStyle/>
          <a:p>
            <a:pPr eaLnBrk="1" fontAlgn="auto" hangingPunct="1">
              <a:spcAft>
                <a:spcPts val="0"/>
              </a:spcAft>
              <a:defRPr/>
            </a:pPr>
            <a:r>
              <a:rPr lang="en-US" sz="2800" b="1" dirty="0" smtClean="0">
                <a:effectLst>
                  <a:outerShdw blurRad="38100" dist="38100" dir="2700000" algn="tl">
                    <a:srgbClr val="C0C0C0"/>
                  </a:outerShdw>
                </a:effectLst>
              </a:rPr>
              <a:t/>
            </a:r>
            <a:br>
              <a:rPr lang="en-US" sz="2800" b="1" dirty="0" smtClean="0">
                <a:effectLst>
                  <a:outerShdw blurRad="38100" dist="38100" dir="2700000" algn="tl">
                    <a:srgbClr val="C0C0C0"/>
                  </a:outerShdw>
                </a:effectLst>
              </a:rPr>
            </a:br>
            <a:r>
              <a:rPr lang="en-US" sz="2800" b="1" dirty="0" smtClean="0">
                <a:effectLst>
                  <a:outerShdw blurRad="38100" dist="38100" dir="2700000" algn="tl">
                    <a:srgbClr val="C0C0C0"/>
                  </a:outerShdw>
                </a:effectLst>
              </a:rPr>
              <a:t/>
            </a:r>
            <a:br>
              <a:rPr lang="en-US" sz="2800" b="1" dirty="0" smtClean="0">
                <a:effectLst>
                  <a:outerShdw blurRad="38100" dist="38100" dir="2700000" algn="tl">
                    <a:srgbClr val="C0C0C0"/>
                  </a:outerShdw>
                </a:effectLst>
              </a:rPr>
            </a:br>
            <a:endParaRPr lang="en-US" sz="2800" b="1" dirty="0" smtClean="0">
              <a:effectLst>
                <a:outerShdw blurRad="38100" dist="38100" dir="2700000" algn="tl">
                  <a:srgbClr val="C0C0C0"/>
                </a:outerShdw>
              </a:effectLst>
            </a:endParaRPr>
          </a:p>
        </p:txBody>
      </p:sp>
      <p:sp>
        <p:nvSpPr>
          <p:cNvPr id="8195" name="Content Placeholder 5"/>
          <p:cNvSpPr>
            <a:spLocks noGrp="1"/>
          </p:cNvSpPr>
          <p:nvPr>
            <p:ph sz="quarter" idx="4294967295"/>
          </p:nvPr>
        </p:nvSpPr>
        <p:spPr>
          <a:xfrm>
            <a:off x="3505200" y="1295400"/>
            <a:ext cx="5638800" cy="2362200"/>
          </a:xfrm>
        </p:spPr>
        <p:txBody>
          <a:bodyPr>
            <a:normAutofit fontScale="92500" lnSpcReduction="10000"/>
          </a:bodyPr>
          <a:lstStyle/>
          <a:p>
            <a:pPr marL="0" indent="0" eaLnBrk="1" fontAlgn="auto" hangingPunct="1">
              <a:spcBef>
                <a:spcPts val="0"/>
              </a:spcBef>
              <a:spcAft>
                <a:spcPts val="0"/>
              </a:spcAft>
              <a:buClr>
                <a:schemeClr val="accent3"/>
              </a:buClr>
              <a:buFont typeface="Wingdings 2"/>
              <a:buNone/>
              <a:defRPr/>
            </a:pPr>
            <a:r>
              <a:rPr lang="en-US" sz="2400" dirty="0" smtClean="0">
                <a:cs typeface="Arial" charset="0"/>
              </a:rPr>
              <a:t>We currently have funding from the U.S. </a:t>
            </a:r>
            <a:r>
              <a:rPr lang="en-US" sz="2400" dirty="0" smtClean="0">
                <a:cs typeface="Arial" charset="0"/>
              </a:rPr>
              <a:t>Department </a:t>
            </a:r>
            <a:r>
              <a:rPr lang="en-US" sz="2400" dirty="0" smtClean="0">
                <a:cs typeface="Arial" charset="0"/>
              </a:rPr>
              <a:t>of </a:t>
            </a:r>
            <a:r>
              <a:rPr lang="en-US" sz="2400" dirty="0" smtClean="0">
                <a:cs typeface="Arial" charset="0"/>
              </a:rPr>
              <a:t>Education’s MSEIP program </a:t>
            </a:r>
            <a:r>
              <a:rPr lang="en-US" sz="2400" dirty="0" smtClean="0">
                <a:cs typeface="Arial" charset="0"/>
              </a:rPr>
              <a:t>to provide students in Precalculus I and II with </a:t>
            </a:r>
            <a:r>
              <a:rPr lang="en-US" sz="2400" b="1" dirty="0" smtClean="0">
                <a:cs typeface="Arial" charset="0"/>
              </a:rPr>
              <a:t>Supplemental Instruction (SI</a:t>
            </a:r>
            <a:r>
              <a:rPr lang="en-US" sz="2400" b="1" dirty="0" smtClean="0">
                <a:cs typeface="Arial" charset="0"/>
              </a:rPr>
              <a:t>)</a:t>
            </a:r>
            <a:r>
              <a:rPr lang="en-US" sz="2400" dirty="0" smtClean="0">
                <a:cs typeface="Arial" charset="0"/>
              </a:rPr>
              <a:t>,</a:t>
            </a:r>
            <a:r>
              <a:rPr lang="en-US" sz="2400" b="1" dirty="0" smtClean="0">
                <a:cs typeface="Arial" charset="0"/>
              </a:rPr>
              <a:t> </a:t>
            </a:r>
            <a:r>
              <a:rPr lang="en-US" sz="2400" dirty="0" smtClean="0">
                <a:cs typeface="Arial" charset="0"/>
              </a:rPr>
              <a:t>to enhance student achievement in </a:t>
            </a:r>
            <a:r>
              <a:rPr lang="en-US" sz="2400" dirty="0" smtClean="0">
                <a:cs typeface="Arial" charset="0"/>
              </a:rPr>
              <a:t>these high-risk </a:t>
            </a:r>
            <a:r>
              <a:rPr lang="en-US" sz="2400" dirty="0" smtClean="0">
                <a:cs typeface="Arial" charset="0"/>
              </a:rPr>
              <a:t>courses through collaborative learning techniques.</a:t>
            </a:r>
          </a:p>
          <a:p>
            <a:pPr marL="274320" indent="-274320" eaLnBrk="1" fontAlgn="auto" hangingPunct="1">
              <a:lnSpc>
                <a:spcPct val="80000"/>
              </a:lnSpc>
              <a:spcAft>
                <a:spcPts val="0"/>
              </a:spcAft>
              <a:buClr>
                <a:schemeClr val="accent3"/>
              </a:buClr>
              <a:buFont typeface="Wingdings 2"/>
              <a:buChar char=""/>
              <a:defRPr/>
            </a:pPr>
            <a:endParaRPr lang="en-US" sz="2000" dirty="0" smtClean="0"/>
          </a:p>
          <a:p>
            <a:pPr marL="274320" indent="-274320" eaLnBrk="1" fontAlgn="auto" hangingPunct="1">
              <a:spcAft>
                <a:spcPts val="0"/>
              </a:spcAft>
              <a:buClr>
                <a:schemeClr val="accent3"/>
              </a:buClr>
              <a:buFont typeface="Wingdings 2"/>
              <a:buChar char=""/>
              <a:defRPr/>
            </a:pPr>
            <a:endParaRPr lang="en-US" sz="2000" dirty="0" smtClean="0"/>
          </a:p>
        </p:txBody>
      </p:sp>
      <p:sp>
        <p:nvSpPr>
          <p:cNvPr id="6" name="Rectangle 5"/>
          <p:cNvSpPr/>
          <p:nvPr/>
        </p:nvSpPr>
        <p:spPr>
          <a:xfrm>
            <a:off x="609600" y="3886200"/>
            <a:ext cx="5257800" cy="2123658"/>
          </a:xfrm>
          <a:prstGeom prst="rect">
            <a:avLst/>
          </a:prstGeom>
        </p:spPr>
        <p:txBody>
          <a:bodyPr wrap="square">
            <a:spAutoFit/>
          </a:bodyPr>
          <a:lstStyle/>
          <a:p>
            <a:pPr eaLnBrk="1" fontAlgn="auto" hangingPunct="1">
              <a:spcBef>
                <a:spcPts val="0"/>
              </a:spcBef>
              <a:spcAft>
                <a:spcPts val="0"/>
              </a:spcAft>
              <a:buClr>
                <a:schemeClr val="accent3"/>
              </a:buClr>
              <a:buSzPct val="95000"/>
              <a:defRPr/>
            </a:pPr>
            <a:r>
              <a:rPr lang="en-US" sz="2200" dirty="0">
                <a:latin typeface="+mn-lt"/>
              </a:rPr>
              <a:t>The main focus of our project is to enrich the </a:t>
            </a:r>
            <a:r>
              <a:rPr lang="en-US" sz="2200" dirty="0" smtClean="0">
                <a:latin typeface="+mn-lt"/>
              </a:rPr>
              <a:t>students’ learning </a:t>
            </a:r>
            <a:r>
              <a:rPr lang="en-US" sz="2200" dirty="0">
                <a:latin typeface="+mn-lt"/>
              </a:rPr>
              <a:t>experience in these two courses by adding mandatory </a:t>
            </a:r>
            <a:r>
              <a:rPr lang="en-US" sz="2200" b="1" dirty="0">
                <a:latin typeface="+mn-lt"/>
              </a:rPr>
              <a:t>Supplemental Instruction </a:t>
            </a:r>
            <a:r>
              <a:rPr lang="en-US" sz="2200" dirty="0" smtClean="0">
                <a:latin typeface="+mn-lt"/>
              </a:rPr>
              <a:t>workshops</a:t>
            </a:r>
            <a:r>
              <a:rPr lang="en-US" sz="2200" b="1" dirty="0" smtClean="0">
                <a:latin typeface="+mn-lt"/>
              </a:rPr>
              <a:t> </a:t>
            </a:r>
            <a:r>
              <a:rPr lang="en-US" sz="2200" dirty="0" smtClean="0">
                <a:latin typeface="+mn-lt"/>
              </a:rPr>
              <a:t>as </a:t>
            </a:r>
            <a:r>
              <a:rPr lang="en-US" sz="2200" dirty="0">
                <a:latin typeface="+mn-lt"/>
              </a:rPr>
              <a:t>an integral part of the courses, led by UTEP graduate students.</a:t>
            </a:r>
          </a:p>
        </p:txBody>
      </p:sp>
      <p:pic>
        <p:nvPicPr>
          <p:cNvPr id="8197" name="Picture 5" descr="epcc_logorevised.gif"/>
          <p:cNvPicPr>
            <a:picLocks noChangeAspect="1"/>
          </p:cNvPicPr>
          <p:nvPr/>
        </p:nvPicPr>
        <p:blipFill>
          <a:blip r:embed="rId3" cstate="print"/>
          <a:srcRect/>
          <a:stretch>
            <a:fillRect/>
          </a:stretch>
        </p:blipFill>
        <p:spPr bwMode="auto">
          <a:xfrm>
            <a:off x="914400" y="1524000"/>
            <a:ext cx="1395413" cy="1371600"/>
          </a:xfrm>
          <a:prstGeom prst="rect">
            <a:avLst/>
          </a:prstGeom>
          <a:noFill/>
          <a:ln w="9525">
            <a:noFill/>
            <a:miter lim="800000"/>
            <a:headEnd/>
            <a:tailEnd/>
          </a:ln>
        </p:spPr>
      </p:pic>
      <p:pic>
        <p:nvPicPr>
          <p:cNvPr id="8198" name="Picture 8" descr="uteplogo200_tr.gif"/>
          <p:cNvPicPr>
            <a:picLocks noChangeAspect="1"/>
          </p:cNvPicPr>
          <p:nvPr/>
        </p:nvPicPr>
        <p:blipFill>
          <a:blip r:embed="rId4" cstate="print"/>
          <a:srcRect/>
          <a:stretch>
            <a:fillRect/>
          </a:stretch>
        </p:blipFill>
        <p:spPr bwMode="auto">
          <a:xfrm>
            <a:off x="6781800" y="4114800"/>
            <a:ext cx="1905000" cy="146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685800"/>
            <a:ext cx="8382000" cy="1069975"/>
          </a:xfrm>
        </p:spPr>
        <p:txBody>
          <a:bodyPr>
            <a:noAutofit/>
          </a:bodyPr>
          <a:lstStyle/>
          <a:p>
            <a:pPr algn="ctr" eaLnBrk="1" fontAlgn="auto" hangingPunct="1">
              <a:spcAft>
                <a:spcPts val="0"/>
              </a:spcAft>
              <a:defRPr/>
            </a:pPr>
            <a:r>
              <a:rPr lang="en-US" sz="3200" b="1" dirty="0" smtClean="0">
                <a:effectLst>
                  <a:outerShdw blurRad="38100" dist="38100" dir="2700000" algn="tl">
                    <a:srgbClr val="C0C0C0"/>
                  </a:outerShdw>
                </a:effectLst>
                <a:latin typeface="+mn-lt"/>
              </a:rPr>
              <a:t>The new delivery format includes more Peer-led Learning:</a:t>
            </a:r>
          </a:p>
        </p:txBody>
      </p:sp>
      <p:sp>
        <p:nvSpPr>
          <p:cNvPr id="4" name="Text Placeholder 3"/>
          <p:cNvSpPr>
            <a:spLocks noGrp="1"/>
          </p:cNvSpPr>
          <p:nvPr>
            <p:ph type="body" idx="1"/>
          </p:nvPr>
        </p:nvSpPr>
        <p:spPr>
          <a:xfrm>
            <a:off x="381000" y="2055813"/>
            <a:ext cx="4041775" cy="457200"/>
          </a:xfrm>
        </p:spPr>
        <p:txBody>
          <a:bodyPr>
            <a:normAutofit/>
          </a:bodyPr>
          <a:lstStyle/>
          <a:p>
            <a:pPr marL="44450" algn="ctr" eaLnBrk="1" fontAlgn="auto" hangingPunct="1">
              <a:spcAft>
                <a:spcPts val="0"/>
              </a:spcAft>
              <a:buClr>
                <a:schemeClr val="accent3"/>
              </a:buClr>
              <a:buFont typeface="Wingdings 2"/>
              <a:buNone/>
              <a:defRPr/>
            </a:pPr>
            <a:r>
              <a:rPr lang="en-US" sz="2200" dirty="0" smtClean="0"/>
              <a:t>Precalculus I</a:t>
            </a:r>
          </a:p>
        </p:txBody>
      </p:sp>
      <p:sp>
        <p:nvSpPr>
          <p:cNvPr id="5" name="Text Placeholder 4"/>
          <p:cNvSpPr>
            <a:spLocks noGrp="1"/>
          </p:cNvSpPr>
          <p:nvPr>
            <p:ph type="body" sz="half" idx="3"/>
          </p:nvPr>
        </p:nvSpPr>
        <p:spPr>
          <a:xfrm>
            <a:off x="4721225" y="2055813"/>
            <a:ext cx="4041775" cy="457200"/>
          </a:xfrm>
        </p:spPr>
        <p:txBody>
          <a:bodyPr>
            <a:normAutofit/>
          </a:bodyPr>
          <a:lstStyle/>
          <a:p>
            <a:pPr marL="44450" algn="ctr" eaLnBrk="1" fontAlgn="auto" hangingPunct="1">
              <a:spcAft>
                <a:spcPts val="0"/>
              </a:spcAft>
              <a:buClr>
                <a:schemeClr val="accent3"/>
              </a:buClr>
              <a:buFont typeface="Wingdings 2"/>
              <a:buNone/>
              <a:defRPr/>
            </a:pPr>
            <a:r>
              <a:rPr lang="en-US" sz="2200" dirty="0" smtClean="0"/>
              <a:t>Precalculus II</a:t>
            </a:r>
          </a:p>
        </p:txBody>
      </p:sp>
      <p:sp>
        <p:nvSpPr>
          <p:cNvPr id="7" name="Rounded Rectangle 6"/>
          <p:cNvSpPr/>
          <p:nvPr/>
        </p:nvSpPr>
        <p:spPr>
          <a:xfrm>
            <a:off x="914400" y="2819400"/>
            <a:ext cx="3048000" cy="1203325"/>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cs typeface="Arial" charset="0"/>
              </a:rPr>
              <a:t>Three hours lecture </a:t>
            </a:r>
            <a:br>
              <a:rPr lang="en-US" dirty="0">
                <a:solidFill>
                  <a:schemeClr val="tx2"/>
                </a:solidFill>
                <a:cs typeface="Arial" charset="0"/>
              </a:rPr>
            </a:br>
            <a:r>
              <a:rPr lang="en-US" dirty="0">
                <a:solidFill>
                  <a:schemeClr val="tx2"/>
                </a:solidFill>
                <a:cs typeface="Arial" charset="0"/>
              </a:rPr>
              <a:t>per week</a:t>
            </a:r>
          </a:p>
          <a:p>
            <a:pPr algn="ctr">
              <a:defRPr/>
            </a:pPr>
            <a:r>
              <a:rPr lang="en-US" dirty="0">
                <a:solidFill>
                  <a:schemeClr val="tx2"/>
                </a:solidFill>
                <a:cs typeface="Arial" charset="0"/>
              </a:rPr>
              <a:t>One section</a:t>
            </a:r>
          </a:p>
          <a:p>
            <a:pPr algn="ctr">
              <a:defRPr/>
            </a:pPr>
            <a:r>
              <a:rPr lang="en-US" dirty="0">
                <a:solidFill>
                  <a:schemeClr val="tx2"/>
                </a:solidFill>
                <a:cs typeface="Arial" charset="0"/>
              </a:rPr>
              <a:t>30-35 students</a:t>
            </a:r>
          </a:p>
        </p:txBody>
      </p:sp>
      <p:sp>
        <p:nvSpPr>
          <p:cNvPr id="8" name="Rounded Rectangle 7"/>
          <p:cNvSpPr/>
          <p:nvPr/>
        </p:nvSpPr>
        <p:spPr>
          <a:xfrm>
            <a:off x="5105400" y="2743200"/>
            <a:ext cx="3048000" cy="1279525"/>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2"/>
              </a:solidFill>
              <a:cs typeface="Arial" charset="0"/>
            </a:endParaRPr>
          </a:p>
          <a:p>
            <a:pPr algn="ctr">
              <a:defRPr/>
            </a:pPr>
            <a:r>
              <a:rPr lang="en-US" dirty="0">
                <a:solidFill>
                  <a:schemeClr val="tx2"/>
                </a:solidFill>
                <a:cs typeface="Arial" charset="0"/>
              </a:rPr>
              <a:t>Four hours lecture </a:t>
            </a:r>
            <a:br>
              <a:rPr lang="en-US" dirty="0">
                <a:solidFill>
                  <a:schemeClr val="tx2"/>
                </a:solidFill>
                <a:cs typeface="Arial" charset="0"/>
              </a:rPr>
            </a:br>
            <a:r>
              <a:rPr lang="en-US" dirty="0">
                <a:solidFill>
                  <a:schemeClr val="tx2"/>
                </a:solidFill>
                <a:cs typeface="Arial" charset="0"/>
              </a:rPr>
              <a:t>per week </a:t>
            </a:r>
          </a:p>
          <a:p>
            <a:pPr algn="ctr">
              <a:defRPr/>
            </a:pPr>
            <a:r>
              <a:rPr lang="en-US" dirty="0">
                <a:solidFill>
                  <a:schemeClr val="tx2"/>
                </a:solidFill>
                <a:cs typeface="Arial" charset="0"/>
              </a:rPr>
              <a:t>One section</a:t>
            </a:r>
          </a:p>
          <a:p>
            <a:pPr algn="ctr">
              <a:defRPr/>
            </a:pPr>
            <a:r>
              <a:rPr lang="en-US" dirty="0">
                <a:solidFill>
                  <a:schemeClr val="tx2"/>
                </a:solidFill>
                <a:cs typeface="Arial" charset="0"/>
              </a:rPr>
              <a:t>30-35 students</a:t>
            </a:r>
          </a:p>
          <a:p>
            <a:pPr algn="ctr">
              <a:defRPr/>
            </a:pPr>
            <a:endParaRPr lang="en-US" dirty="0">
              <a:solidFill>
                <a:schemeClr val="tx2"/>
              </a:solidFill>
              <a:cs typeface="Arial" charset="0"/>
            </a:endParaRPr>
          </a:p>
        </p:txBody>
      </p:sp>
      <p:sp>
        <p:nvSpPr>
          <p:cNvPr id="9" name="Rounded Rectangle 8"/>
          <p:cNvSpPr/>
          <p:nvPr/>
        </p:nvSpPr>
        <p:spPr>
          <a:xfrm>
            <a:off x="5105400" y="4572000"/>
            <a:ext cx="3048000" cy="1123950"/>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cs typeface="Arial" charset="0"/>
              </a:rPr>
              <a:t>One </a:t>
            </a:r>
            <a:r>
              <a:rPr lang="en-US" dirty="0" smtClean="0">
                <a:solidFill>
                  <a:schemeClr val="tx2"/>
                </a:solidFill>
                <a:cs typeface="Arial" charset="0"/>
              </a:rPr>
              <a:t>hour </a:t>
            </a:r>
            <a:r>
              <a:rPr lang="en-US" dirty="0">
                <a:solidFill>
                  <a:schemeClr val="tx2"/>
                </a:solidFill>
                <a:cs typeface="Arial" charset="0"/>
              </a:rPr>
              <a:t>Supplemental Instruction per </a:t>
            </a:r>
            <a:r>
              <a:rPr lang="en-US" dirty="0" smtClean="0">
                <a:solidFill>
                  <a:schemeClr val="tx2"/>
                </a:solidFill>
                <a:cs typeface="Arial" charset="0"/>
              </a:rPr>
              <a:t>week; </a:t>
            </a:r>
            <a:endParaRPr lang="en-US" dirty="0">
              <a:solidFill>
                <a:schemeClr val="tx2"/>
              </a:solidFill>
              <a:cs typeface="Arial" charset="0"/>
            </a:endParaRPr>
          </a:p>
          <a:p>
            <a:pPr algn="ctr">
              <a:defRPr/>
            </a:pPr>
            <a:r>
              <a:rPr lang="en-US" dirty="0">
                <a:solidFill>
                  <a:schemeClr val="tx2"/>
                </a:solidFill>
                <a:cs typeface="Arial" charset="0"/>
              </a:rPr>
              <a:t>Three </a:t>
            </a:r>
            <a:r>
              <a:rPr lang="en-US" dirty="0" smtClean="0">
                <a:solidFill>
                  <a:schemeClr val="tx2"/>
                </a:solidFill>
                <a:cs typeface="Arial" charset="0"/>
              </a:rPr>
              <a:t>sections with</a:t>
            </a:r>
            <a:endParaRPr lang="en-US" dirty="0">
              <a:solidFill>
                <a:schemeClr val="tx2"/>
              </a:solidFill>
              <a:cs typeface="Arial" charset="0"/>
            </a:endParaRPr>
          </a:p>
          <a:p>
            <a:pPr algn="ctr">
              <a:defRPr/>
            </a:pPr>
            <a:r>
              <a:rPr lang="en-US" dirty="0">
                <a:solidFill>
                  <a:schemeClr val="tx2"/>
                </a:solidFill>
                <a:cs typeface="Arial" charset="0"/>
              </a:rPr>
              <a:t>10-12 students each</a:t>
            </a:r>
            <a:r>
              <a:rPr lang="en-US" dirty="0">
                <a:solidFill>
                  <a:schemeClr val="tx1"/>
                </a:solidFill>
                <a:cs typeface="Arial" charset="0"/>
              </a:rPr>
              <a:t> </a:t>
            </a:r>
          </a:p>
        </p:txBody>
      </p:sp>
      <p:sp>
        <p:nvSpPr>
          <p:cNvPr id="12" name="TextBox 11"/>
          <p:cNvSpPr txBox="1"/>
          <p:nvPr/>
        </p:nvSpPr>
        <p:spPr>
          <a:xfrm>
            <a:off x="2133600" y="3962400"/>
            <a:ext cx="457200" cy="584775"/>
          </a:xfrm>
          <a:prstGeom prst="rect">
            <a:avLst/>
          </a:prstGeom>
          <a:noFill/>
        </p:spPr>
        <p:txBody>
          <a:bodyPr wrap="square">
            <a:spAutoFit/>
          </a:bodyPr>
          <a:lstStyle/>
          <a:p>
            <a:pPr>
              <a:defRPr/>
            </a:pPr>
            <a:r>
              <a:rPr lang="en-US" sz="3200" b="1" dirty="0">
                <a:solidFill>
                  <a:srgbClr val="00487E"/>
                </a:solidFill>
                <a:effectLst>
                  <a:outerShdw blurRad="38100" dist="38100" dir="2700000" algn="tl">
                    <a:srgbClr val="000000">
                      <a:alpha val="43137"/>
                    </a:srgbClr>
                  </a:outerShdw>
                </a:effectLst>
                <a:latin typeface="+mn-lt"/>
              </a:rPr>
              <a:t>+</a:t>
            </a:r>
          </a:p>
        </p:txBody>
      </p:sp>
      <p:cxnSp>
        <p:nvCxnSpPr>
          <p:cNvPr id="14" name="Straight Connector 13"/>
          <p:cNvCxnSpPr/>
          <p:nvPr/>
        </p:nvCxnSpPr>
        <p:spPr>
          <a:xfrm rot="5400000">
            <a:off x="2171701" y="4456112"/>
            <a:ext cx="4800600" cy="317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1"/>
          <p:cNvSpPr txBox="1"/>
          <p:nvPr/>
        </p:nvSpPr>
        <p:spPr>
          <a:xfrm>
            <a:off x="6553200" y="3962400"/>
            <a:ext cx="457200" cy="584775"/>
          </a:xfrm>
          <a:prstGeom prst="rect">
            <a:avLst/>
          </a:prstGeom>
          <a:noFill/>
        </p:spPr>
        <p:txBody>
          <a:bodyPr wrap="square">
            <a:spAutoFit/>
          </a:bodyPr>
          <a:lstStyle/>
          <a:p>
            <a:pPr>
              <a:defRPr/>
            </a:pPr>
            <a:r>
              <a:rPr lang="en-US" sz="3200" b="1" dirty="0">
                <a:solidFill>
                  <a:schemeClr val="tx2"/>
                </a:solidFill>
                <a:effectLst>
                  <a:outerShdw blurRad="38100" dist="38100" dir="2700000" algn="tl">
                    <a:srgbClr val="000000">
                      <a:alpha val="43137"/>
                    </a:srgbClr>
                  </a:outerShdw>
                </a:effectLst>
                <a:latin typeface="+mn-lt"/>
              </a:rPr>
              <a:t>+</a:t>
            </a:r>
          </a:p>
        </p:txBody>
      </p:sp>
      <p:sp>
        <p:nvSpPr>
          <p:cNvPr id="3" name="Rounded Rectangle 8"/>
          <p:cNvSpPr/>
          <p:nvPr/>
        </p:nvSpPr>
        <p:spPr>
          <a:xfrm>
            <a:off x="990600" y="4572000"/>
            <a:ext cx="3048000" cy="1123950"/>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cs typeface="Arial" charset="0"/>
              </a:rPr>
              <a:t>One </a:t>
            </a:r>
            <a:r>
              <a:rPr lang="en-US" dirty="0" smtClean="0">
                <a:solidFill>
                  <a:schemeClr val="tx2"/>
                </a:solidFill>
                <a:cs typeface="Arial" charset="0"/>
              </a:rPr>
              <a:t>hour </a:t>
            </a:r>
            <a:r>
              <a:rPr lang="en-US" dirty="0">
                <a:solidFill>
                  <a:schemeClr val="tx2"/>
                </a:solidFill>
                <a:cs typeface="Arial" charset="0"/>
              </a:rPr>
              <a:t>Supplemental Instruction per </a:t>
            </a:r>
            <a:r>
              <a:rPr lang="en-US" dirty="0" smtClean="0">
                <a:solidFill>
                  <a:schemeClr val="tx2"/>
                </a:solidFill>
                <a:cs typeface="Arial" charset="0"/>
              </a:rPr>
              <a:t>week;</a:t>
            </a:r>
            <a:endParaRPr lang="en-US" dirty="0">
              <a:solidFill>
                <a:schemeClr val="tx2"/>
              </a:solidFill>
              <a:cs typeface="Arial" charset="0"/>
            </a:endParaRPr>
          </a:p>
          <a:p>
            <a:pPr algn="ctr">
              <a:defRPr/>
            </a:pPr>
            <a:r>
              <a:rPr lang="en-US" dirty="0">
                <a:solidFill>
                  <a:schemeClr val="tx2"/>
                </a:solidFill>
                <a:cs typeface="Arial" charset="0"/>
              </a:rPr>
              <a:t>Three </a:t>
            </a:r>
            <a:r>
              <a:rPr lang="en-US" dirty="0" smtClean="0">
                <a:solidFill>
                  <a:schemeClr val="tx2"/>
                </a:solidFill>
                <a:cs typeface="Arial" charset="0"/>
              </a:rPr>
              <a:t>sections</a:t>
            </a:r>
            <a:r>
              <a:rPr lang="en-US" dirty="0">
                <a:solidFill>
                  <a:schemeClr val="tx2"/>
                </a:solidFill>
                <a:cs typeface="Arial" charset="0"/>
              </a:rPr>
              <a:t> </a:t>
            </a:r>
            <a:r>
              <a:rPr lang="en-US" dirty="0" smtClean="0">
                <a:solidFill>
                  <a:schemeClr val="tx2"/>
                </a:solidFill>
                <a:cs typeface="Arial" charset="0"/>
              </a:rPr>
              <a:t>with</a:t>
            </a:r>
            <a:endParaRPr lang="en-US" dirty="0">
              <a:solidFill>
                <a:schemeClr val="tx2"/>
              </a:solidFill>
              <a:cs typeface="Arial" charset="0"/>
            </a:endParaRPr>
          </a:p>
          <a:p>
            <a:pPr algn="ctr">
              <a:defRPr/>
            </a:pPr>
            <a:r>
              <a:rPr lang="en-US" dirty="0">
                <a:solidFill>
                  <a:schemeClr val="tx2"/>
                </a:solidFill>
                <a:cs typeface="Arial" charset="0"/>
              </a:rPr>
              <a:t>10-12 students each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304800" y="381000"/>
            <a:ext cx="8382000" cy="1069975"/>
          </a:xfrm>
        </p:spPr>
        <p:txBody>
          <a:bodyPr>
            <a:normAutofit/>
          </a:bodyPr>
          <a:lstStyle/>
          <a:p>
            <a:pPr eaLnBrk="1" fontAlgn="auto" hangingPunct="1">
              <a:spcAft>
                <a:spcPts val="0"/>
              </a:spcAft>
              <a:defRPr/>
            </a:pPr>
            <a:r>
              <a:rPr lang="en-US" sz="3200" b="1" dirty="0" smtClean="0">
                <a:latin typeface="+mn-lt"/>
              </a:rPr>
              <a:t>Supplemental Instruction (SI) </a:t>
            </a:r>
          </a:p>
        </p:txBody>
      </p:sp>
      <p:sp>
        <p:nvSpPr>
          <p:cNvPr id="5" name="Text Placeholder 4"/>
          <p:cNvSpPr>
            <a:spLocks noGrp="1"/>
          </p:cNvSpPr>
          <p:nvPr>
            <p:ph type="body" idx="1"/>
          </p:nvPr>
        </p:nvSpPr>
        <p:spPr>
          <a:xfrm>
            <a:off x="381000" y="1447800"/>
            <a:ext cx="4041775" cy="457200"/>
          </a:xfrm>
        </p:spPr>
        <p:txBody>
          <a:bodyPr>
            <a:normAutofit/>
          </a:bodyPr>
          <a:lstStyle/>
          <a:p>
            <a:pPr algn="ctr" eaLnBrk="1" fontAlgn="auto" hangingPunct="1">
              <a:spcAft>
                <a:spcPts val="0"/>
              </a:spcAft>
              <a:buClr>
                <a:schemeClr val="accent3"/>
              </a:buClr>
              <a:buFont typeface="Wingdings 2"/>
              <a:buNone/>
              <a:defRPr/>
            </a:pPr>
            <a:r>
              <a:rPr lang="en-US" u="sng" dirty="0" smtClean="0"/>
              <a:t>What is SI?</a:t>
            </a:r>
            <a:endParaRPr lang="en-US" u="sng" dirty="0"/>
          </a:p>
        </p:txBody>
      </p:sp>
      <p:sp>
        <p:nvSpPr>
          <p:cNvPr id="6" name="Text Placeholder 5"/>
          <p:cNvSpPr>
            <a:spLocks noGrp="1"/>
          </p:cNvSpPr>
          <p:nvPr>
            <p:ph type="body" sz="half" idx="3"/>
          </p:nvPr>
        </p:nvSpPr>
        <p:spPr>
          <a:xfrm>
            <a:off x="4721225" y="1447800"/>
            <a:ext cx="4041775" cy="457200"/>
          </a:xfrm>
        </p:spPr>
        <p:txBody>
          <a:bodyPr>
            <a:normAutofit/>
          </a:bodyPr>
          <a:lstStyle/>
          <a:p>
            <a:pPr algn="ctr" eaLnBrk="1" fontAlgn="auto" hangingPunct="1">
              <a:spcAft>
                <a:spcPts val="0"/>
              </a:spcAft>
              <a:buClr>
                <a:schemeClr val="accent3"/>
              </a:buClr>
              <a:buFont typeface="Wingdings 2"/>
              <a:buNone/>
              <a:defRPr/>
            </a:pPr>
            <a:r>
              <a:rPr lang="en-US" u="sng" dirty="0" smtClean="0"/>
              <a:t>What are SI leaders?</a:t>
            </a:r>
            <a:endParaRPr lang="en-US" u="sng" dirty="0"/>
          </a:p>
        </p:txBody>
      </p:sp>
      <p:sp>
        <p:nvSpPr>
          <p:cNvPr id="10245" name="Rectangle 5"/>
          <p:cNvSpPr>
            <a:spLocks noGrp="1" noChangeArrowheads="1"/>
          </p:cNvSpPr>
          <p:nvPr>
            <p:ph sz="quarter" idx="2"/>
          </p:nvPr>
        </p:nvSpPr>
        <p:spPr>
          <a:xfrm>
            <a:off x="381000" y="2362200"/>
            <a:ext cx="4041775" cy="4260850"/>
          </a:xfrm>
        </p:spPr>
        <p:txBody>
          <a:bodyPr/>
          <a:lstStyle/>
          <a:p>
            <a:pPr eaLnBrk="1" hangingPunct="1">
              <a:lnSpc>
                <a:spcPct val="80000"/>
              </a:lnSpc>
            </a:pPr>
            <a:r>
              <a:rPr lang="en-US" sz="1800" b="1" i="1" dirty="0" smtClean="0"/>
              <a:t>SI</a:t>
            </a:r>
            <a:r>
              <a:rPr lang="en-US" sz="1800" dirty="0" smtClean="0"/>
              <a:t> targets high-risk courses instead of high-risk students. </a:t>
            </a:r>
            <a:br>
              <a:rPr lang="en-US" sz="1800" dirty="0" smtClean="0"/>
            </a:br>
            <a:endParaRPr lang="en-US" sz="1800" dirty="0" smtClean="0"/>
          </a:p>
          <a:p>
            <a:pPr eaLnBrk="1" hangingPunct="1">
              <a:lnSpc>
                <a:spcPct val="80000"/>
              </a:lnSpc>
            </a:pPr>
            <a:r>
              <a:rPr lang="en-US" sz="1800" b="1" i="1" dirty="0" smtClean="0"/>
              <a:t>SI</a:t>
            </a:r>
            <a:r>
              <a:rPr lang="en-US" sz="1800" dirty="0" smtClean="0"/>
              <a:t> is mandatory for all students in the class; it is integral to the course.</a:t>
            </a:r>
          </a:p>
          <a:p>
            <a:pPr eaLnBrk="1" hangingPunct="1">
              <a:lnSpc>
                <a:spcPct val="80000"/>
              </a:lnSpc>
              <a:buFont typeface="Georgia" pitchFamily="18" charset="0"/>
              <a:buNone/>
            </a:pPr>
            <a:endParaRPr lang="en-US" sz="1800" dirty="0" smtClean="0"/>
          </a:p>
          <a:p>
            <a:pPr eaLnBrk="1" hangingPunct="1">
              <a:lnSpc>
                <a:spcPct val="80000"/>
              </a:lnSpc>
            </a:pPr>
            <a:r>
              <a:rPr lang="en-US" sz="1800" b="1" i="1" dirty="0" smtClean="0"/>
              <a:t>SI</a:t>
            </a:r>
            <a:r>
              <a:rPr lang="en-US" sz="1800" dirty="0" smtClean="0"/>
              <a:t> is active learning in small size sections, group-based, led by an SI leader; it is not an additional lecture, a study- group, or tutoring.</a:t>
            </a:r>
            <a:br>
              <a:rPr lang="en-US" sz="1800" dirty="0" smtClean="0"/>
            </a:br>
            <a:endParaRPr lang="en-US" sz="1800" dirty="0" smtClean="0"/>
          </a:p>
          <a:p>
            <a:pPr eaLnBrk="1" hangingPunct="1">
              <a:lnSpc>
                <a:spcPct val="80000"/>
              </a:lnSpc>
            </a:pPr>
            <a:r>
              <a:rPr lang="en-US" sz="1800" b="1" i="1" dirty="0" smtClean="0"/>
              <a:t>SI</a:t>
            </a:r>
            <a:r>
              <a:rPr lang="en-US" sz="1800" dirty="0" smtClean="0"/>
              <a:t> is dynamic, interactive, argumentative and engaging.</a:t>
            </a:r>
            <a:br>
              <a:rPr lang="en-US" sz="1800" dirty="0" smtClean="0"/>
            </a:br>
            <a:endParaRPr lang="en-US" sz="1800" dirty="0" smtClean="0"/>
          </a:p>
          <a:p>
            <a:pPr eaLnBrk="1" hangingPunct="1">
              <a:lnSpc>
                <a:spcPct val="80000"/>
              </a:lnSpc>
            </a:pPr>
            <a:r>
              <a:rPr lang="en-US" sz="1800" b="1" i="1" dirty="0" smtClean="0"/>
              <a:t>SI</a:t>
            </a:r>
            <a:r>
              <a:rPr lang="en-US" sz="1800" dirty="0" smtClean="0"/>
              <a:t> begins in the first week of class before students encounter academic problems. </a:t>
            </a:r>
          </a:p>
          <a:p>
            <a:pPr eaLnBrk="1" hangingPunct="1">
              <a:lnSpc>
                <a:spcPct val="80000"/>
              </a:lnSpc>
            </a:pPr>
            <a:endParaRPr lang="en-US" sz="1800" dirty="0" smtClean="0"/>
          </a:p>
        </p:txBody>
      </p:sp>
      <p:sp>
        <p:nvSpPr>
          <p:cNvPr id="10246" name="Rectangle 6"/>
          <p:cNvSpPr>
            <a:spLocks noGrp="1" noChangeArrowheads="1"/>
          </p:cNvSpPr>
          <p:nvPr>
            <p:ph sz="quarter" idx="4"/>
          </p:nvPr>
        </p:nvSpPr>
        <p:spPr>
          <a:xfrm>
            <a:off x="4724400" y="2057400"/>
            <a:ext cx="4041775" cy="4946650"/>
          </a:xfrm>
        </p:spPr>
        <p:txBody>
          <a:bodyPr/>
          <a:lstStyle/>
          <a:p>
            <a:pPr eaLnBrk="1" hangingPunct="1">
              <a:lnSpc>
                <a:spcPct val="90000"/>
              </a:lnSpc>
              <a:buFont typeface="Georgia" pitchFamily="18" charset="0"/>
              <a:buNone/>
            </a:pPr>
            <a:endParaRPr lang="en-US" sz="1800" dirty="0" smtClean="0"/>
          </a:p>
          <a:p>
            <a:pPr eaLnBrk="1" hangingPunct="1">
              <a:lnSpc>
                <a:spcPct val="90000"/>
              </a:lnSpc>
            </a:pPr>
            <a:r>
              <a:rPr lang="en-US" sz="1800" dirty="0" smtClean="0"/>
              <a:t>Our</a:t>
            </a:r>
            <a:r>
              <a:rPr lang="en-US" sz="1800" b="1" i="1" dirty="0" smtClean="0"/>
              <a:t> SI </a:t>
            </a:r>
            <a:r>
              <a:rPr lang="en-US" sz="1800" b="1" i="1" dirty="0" smtClean="0"/>
              <a:t>leaders </a:t>
            </a:r>
            <a:r>
              <a:rPr lang="en-US" sz="1800" dirty="0" smtClean="0"/>
              <a:t>are graduate students </a:t>
            </a:r>
            <a:r>
              <a:rPr lang="en-US" sz="1800" dirty="0" smtClean="0"/>
              <a:t>from </a:t>
            </a:r>
            <a:r>
              <a:rPr lang="en-US" sz="1800" dirty="0" smtClean="0"/>
              <a:t>UTEP, extensively trained to help students learn the mathematics in the course. </a:t>
            </a:r>
            <a:br>
              <a:rPr lang="en-US" sz="1800" dirty="0" smtClean="0"/>
            </a:br>
            <a:endParaRPr lang="en-US" sz="1800" dirty="0" smtClean="0"/>
          </a:p>
          <a:p>
            <a:pPr eaLnBrk="1" hangingPunct="1">
              <a:lnSpc>
                <a:spcPct val="90000"/>
              </a:lnSpc>
            </a:pPr>
            <a:r>
              <a:rPr lang="en-US" sz="1800" dirty="0" smtClean="0"/>
              <a:t>The</a:t>
            </a:r>
            <a:r>
              <a:rPr lang="en-US" sz="1800" b="1" i="1" dirty="0" smtClean="0"/>
              <a:t> SI </a:t>
            </a:r>
            <a:r>
              <a:rPr lang="en-US" sz="1800" b="1" i="1" dirty="0" smtClean="0"/>
              <a:t>leaders </a:t>
            </a:r>
            <a:r>
              <a:rPr lang="en-US" sz="1800" dirty="0" smtClean="0"/>
              <a:t>attend classes  together with their students, read assigned materials, take class notes, and conduct regularly scheduled SI sessions.</a:t>
            </a:r>
          </a:p>
          <a:p>
            <a:pPr eaLnBrk="1" hangingPunct="1">
              <a:lnSpc>
                <a:spcPct val="90000"/>
              </a:lnSpc>
            </a:pPr>
            <a:endParaRPr lang="en-US" sz="1800" b="1" i="1" dirty="0" smtClean="0"/>
          </a:p>
          <a:p>
            <a:pPr eaLnBrk="1" hangingPunct="1">
              <a:lnSpc>
                <a:spcPct val="90000"/>
              </a:lnSpc>
            </a:pPr>
            <a:r>
              <a:rPr lang="en-US" sz="1800" dirty="0" smtClean="0"/>
              <a:t>The</a:t>
            </a:r>
            <a:r>
              <a:rPr lang="en-US" sz="1800" b="1" i="1" dirty="0" smtClean="0"/>
              <a:t> SI </a:t>
            </a:r>
            <a:r>
              <a:rPr lang="en-US" sz="1800" b="1" i="1" dirty="0" smtClean="0"/>
              <a:t>leaders</a:t>
            </a:r>
            <a:r>
              <a:rPr lang="en-US" sz="1800" dirty="0" smtClean="0"/>
              <a:t>, rather than acting as lecturers or teachers, facilitate and encourage </a:t>
            </a:r>
            <a:r>
              <a:rPr lang="en-US" sz="1800" dirty="0" smtClean="0"/>
              <a:t>student groups </a:t>
            </a:r>
            <a:r>
              <a:rPr lang="en-US" sz="1800" dirty="0" smtClean="0"/>
              <a:t>to process </a:t>
            </a:r>
            <a:r>
              <a:rPr lang="en-US" sz="1800" dirty="0" smtClean="0"/>
              <a:t>the material </a:t>
            </a:r>
            <a:r>
              <a:rPr lang="en-US" sz="1800" dirty="0" smtClean="0"/>
              <a:t>and solve mathematical problems.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Differences between SI and other forms </a:t>
            </a:r>
            <a:br>
              <a:rPr lang="en-US" sz="3200" b="1" dirty="0" smtClean="0"/>
            </a:br>
            <a:r>
              <a:rPr lang="en-US" sz="3200" b="1" dirty="0" smtClean="0"/>
              <a:t>of Academic Support</a:t>
            </a:r>
            <a:endParaRPr lang="en-US" sz="3200" b="1" dirty="0"/>
          </a:p>
        </p:txBody>
      </p:sp>
      <p:sp>
        <p:nvSpPr>
          <p:cNvPr id="3" name="Content Placeholder 2"/>
          <p:cNvSpPr>
            <a:spLocks noGrp="1"/>
          </p:cNvSpPr>
          <p:nvPr>
            <p:ph idx="1"/>
          </p:nvPr>
        </p:nvSpPr>
        <p:spPr>
          <a:xfrm>
            <a:off x="457200" y="2133600"/>
            <a:ext cx="8229600" cy="4389437"/>
          </a:xfrm>
        </p:spPr>
        <p:txBody>
          <a:bodyPr/>
          <a:lstStyle/>
          <a:p>
            <a:r>
              <a:rPr lang="en-US" sz="2400" b="1" dirty="0" smtClean="0"/>
              <a:t>SI Leaders attend class lectures </a:t>
            </a:r>
            <a:r>
              <a:rPr lang="en-US" sz="2400" dirty="0" smtClean="0"/>
              <a:t>to </a:t>
            </a:r>
            <a:r>
              <a:rPr lang="en-US" sz="2400" dirty="0" smtClean="0"/>
              <a:t>remain knowledgeable about the </a:t>
            </a:r>
            <a:r>
              <a:rPr lang="en-US" sz="2400" dirty="0" smtClean="0"/>
              <a:t>course material, to maintain communication with the course professor, and to model effective student behavior. </a:t>
            </a:r>
            <a:endParaRPr lang="en-US" sz="2400" dirty="0" smtClean="0"/>
          </a:p>
          <a:p>
            <a:pPr>
              <a:buNone/>
            </a:pPr>
            <a:endParaRPr lang="en-US" sz="2400" dirty="0" smtClean="0"/>
          </a:p>
          <a:p>
            <a:r>
              <a:rPr lang="en-US" sz="2400" b="1" dirty="0" smtClean="0"/>
              <a:t>SI Leaders involve students actively in learning </a:t>
            </a:r>
            <a:r>
              <a:rPr lang="en-US" sz="2400" b="1" dirty="0" smtClean="0"/>
              <a:t>the course </a:t>
            </a:r>
            <a:r>
              <a:rPr lang="en-US" sz="2400" b="1" dirty="0" smtClean="0"/>
              <a:t>material </a:t>
            </a:r>
            <a:r>
              <a:rPr lang="en-US" sz="2400" dirty="0" smtClean="0"/>
              <a:t>through group  discussion, problem solving, practice tests, creating and completing study guides, and other  active learning techniques. SI sessions are not just Q&amp;A test reviews where students are typically more passive.</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389437"/>
          </a:xfrm>
        </p:spPr>
        <p:txBody>
          <a:bodyPr/>
          <a:lstStyle/>
          <a:p>
            <a:pPr>
              <a:buNone/>
            </a:pPr>
            <a:endParaRPr lang="en-US" dirty="0" smtClean="0"/>
          </a:p>
          <a:p>
            <a:r>
              <a:rPr lang="en-US" dirty="0" smtClean="0"/>
              <a:t> </a:t>
            </a:r>
            <a:r>
              <a:rPr lang="en-US" sz="2400" b="1" dirty="0" smtClean="0"/>
              <a:t>SI Leaders demonstrate effective study strategies </a:t>
            </a:r>
            <a:r>
              <a:rPr lang="en-US" sz="2400" dirty="0" smtClean="0"/>
              <a:t>and engage students in practicing note-taking, anticipating test questions, and foster vocabulary development and memory aids. This helps students develop deeper levels of thinking and reasoning skills. </a:t>
            </a:r>
            <a:endParaRPr lang="en-US" sz="2400" dirty="0" smtClean="0"/>
          </a:p>
          <a:p>
            <a:pPr>
              <a:buNone/>
            </a:pPr>
            <a:endParaRPr lang="en-US" sz="2400" dirty="0" smtClean="0"/>
          </a:p>
          <a:p>
            <a:r>
              <a:rPr lang="en-US" dirty="0" smtClean="0"/>
              <a:t> </a:t>
            </a:r>
            <a:r>
              <a:rPr lang="en-US" sz="2400" dirty="0" smtClean="0"/>
              <a:t>The</a:t>
            </a:r>
            <a:r>
              <a:rPr lang="en-US" dirty="0" smtClean="0"/>
              <a:t> </a:t>
            </a:r>
            <a:r>
              <a:rPr lang="en-US" sz="2400" b="1" dirty="0" smtClean="0"/>
              <a:t>SI </a:t>
            </a:r>
            <a:r>
              <a:rPr lang="en-US" sz="2400" b="1" dirty="0" smtClean="0"/>
              <a:t>Leaders and the SI program are evaluated each semester </a:t>
            </a:r>
            <a:r>
              <a:rPr lang="en-US" sz="2400" dirty="0" smtClean="0"/>
              <a:t>to maintain program quality and assess outcomes of SI on course grades and student retention.</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3200" b="1" dirty="0" smtClean="0"/>
              <a:t>Benefits of the SI </a:t>
            </a:r>
            <a:r>
              <a:rPr lang="en-US" sz="3200" b="1" dirty="0" smtClean="0"/>
              <a:t>Program to Students</a:t>
            </a:r>
            <a:r>
              <a:rPr lang="en-US" dirty="0" smtClean="0"/>
              <a:t/>
            </a:r>
            <a:br>
              <a:rPr lang="en-US" dirty="0" smtClean="0"/>
            </a:br>
            <a:endParaRPr lang="en-US" dirty="0"/>
          </a:p>
        </p:txBody>
      </p:sp>
      <p:sp>
        <p:nvSpPr>
          <p:cNvPr id="5" name="Content Placeholder 4"/>
          <p:cNvSpPr>
            <a:spLocks noGrp="1"/>
          </p:cNvSpPr>
          <p:nvPr>
            <p:ph sz="quarter" idx="2"/>
          </p:nvPr>
        </p:nvSpPr>
        <p:spPr>
          <a:xfrm>
            <a:off x="381000" y="1676400"/>
            <a:ext cx="8458200" cy="4953000"/>
          </a:xfrm>
        </p:spPr>
        <p:txBody>
          <a:bodyPr/>
          <a:lstStyle/>
          <a:p>
            <a:r>
              <a:rPr lang="en-US" dirty="0" smtClean="0"/>
              <a:t>SI is an </a:t>
            </a:r>
            <a:r>
              <a:rPr lang="en-US" dirty="0" smtClean="0"/>
              <a:t>efficient and </a:t>
            </a:r>
            <a:r>
              <a:rPr lang="en-US" dirty="0" smtClean="0"/>
              <a:t>effective use of a student’s available time to study.</a:t>
            </a:r>
          </a:p>
          <a:p>
            <a:r>
              <a:rPr lang="en-US" dirty="0" smtClean="0"/>
              <a:t>Students </a:t>
            </a:r>
            <a:r>
              <a:rPr lang="en-US" dirty="0" smtClean="0"/>
              <a:t>have access to study assistance from a peer who has done well in the course and with whom they may feel more comfortable than the course professor. Thus, students who may not seek assistance from their professor still have a source for assistance to do well in the class</a:t>
            </a:r>
            <a:r>
              <a:rPr lang="en-US" dirty="0" smtClean="0"/>
              <a:t>.</a:t>
            </a:r>
          </a:p>
          <a:p>
            <a:r>
              <a:rPr lang="en-US" dirty="0" smtClean="0"/>
              <a:t>Students </a:t>
            </a:r>
            <a:r>
              <a:rPr lang="en-US" dirty="0" smtClean="0"/>
              <a:t>benefit from reviewing material with other students and developing study partnerships that can be maintained beyond the completion of the class</a:t>
            </a:r>
            <a:r>
              <a:rPr lang="en-US" dirty="0" smtClean="0"/>
              <a:t>.</a:t>
            </a:r>
          </a:p>
          <a:p>
            <a:r>
              <a:rPr lang="en-US" dirty="0" smtClean="0"/>
              <a:t>Instructors </a:t>
            </a:r>
            <a:r>
              <a:rPr lang="en-US" dirty="0" smtClean="0"/>
              <a:t>whose courses include SI are particularly aware of students’ needs and work closely with the SI leader to help students succeed in the course.</a:t>
            </a:r>
          </a:p>
          <a:p>
            <a:pPr>
              <a:buNone/>
            </a:pPr>
            <a:endParaRPr lang="en-US" dirty="0" smtClean="0"/>
          </a:p>
          <a:p>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94</TotalTime>
  <Words>602</Words>
  <Application>Microsoft Office PowerPoint</Application>
  <PresentationFormat>On-screen Show (4:3)</PresentationFormat>
  <Paragraphs>125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A Supplemental Instruction Model for Precalculus</vt:lpstr>
      <vt:lpstr>Slide 2</vt:lpstr>
      <vt:lpstr>Slide 3</vt:lpstr>
      <vt:lpstr>  </vt:lpstr>
      <vt:lpstr>The new delivery format includes more Peer-led Learning:</vt:lpstr>
      <vt:lpstr>Supplemental Instruction (SI) </vt:lpstr>
      <vt:lpstr>Differences between SI and other forms  of Academic Support</vt:lpstr>
      <vt:lpstr>Slide 8</vt:lpstr>
      <vt:lpstr>Benefits of the SI Program to Students </vt:lpstr>
      <vt:lpstr>Slide 10</vt:lpstr>
      <vt:lpstr>SI Leaders’ Specific Responsibilities</vt:lpstr>
      <vt:lpstr>Slide 12</vt:lpstr>
      <vt:lpstr>Slide 13</vt:lpstr>
      <vt:lpstr>Contacts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Supplemental Instruction in Precalculus</dc:title>
  <dc:creator>Helmut</dc:creator>
  <cp:lastModifiedBy>Helmut</cp:lastModifiedBy>
  <cp:revision>17</cp:revision>
  <dcterms:modified xsi:type="dcterms:W3CDTF">2010-07-27T05:26:09Z</dcterms:modified>
</cp:coreProperties>
</file>