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0" r:id="rId1"/>
  </p:sldMasterIdLst>
  <p:notesMasterIdLst>
    <p:notesMasterId r:id="rId22"/>
  </p:notesMasterIdLst>
  <p:handoutMasterIdLst>
    <p:handoutMasterId r:id="rId23"/>
  </p:handoutMasterIdLst>
  <p:sldIdLst>
    <p:sldId id="256" r:id="rId2"/>
    <p:sldId id="272" r:id="rId3"/>
    <p:sldId id="271" r:id="rId4"/>
    <p:sldId id="274" r:id="rId5"/>
    <p:sldId id="258" r:id="rId6"/>
    <p:sldId id="259" r:id="rId7"/>
    <p:sldId id="276" r:id="rId8"/>
    <p:sldId id="277" r:id="rId9"/>
    <p:sldId id="278" r:id="rId10"/>
    <p:sldId id="308" r:id="rId11"/>
    <p:sldId id="279" r:id="rId12"/>
    <p:sldId id="280" r:id="rId13"/>
    <p:sldId id="281" r:id="rId14"/>
    <p:sldId id="285" r:id="rId15"/>
    <p:sldId id="287" r:id="rId16"/>
    <p:sldId id="290" r:id="rId17"/>
    <p:sldId id="291" r:id="rId18"/>
    <p:sldId id="292" r:id="rId19"/>
    <p:sldId id="310" r:id="rId20"/>
    <p:sldId id="300" r:id="rId21"/>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Arial" charset="0"/>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Arial" charset="0"/>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Arial" charset="0"/>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Arial" charset="0"/>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760"/>
    <a:srgbClr val="005EA4"/>
    <a:srgbClr val="00487E"/>
    <a:srgbClr val="060000"/>
    <a:srgbClr val="3F3F3F"/>
    <a:srgbClr val="00FF00"/>
    <a:srgbClr val="FF0000"/>
    <a:srgbClr val="02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678"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A656777C-2800-4C89-BEC7-01137517EEC0}" type="datetimeFigureOut">
              <a:rPr lang="en-US" smtClean="0"/>
              <a:pPr/>
              <a:t>1/11/2010</a:t>
            </a:fld>
            <a:endParaRPr 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9F03B29D-AF20-4509-91F0-40AFC8BF90CF}"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3FBF39F2-1F65-4950-BAF1-21769F2F0812}" type="datetimeFigureOut">
              <a:rPr lang="en-US" smtClean="0"/>
              <a:pPr/>
              <a:t>1/11/2010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96EBF6E9-DA24-4CAF-99B9-77C107C35AB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20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BF6E9-DA24-4CAF-99B9-77C107C35AB7}"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9EC3CD18-24E3-4041-9391-6E36B84CCCF4}" type="datetimeFigureOut">
              <a:rPr lang="en-US"/>
              <a:pPr>
                <a:defRPr/>
              </a:pPr>
              <a:t>1/11/2010</a:t>
            </a:fld>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dirty="0"/>
          </a:p>
        </p:txBody>
      </p:sp>
      <p:sp>
        <p:nvSpPr>
          <p:cNvPr id="6" name="Slide Number Placeholder 26"/>
          <p:cNvSpPr>
            <a:spLocks noGrp="1"/>
          </p:cNvSpPr>
          <p:nvPr>
            <p:ph type="sldNum" sz="quarter" idx="12"/>
          </p:nvPr>
        </p:nvSpPr>
        <p:spPr/>
        <p:txBody>
          <a:bodyPr/>
          <a:lstStyle>
            <a:lvl1pPr>
              <a:defRPr/>
            </a:lvl1pPr>
          </a:lstStyle>
          <a:p>
            <a:pPr>
              <a:defRPr/>
            </a:pPr>
            <a:fld id="{AB6C1F5A-4429-424E-AA40-1AB4F0A967DF}"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40E75A7-3E91-47CB-84B7-4662A990A3E5}" type="datetimeFigureOut">
              <a:rPr lang="en-US"/>
              <a:pPr>
                <a:defRPr/>
              </a:pPr>
              <a:t>1/11/2010</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50F0D6E9-DB7F-4995-AB32-826172E7B94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385BF32-EF73-4A2A-BAF8-FA62F1996193}" type="datetimeFigureOut">
              <a:rPr lang="en-US"/>
              <a:pPr>
                <a:defRPr/>
              </a:pPr>
              <a:t>1/11/2010</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746D5627-667A-4153-B55E-96C95EEDD3E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5B492D1-F7BA-404E-BF5D-88BF2301B308}" type="datetimeFigureOut">
              <a:rPr lang="en-US"/>
              <a:pPr>
                <a:defRPr/>
              </a:pPr>
              <a:t>1/11/2010</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9ECA9B2E-BEF9-4330-ACEC-706E921E595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769C32E-5CFF-4E97-AACD-AC34F8298ACA}" type="datetimeFigureOut">
              <a:rPr lang="en-US"/>
              <a:pPr>
                <a:defRPr/>
              </a:pPr>
              <a:t>1/11/2010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DE9AE6A-7EAC-4B43-B525-C5757B2A6EF4}"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9E00460-A0B8-40F6-92CD-30EB7F56AB0D}" type="datetimeFigureOut">
              <a:rPr lang="en-US"/>
              <a:pPr>
                <a:defRPr/>
              </a:pPr>
              <a:t>1/11/2010</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F39870F0-DFCA-419B-8260-33FFD4ECA71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FD1E6E4-3B88-4E0F-899A-3721D6C87E5F}" type="datetimeFigureOut">
              <a:rPr lang="en-US"/>
              <a:pPr>
                <a:defRPr/>
              </a:pPr>
              <a:t>1/11/2010</a:t>
            </a:fld>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dirty="0"/>
          </a:p>
        </p:txBody>
      </p:sp>
      <p:sp>
        <p:nvSpPr>
          <p:cNvPr id="9" name="Slide Number Placeholder 17"/>
          <p:cNvSpPr>
            <a:spLocks noGrp="1"/>
          </p:cNvSpPr>
          <p:nvPr>
            <p:ph type="sldNum" sz="quarter" idx="12"/>
          </p:nvPr>
        </p:nvSpPr>
        <p:spPr/>
        <p:txBody>
          <a:bodyPr/>
          <a:lstStyle>
            <a:lvl1pPr>
              <a:defRPr/>
            </a:lvl1pPr>
          </a:lstStyle>
          <a:p>
            <a:pPr>
              <a:defRPr/>
            </a:pPr>
            <a:fld id="{3852B75D-9D89-4354-8DA4-11657FE833B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096EC7E-05A0-4B8D-994D-5DCB1D6A0970}" type="datetimeFigureOut">
              <a:rPr lang="en-US"/>
              <a:pPr>
                <a:defRPr/>
              </a:pPr>
              <a:t>1/11/2010</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dirty="0"/>
          </a:p>
        </p:txBody>
      </p:sp>
      <p:sp>
        <p:nvSpPr>
          <p:cNvPr id="5" name="Slide Number Placeholder 17"/>
          <p:cNvSpPr>
            <a:spLocks noGrp="1"/>
          </p:cNvSpPr>
          <p:nvPr>
            <p:ph type="sldNum" sz="quarter" idx="12"/>
          </p:nvPr>
        </p:nvSpPr>
        <p:spPr/>
        <p:txBody>
          <a:bodyPr/>
          <a:lstStyle>
            <a:lvl1pPr>
              <a:defRPr/>
            </a:lvl1pPr>
          </a:lstStyle>
          <a:p>
            <a:pPr>
              <a:defRPr/>
            </a:pPr>
            <a:fld id="{BFD6B543-E630-4FBF-9A74-CA00A455BE1D}"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98DAA5FD-6247-4B1E-8BCA-5AC6B1FDBF0B}" type="datetimeFigureOut">
              <a:rPr lang="en-US"/>
              <a:pPr>
                <a:defRPr/>
              </a:pPr>
              <a:t>1/11/2010</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54409D5D-C4AD-4660-A668-4A2C167EC04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374958D-35EB-4070-91DE-0D30D93B2EB5}" type="datetimeFigureOut">
              <a:rPr lang="en-US"/>
              <a:pPr>
                <a:defRPr/>
              </a:pPr>
              <a:t>1/11/2010</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2BC45250-025E-408F-89F9-3515EB620F8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A6F6617E-43CF-4FAC-9BCB-0EF28302B4E1}" type="datetimeFigureOut">
              <a:rPr lang="en-US"/>
              <a:pPr>
                <a:defRPr/>
              </a:pPr>
              <a:t>1/11/2010</a:t>
            </a:fld>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515E2577-D9A8-4752-9A77-B48B566459B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62058253-DD87-468A-B8E1-DA55B108D5EE}" type="datetimeFigureOut">
              <a:rPr lang="en-US"/>
              <a:pPr>
                <a:defRPr/>
              </a:pPr>
              <a:t>1/11/2010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76A25815-280A-4C18-84B0-03470834F8DB}" type="slidenum">
              <a:rPr lang="en-US"/>
              <a:pPr>
                <a:defRPr/>
              </a:pPr>
              <a:t>‹#›</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dirty="0"/>
            </a:p>
          </p:txBody>
        </p:sp>
      </p:grpSp>
    </p:spTree>
  </p:cSld>
  <p:clrMap bg1="lt1" tx1="dk1" bg2="lt2" tx2="dk2" accent1="accent1" accent2="accent2" accent3="accent3" accent4="accent4" accent5="accent5" accent6="accent6" hlink="hlink" folHlink="folHlink"/>
  <p:sldLayoutIdLst>
    <p:sldLayoutId id="2147484151" r:id="rId1"/>
    <p:sldLayoutId id="2147484143" r:id="rId2"/>
    <p:sldLayoutId id="2147484152" r:id="rId3"/>
    <p:sldLayoutId id="2147484144" r:id="rId4"/>
    <p:sldLayoutId id="2147484145" r:id="rId5"/>
    <p:sldLayoutId id="2147484146" r:id="rId6"/>
    <p:sldLayoutId id="2147484147" r:id="rId7"/>
    <p:sldLayoutId id="2147484148" r:id="rId8"/>
    <p:sldLayoutId id="2147484153" r:id="rId9"/>
    <p:sldLayoutId id="2147484149" r:id="rId10"/>
    <p:sldLayoutId id="214748415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990600" y="457200"/>
            <a:ext cx="7162800" cy="2057400"/>
          </a:xfrm>
        </p:spPr>
        <p:txBody>
          <a:bodyPr>
            <a:normAutofit fontScale="90000"/>
          </a:bodyPr>
          <a:lstStyle/>
          <a:p>
            <a:pPr algn="ctr" eaLnBrk="1" fontAlgn="auto" hangingPunct="1">
              <a:spcAft>
                <a:spcPts val="0"/>
              </a:spcAft>
              <a:defRPr/>
            </a:pPr>
            <a:r>
              <a:rPr lang="en-US" sz="4000" b="1" dirty="0">
                <a:latin typeface="+mn-lt"/>
              </a:rPr>
              <a:t>Cross Institutional Implementation of </a:t>
            </a:r>
            <a:br>
              <a:rPr lang="en-US" sz="4000" b="1" dirty="0">
                <a:latin typeface="+mn-lt"/>
              </a:rPr>
            </a:br>
            <a:r>
              <a:rPr lang="en-US" sz="4000" b="1" dirty="0" smtClean="0">
                <a:latin typeface="+mn-lt"/>
              </a:rPr>
              <a:t>Supplemental </a:t>
            </a:r>
            <a:r>
              <a:rPr lang="en-US" sz="4000" b="1" dirty="0">
                <a:latin typeface="+mn-lt"/>
              </a:rPr>
              <a:t>Instruction (SI) </a:t>
            </a:r>
            <a:endParaRPr lang="en-US" sz="4800" b="1" dirty="0">
              <a:latin typeface="+mn-lt"/>
            </a:endParaRPr>
          </a:p>
        </p:txBody>
      </p:sp>
      <p:sp>
        <p:nvSpPr>
          <p:cNvPr id="5123" name="Rectangle 3"/>
          <p:cNvSpPr>
            <a:spLocks noGrp="1" noChangeArrowheads="1"/>
          </p:cNvSpPr>
          <p:nvPr>
            <p:ph type="subTitle" idx="4294967295"/>
          </p:nvPr>
        </p:nvSpPr>
        <p:spPr>
          <a:xfrm>
            <a:off x="1143000" y="3048000"/>
            <a:ext cx="4800600" cy="3200400"/>
          </a:xfrm>
        </p:spPr>
        <p:txBody>
          <a:bodyPr/>
          <a:lstStyle/>
          <a:p>
            <a:pPr marL="63500" indent="0" eaLnBrk="1" hangingPunct="1">
              <a:lnSpc>
                <a:spcPct val="80000"/>
              </a:lnSpc>
              <a:buFontTx/>
              <a:buNone/>
            </a:pPr>
            <a:r>
              <a:rPr lang="en-US" sz="2400" b="1" dirty="0" smtClean="0">
                <a:solidFill>
                  <a:schemeClr val="tx2"/>
                </a:solidFill>
              </a:rPr>
              <a:t>Gabriela Schwab </a:t>
            </a:r>
          </a:p>
          <a:p>
            <a:pPr marL="63500" indent="0" eaLnBrk="1" hangingPunct="1">
              <a:lnSpc>
                <a:spcPct val="80000"/>
              </a:lnSpc>
              <a:buFontTx/>
              <a:buNone/>
            </a:pPr>
            <a:r>
              <a:rPr lang="en-US" sz="1800" dirty="0" smtClean="0">
                <a:solidFill>
                  <a:schemeClr val="tx2"/>
                </a:solidFill>
              </a:rPr>
              <a:t>El Paso Community College</a:t>
            </a:r>
          </a:p>
          <a:p>
            <a:pPr marL="63500" indent="0" eaLnBrk="1" hangingPunct="1">
              <a:lnSpc>
                <a:spcPct val="80000"/>
              </a:lnSpc>
              <a:buFontTx/>
              <a:buNone/>
            </a:pPr>
            <a:endParaRPr lang="en-US" sz="1800" dirty="0" smtClean="0">
              <a:solidFill>
                <a:schemeClr val="tx2"/>
              </a:solidFill>
            </a:endParaRPr>
          </a:p>
          <a:p>
            <a:pPr marL="63500" indent="0" eaLnBrk="1" hangingPunct="1">
              <a:lnSpc>
                <a:spcPct val="80000"/>
              </a:lnSpc>
              <a:buNone/>
            </a:pPr>
            <a:r>
              <a:rPr lang="en-US" sz="2400" b="1" dirty="0" smtClean="0">
                <a:solidFill>
                  <a:schemeClr val="tx2"/>
                </a:solidFill>
              </a:rPr>
              <a:t>Emil Schwab</a:t>
            </a:r>
          </a:p>
          <a:p>
            <a:pPr marL="63500" indent="0" eaLnBrk="1" hangingPunct="1">
              <a:lnSpc>
                <a:spcPct val="80000"/>
              </a:lnSpc>
              <a:buNone/>
            </a:pPr>
            <a:r>
              <a:rPr lang="en-US" sz="2400" b="1" dirty="0" smtClean="0">
                <a:solidFill>
                  <a:schemeClr val="tx2"/>
                </a:solidFill>
              </a:rPr>
              <a:t>Helmut </a:t>
            </a:r>
            <a:r>
              <a:rPr lang="en-US" sz="2400" b="1" dirty="0" smtClean="0">
                <a:solidFill>
                  <a:schemeClr val="tx2"/>
                </a:solidFill>
              </a:rPr>
              <a:t>Knaust</a:t>
            </a:r>
          </a:p>
          <a:p>
            <a:pPr marL="63500" indent="0" eaLnBrk="1" hangingPunct="1">
              <a:lnSpc>
                <a:spcPct val="80000"/>
              </a:lnSpc>
              <a:buNone/>
            </a:pPr>
            <a:r>
              <a:rPr lang="en-US" sz="2400" b="1" dirty="0" smtClean="0">
                <a:solidFill>
                  <a:schemeClr val="tx2"/>
                </a:solidFill>
              </a:rPr>
              <a:t>Alexandra </a:t>
            </a:r>
            <a:r>
              <a:rPr lang="en-US" sz="2400" b="1" dirty="0" err="1" smtClean="0">
                <a:solidFill>
                  <a:schemeClr val="tx2"/>
                </a:solidFill>
              </a:rPr>
              <a:t>Bogdan</a:t>
            </a:r>
            <a:endParaRPr lang="en-US" sz="2400" b="1" dirty="0" smtClean="0">
              <a:solidFill>
                <a:schemeClr val="tx2"/>
              </a:solidFill>
            </a:endParaRPr>
          </a:p>
          <a:p>
            <a:pPr marL="63500" indent="0" eaLnBrk="1" hangingPunct="1">
              <a:lnSpc>
                <a:spcPct val="80000"/>
              </a:lnSpc>
              <a:buNone/>
            </a:pPr>
            <a:r>
              <a:rPr lang="en-US" sz="2400" b="1" dirty="0" smtClean="0">
                <a:solidFill>
                  <a:schemeClr val="tx2"/>
                </a:solidFill>
              </a:rPr>
              <a:t>Oscar Macedo</a:t>
            </a:r>
          </a:p>
          <a:p>
            <a:pPr marL="63500" indent="0" eaLnBrk="1" hangingPunct="1">
              <a:lnSpc>
                <a:spcPct val="80000"/>
              </a:lnSpc>
              <a:buFontTx/>
              <a:buNone/>
            </a:pPr>
            <a:r>
              <a:rPr lang="en-US" sz="1800" dirty="0" smtClean="0">
                <a:solidFill>
                  <a:schemeClr val="tx2"/>
                </a:solidFill>
              </a:rPr>
              <a:t>The University of Texas at El Paso</a:t>
            </a:r>
          </a:p>
          <a:p>
            <a:pPr marL="63500" indent="0" eaLnBrk="1" hangingPunct="1">
              <a:lnSpc>
                <a:spcPct val="80000"/>
              </a:lnSpc>
              <a:buFontTx/>
              <a:buNone/>
            </a:pPr>
            <a:r>
              <a:rPr lang="en-US" sz="1600" dirty="0" smtClean="0">
                <a:solidFill>
                  <a:schemeClr val="tx2"/>
                </a:solidFill>
              </a:rPr>
              <a:t>Department of Mathematical Sciences</a:t>
            </a:r>
          </a:p>
        </p:txBody>
      </p:sp>
      <p:pic>
        <p:nvPicPr>
          <p:cNvPr id="5124" name="Picture 5" descr="epcc_logorevised.gif"/>
          <p:cNvPicPr>
            <a:picLocks noChangeAspect="1"/>
          </p:cNvPicPr>
          <p:nvPr/>
        </p:nvPicPr>
        <p:blipFill>
          <a:blip r:embed="rId3" cstate="print"/>
          <a:srcRect/>
          <a:stretch>
            <a:fillRect/>
          </a:stretch>
        </p:blipFill>
        <p:spPr bwMode="auto">
          <a:xfrm>
            <a:off x="6248400" y="3276600"/>
            <a:ext cx="1395413" cy="1371600"/>
          </a:xfrm>
          <a:prstGeom prst="rect">
            <a:avLst/>
          </a:prstGeom>
          <a:noFill/>
          <a:ln w="9525">
            <a:noFill/>
            <a:miter lim="800000"/>
            <a:headEnd/>
            <a:tailEnd/>
          </a:ln>
        </p:spPr>
      </p:pic>
      <p:pic>
        <p:nvPicPr>
          <p:cNvPr id="5125" name="Picture 8" descr="uteplogo200_tr.gif"/>
          <p:cNvPicPr>
            <a:picLocks noChangeAspect="1"/>
          </p:cNvPicPr>
          <p:nvPr/>
        </p:nvPicPr>
        <p:blipFill>
          <a:blip r:embed="rId4" cstate="print"/>
          <a:srcRect/>
          <a:stretch>
            <a:fillRect/>
          </a:stretch>
        </p:blipFill>
        <p:spPr bwMode="auto">
          <a:xfrm>
            <a:off x="6019800" y="4800600"/>
            <a:ext cx="1905000" cy="1466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95350"/>
          </a:xfrm>
        </p:spPr>
        <p:txBody>
          <a:bodyPr/>
          <a:lstStyle/>
          <a:p>
            <a:r>
              <a:rPr lang="en-US" sz="3200" b="1" dirty="0" smtClean="0"/>
              <a:t>SI Leaders (Fall 2009)</a:t>
            </a:r>
            <a:endParaRPr lang="en-US" sz="3200" b="1" dirty="0"/>
          </a:p>
        </p:txBody>
      </p:sp>
      <p:sp>
        <p:nvSpPr>
          <p:cNvPr id="3" name="Content Placeholder 2"/>
          <p:cNvSpPr>
            <a:spLocks noGrp="1"/>
          </p:cNvSpPr>
          <p:nvPr>
            <p:ph idx="1"/>
          </p:nvPr>
        </p:nvSpPr>
        <p:spPr/>
        <p:txBody>
          <a:bodyPr/>
          <a:lstStyle/>
          <a:p>
            <a:r>
              <a:rPr lang="en-US" b="1" dirty="0" smtClean="0"/>
              <a:t>NW  Campus:  </a:t>
            </a:r>
            <a:r>
              <a:rPr lang="en-US" dirty="0" smtClean="0"/>
              <a:t>Persis  Beaven  &amp; Oscar Macedo</a:t>
            </a:r>
          </a:p>
          <a:p>
            <a:pPr>
              <a:buNone/>
            </a:pPr>
            <a:endParaRPr lang="en-US" dirty="0" smtClean="0"/>
          </a:p>
          <a:p>
            <a:r>
              <a:rPr lang="en-US" b="1" dirty="0" smtClean="0"/>
              <a:t>RG Campus: </a:t>
            </a:r>
            <a:r>
              <a:rPr lang="en-US" dirty="0" smtClean="0"/>
              <a:t>Olivia Baciu, Alexandra Bogdan </a:t>
            </a:r>
          </a:p>
          <a:p>
            <a:pPr>
              <a:buNone/>
            </a:pPr>
            <a:r>
              <a:rPr lang="en-US" dirty="0" smtClean="0"/>
              <a:t>		&amp; Oscar Macedo</a:t>
            </a:r>
          </a:p>
          <a:p>
            <a:pPr>
              <a:buNone/>
            </a:pPr>
            <a:endParaRPr lang="en-US" dirty="0" smtClean="0"/>
          </a:p>
          <a:p>
            <a:r>
              <a:rPr lang="en-US" b="1" dirty="0" smtClean="0"/>
              <a:t>TM Campus:  </a:t>
            </a:r>
            <a:r>
              <a:rPr lang="en-US" dirty="0" smtClean="0"/>
              <a:t>Tami Dashley, Melissa Pugh </a:t>
            </a:r>
          </a:p>
          <a:p>
            <a:pPr>
              <a:buNone/>
            </a:pPr>
            <a:r>
              <a:rPr lang="en-US" dirty="0" smtClean="0"/>
              <a:t>		&amp; Jessica Reyes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Differences between SI and other forms </a:t>
            </a:r>
            <a:br>
              <a:rPr lang="en-US" sz="3200" b="1" dirty="0" smtClean="0"/>
            </a:br>
            <a:r>
              <a:rPr lang="en-US" sz="3200" b="1" dirty="0" smtClean="0"/>
              <a:t>of Academic Support</a:t>
            </a:r>
            <a:endParaRPr lang="en-US" sz="3200" b="1" dirty="0"/>
          </a:p>
        </p:txBody>
      </p:sp>
      <p:sp>
        <p:nvSpPr>
          <p:cNvPr id="3" name="Content Placeholder 2"/>
          <p:cNvSpPr>
            <a:spLocks noGrp="1"/>
          </p:cNvSpPr>
          <p:nvPr>
            <p:ph idx="1"/>
          </p:nvPr>
        </p:nvSpPr>
        <p:spPr/>
        <p:txBody>
          <a:bodyPr/>
          <a:lstStyle/>
          <a:p>
            <a:r>
              <a:rPr lang="en-US" b="1" dirty="0" smtClean="0"/>
              <a:t>SI Leaders attend class lectures </a:t>
            </a:r>
            <a:r>
              <a:rPr lang="en-US" dirty="0" smtClean="0"/>
              <a:t>to ensure understanding of course material, to maintain communication with the course professor, and to model effective student behavior. </a:t>
            </a:r>
          </a:p>
          <a:p>
            <a:r>
              <a:rPr lang="en-US" b="1" dirty="0" smtClean="0"/>
              <a:t>SI Leaders involve students actively in learning course material </a:t>
            </a:r>
            <a:r>
              <a:rPr lang="en-US" dirty="0" smtClean="0"/>
              <a:t>through group  discussion, problem solving, practice tests, creating and completing study guides, and other  active learning techniques. SI sessions are not just Q&amp;A test reviews where students are typically more passive.</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389437"/>
          </a:xfrm>
        </p:spPr>
        <p:txBody>
          <a:bodyPr/>
          <a:lstStyle/>
          <a:p>
            <a:pPr>
              <a:buNone/>
            </a:pPr>
            <a:endParaRPr lang="en-US" dirty="0" smtClean="0"/>
          </a:p>
          <a:p>
            <a:r>
              <a:rPr lang="en-US" dirty="0" smtClean="0"/>
              <a:t> </a:t>
            </a:r>
            <a:r>
              <a:rPr lang="en-US" b="1" dirty="0" smtClean="0"/>
              <a:t>SI Leaders demonstrate effective study strategies </a:t>
            </a:r>
            <a:r>
              <a:rPr lang="en-US" dirty="0" smtClean="0"/>
              <a:t>and engage students in practicing note-taking, anticipating test questions, and foster vocabulary development and memory aids. This helps students develop deeper levels of thinking and reasoning skills. </a:t>
            </a:r>
          </a:p>
          <a:p>
            <a:r>
              <a:rPr lang="en-US" dirty="0" smtClean="0"/>
              <a:t> </a:t>
            </a:r>
            <a:r>
              <a:rPr lang="en-US" b="1" dirty="0" smtClean="0"/>
              <a:t>SI Leaders and the SI program are evaluated each semester </a:t>
            </a:r>
            <a:r>
              <a:rPr lang="en-US" dirty="0" smtClean="0"/>
              <a:t>to maintain program quality and assess outcomes of SI on course grades and student retention.</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Benefits of the SI Program</a:t>
            </a:r>
            <a:r>
              <a:rPr lang="en-US" dirty="0" smtClean="0"/>
              <a:t/>
            </a:r>
            <a:br>
              <a:rPr lang="en-US" dirty="0" smtClean="0"/>
            </a:br>
            <a:endParaRPr lang="en-US" dirty="0"/>
          </a:p>
        </p:txBody>
      </p:sp>
      <p:sp>
        <p:nvSpPr>
          <p:cNvPr id="3" name="Text Placeholder 2"/>
          <p:cNvSpPr>
            <a:spLocks noGrp="1"/>
          </p:cNvSpPr>
          <p:nvPr>
            <p:ph type="body" idx="1"/>
          </p:nvPr>
        </p:nvSpPr>
        <p:spPr>
          <a:xfrm>
            <a:off x="533400" y="838200"/>
            <a:ext cx="4040188" cy="838200"/>
          </a:xfrm>
        </p:spPr>
        <p:txBody>
          <a:bodyPr/>
          <a:lstStyle/>
          <a:p>
            <a:r>
              <a:rPr lang="en-US" dirty="0" smtClean="0"/>
              <a:t>Benefits to Students</a:t>
            </a:r>
            <a:endParaRPr lang="en-US" dirty="0"/>
          </a:p>
        </p:txBody>
      </p:sp>
      <p:sp>
        <p:nvSpPr>
          <p:cNvPr id="4" name="Text Placeholder 3"/>
          <p:cNvSpPr>
            <a:spLocks noGrp="1"/>
          </p:cNvSpPr>
          <p:nvPr>
            <p:ph type="body" sz="half" idx="3"/>
          </p:nvPr>
        </p:nvSpPr>
        <p:spPr>
          <a:xfrm>
            <a:off x="4648200" y="1143000"/>
            <a:ext cx="4038600" cy="762000"/>
          </a:xfrm>
        </p:spPr>
        <p:txBody>
          <a:bodyPr/>
          <a:lstStyle/>
          <a:p>
            <a:r>
              <a:rPr lang="en-US" dirty="0" smtClean="0"/>
              <a:t>Benefits to EPCC</a:t>
            </a:r>
          </a:p>
          <a:p>
            <a:endParaRPr lang="en-US" dirty="0"/>
          </a:p>
        </p:txBody>
      </p:sp>
      <p:sp>
        <p:nvSpPr>
          <p:cNvPr id="5" name="Content Placeholder 4"/>
          <p:cNvSpPr>
            <a:spLocks noGrp="1"/>
          </p:cNvSpPr>
          <p:nvPr>
            <p:ph sz="quarter" idx="2"/>
          </p:nvPr>
        </p:nvSpPr>
        <p:spPr>
          <a:xfrm>
            <a:off x="381000" y="1676400"/>
            <a:ext cx="4040188" cy="4953000"/>
          </a:xfrm>
        </p:spPr>
        <p:txBody>
          <a:bodyPr/>
          <a:lstStyle/>
          <a:p>
            <a:r>
              <a:rPr lang="en-US" dirty="0" smtClean="0"/>
              <a:t>SI is an efficient, effective use of a student’s available time to study.</a:t>
            </a:r>
          </a:p>
          <a:p>
            <a:r>
              <a:rPr lang="en-US" dirty="0" smtClean="0"/>
              <a:t> Students have access to study assistance from a peer who has done well in the course and with whom they may feel more comfortable than the course professor. Thus, students who may not seek assistance from their professor still have a source for assistance to do well in the class.</a:t>
            </a:r>
          </a:p>
          <a:p>
            <a:pPr>
              <a:buNone/>
            </a:pPr>
            <a:r>
              <a:rPr lang="en-US" dirty="0" smtClean="0"/>
              <a:t> </a:t>
            </a:r>
          </a:p>
          <a:p>
            <a:endParaRPr lang="en-US" dirty="0"/>
          </a:p>
        </p:txBody>
      </p:sp>
      <p:sp>
        <p:nvSpPr>
          <p:cNvPr id="6" name="Content Placeholder 5"/>
          <p:cNvSpPr>
            <a:spLocks noGrp="1"/>
          </p:cNvSpPr>
          <p:nvPr>
            <p:ph sz="quarter" idx="4"/>
          </p:nvPr>
        </p:nvSpPr>
        <p:spPr>
          <a:xfrm>
            <a:off x="4572000" y="1676400"/>
            <a:ext cx="4041775" cy="4876800"/>
          </a:xfrm>
        </p:spPr>
        <p:txBody>
          <a:bodyPr/>
          <a:lstStyle/>
          <a:p>
            <a:r>
              <a:rPr lang="en-US" dirty="0" smtClean="0"/>
              <a:t>SI supports faculty who teach Precalculus I+II courses that are often too large to allow personal attention to students. SI leaders help the professor maintain higher academic standards and expectations for their students. </a:t>
            </a:r>
          </a:p>
          <a:p>
            <a:r>
              <a:rPr lang="en-US" dirty="0" smtClean="0"/>
              <a:t>SI attendance raises the academic performance of students, which reduces course withdrawal and failure rates.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066800"/>
            <a:ext cx="4038600" cy="4434840"/>
          </a:xfrm>
        </p:spPr>
        <p:txBody>
          <a:bodyPr/>
          <a:lstStyle/>
          <a:p>
            <a:r>
              <a:rPr lang="en-US" dirty="0" smtClean="0"/>
              <a:t> </a:t>
            </a:r>
            <a:r>
              <a:rPr lang="en-US" sz="2400" dirty="0" smtClean="0"/>
              <a:t>Students benefit from reviewing material with other students and developing study partnerships that can be maintained beyond the completion of the class.</a:t>
            </a:r>
          </a:p>
          <a:p>
            <a:r>
              <a:rPr lang="en-US" sz="2400" dirty="0" smtClean="0"/>
              <a:t>Professors whose courses include SI are particularly aware of students’ needs and work closely with the SI leader to help students succeed in the course.</a:t>
            </a:r>
          </a:p>
          <a:p>
            <a:pPr>
              <a:buNone/>
            </a:pPr>
            <a:endParaRPr lang="en-US" dirty="0"/>
          </a:p>
        </p:txBody>
      </p:sp>
      <p:sp>
        <p:nvSpPr>
          <p:cNvPr id="4" name="Content Placeholder 3"/>
          <p:cNvSpPr>
            <a:spLocks noGrp="1"/>
          </p:cNvSpPr>
          <p:nvPr>
            <p:ph sz="half" idx="2"/>
          </p:nvPr>
        </p:nvSpPr>
        <p:spPr>
          <a:xfrm>
            <a:off x="4724400" y="1066800"/>
            <a:ext cx="4038600" cy="4434840"/>
          </a:xfrm>
        </p:spPr>
        <p:txBody>
          <a:bodyPr/>
          <a:lstStyle/>
          <a:p>
            <a:r>
              <a:rPr lang="en-US" sz="2400" dirty="0" smtClean="0"/>
              <a:t>SI provides support to students in pre-major core classes, which promotes increased passing grades. Improved course grades promote entry and retention rates in college major programs.</a:t>
            </a:r>
          </a:p>
          <a:p>
            <a:r>
              <a:rPr lang="en-US" sz="2400" dirty="0" smtClean="0"/>
              <a:t> SI sessions provide for more in-depth exploration of course material for which there may not be sufficient time in class.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SI Leader Specific Responsibilities</a:t>
            </a:r>
            <a:endParaRPr lang="en-US" sz="3200" b="1" dirty="0"/>
          </a:p>
        </p:txBody>
      </p:sp>
      <p:sp>
        <p:nvSpPr>
          <p:cNvPr id="3" name="Content Placeholder 2"/>
          <p:cNvSpPr>
            <a:spLocks noGrp="1"/>
          </p:cNvSpPr>
          <p:nvPr>
            <p:ph idx="1"/>
          </p:nvPr>
        </p:nvSpPr>
        <p:spPr/>
        <p:txBody>
          <a:bodyPr/>
          <a:lstStyle/>
          <a:p>
            <a:pPr>
              <a:buNone/>
            </a:pPr>
            <a:r>
              <a:rPr lang="en-US" b="1" dirty="0" smtClean="0"/>
              <a:t>Time Commitment: 20 hours per week</a:t>
            </a:r>
            <a:endParaRPr lang="en-US" dirty="0" smtClean="0"/>
          </a:p>
          <a:p>
            <a:r>
              <a:rPr lang="en-US" dirty="0" smtClean="0"/>
              <a:t>6 Hours - Teach Labs</a:t>
            </a:r>
          </a:p>
          <a:p>
            <a:r>
              <a:rPr lang="en-US" dirty="0" smtClean="0"/>
              <a:t>6 Hours – Attend lecture and discussions/meetings with the instructor</a:t>
            </a:r>
          </a:p>
          <a:p>
            <a:r>
              <a:rPr lang="en-US" dirty="0" smtClean="0"/>
              <a:t>5 Hours - Preparation /grading lab quizzes</a:t>
            </a:r>
          </a:p>
          <a:p>
            <a:r>
              <a:rPr lang="en-US" dirty="0" smtClean="0"/>
              <a:t>2 Hours - Office Hours</a:t>
            </a:r>
          </a:p>
          <a:p>
            <a:r>
              <a:rPr lang="en-US" dirty="0" smtClean="0"/>
              <a:t>1 Hour – Meeting with Project Directors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524000"/>
            <a:ext cx="4040188" cy="659352"/>
          </a:xfrm>
        </p:spPr>
        <p:txBody>
          <a:bodyPr/>
          <a:lstStyle/>
          <a:p>
            <a:r>
              <a:rPr lang="en-US" dirty="0" smtClean="0"/>
              <a:t>Responsibilities in Class</a:t>
            </a:r>
          </a:p>
          <a:p>
            <a:endParaRPr lang="en-US" dirty="0"/>
          </a:p>
        </p:txBody>
      </p:sp>
      <p:sp>
        <p:nvSpPr>
          <p:cNvPr id="4" name="Text Placeholder 3"/>
          <p:cNvSpPr>
            <a:spLocks noGrp="1"/>
          </p:cNvSpPr>
          <p:nvPr>
            <p:ph type="body" sz="half" idx="3"/>
          </p:nvPr>
        </p:nvSpPr>
        <p:spPr>
          <a:xfrm>
            <a:off x="4800600" y="838200"/>
            <a:ext cx="4114800" cy="1676401"/>
          </a:xfrm>
        </p:spPr>
        <p:txBody>
          <a:bodyPr/>
          <a:lstStyle/>
          <a:p>
            <a:r>
              <a:rPr lang="en-US" dirty="0" smtClean="0"/>
              <a:t> </a:t>
            </a:r>
          </a:p>
          <a:p>
            <a:r>
              <a:rPr lang="en-US" dirty="0" smtClean="0"/>
              <a:t>Responsibilities for Planning</a:t>
            </a:r>
          </a:p>
          <a:p>
            <a:endParaRPr lang="en-US" dirty="0"/>
          </a:p>
        </p:txBody>
      </p:sp>
      <p:sp>
        <p:nvSpPr>
          <p:cNvPr id="5" name="Content Placeholder 4"/>
          <p:cNvSpPr>
            <a:spLocks noGrp="1"/>
          </p:cNvSpPr>
          <p:nvPr>
            <p:ph sz="quarter" idx="2"/>
          </p:nvPr>
        </p:nvSpPr>
        <p:spPr>
          <a:xfrm>
            <a:off x="381000" y="2438400"/>
            <a:ext cx="4040188" cy="3845720"/>
          </a:xfrm>
        </p:spPr>
        <p:txBody>
          <a:bodyPr/>
          <a:lstStyle/>
          <a:p>
            <a:r>
              <a:rPr lang="en-US" sz="2400" dirty="0" smtClean="0"/>
              <a:t>Take thorough notes of all lectures.</a:t>
            </a:r>
          </a:p>
          <a:p>
            <a:pPr>
              <a:buNone/>
            </a:pPr>
            <a:endParaRPr lang="en-US" sz="2400" dirty="0" smtClean="0"/>
          </a:p>
          <a:p>
            <a:r>
              <a:rPr lang="en-US" sz="2400" dirty="0" smtClean="0"/>
              <a:t>Communicate with the professor about SI sessions, as needed.</a:t>
            </a:r>
          </a:p>
          <a:p>
            <a:endParaRPr lang="en-US" dirty="0"/>
          </a:p>
        </p:txBody>
      </p:sp>
      <p:sp>
        <p:nvSpPr>
          <p:cNvPr id="6" name="Content Placeholder 5"/>
          <p:cNvSpPr>
            <a:spLocks noGrp="1"/>
          </p:cNvSpPr>
          <p:nvPr>
            <p:ph sz="quarter" idx="4"/>
          </p:nvPr>
        </p:nvSpPr>
        <p:spPr/>
        <p:txBody>
          <a:bodyPr/>
          <a:lstStyle/>
          <a:p>
            <a:r>
              <a:rPr lang="en-US" sz="2400" dirty="0" smtClean="0"/>
              <a:t>Prepare organized, effective SI sessions.</a:t>
            </a:r>
          </a:p>
          <a:p>
            <a:r>
              <a:rPr lang="en-US" sz="2400" dirty="0" smtClean="0"/>
              <a:t>Incorporate collaborative and active learning techniques.</a:t>
            </a:r>
          </a:p>
          <a:p>
            <a:r>
              <a:rPr lang="en-US" sz="2400" dirty="0" smtClean="0"/>
              <a:t>Create study materials to aid students in learning course material.</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r>
              <a:rPr lang="en-US" sz="3200" b="1" dirty="0" smtClean="0"/>
              <a:t>Responsibilities During SI Sessions</a:t>
            </a:r>
            <a:endParaRPr lang="en-US" sz="3200" b="1" dirty="0"/>
          </a:p>
        </p:txBody>
      </p:sp>
      <p:sp>
        <p:nvSpPr>
          <p:cNvPr id="3" name="Content Placeholder 2"/>
          <p:cNvSpPr>
            <a:spLocks noGrp="1"/>
          </p:cNvSpPr>
          <p:nvPr>
            <p:ph idx="1"/>
          </p:nvPr>
        </p:nvSpPr>
        <p:spPr/>
        <p:txBody>
          <a:bodyPr/>
          <a:lstStyle/>
          <a:p>
            <a:r>
              <a:rPr lang="en-US" dirty="0" smtClean="0"/>
              <a:t>Create a comfortable learning environment during SI sessions.</a:t>
            </a:r>
          </a:p>
          <a:p>
            <a:r>
              <a:rPr lang="en-US" dirty="0" smtClean="0"/>
              <a:t>Ensure students actively participate in the learning process.</a:t>
            </a:r>
          </a:p>
          <a:p>
            <a:r>
              <a:rPr lang="en-US" dirty="0" smtClean="0"/>
              <a:t>Incorporate study skills such as textbook reading, note taking, and test preparation and test taking skills.</a:t>
            </a:r>
          </a:p>
          <a:p>
            <a:r>
              <a:rPr lang="en-US" dirty="0" smtClean="0"/>
              <a:t>Use a variety of teaching methods.</a:t>
            </a:r>
          </a:p>
          <a:p>
            <a:r>
              <a:rPr lang="en-US" dirty="0" smtClean="0"/>
              <a:t>Implement ideas learned during SI training.</a:t>
            </a:r>
          </a:p>
          <a:p>
            <a:r>
              <a:rPr lang="en-US" dirty="0" smtClean="0"/>
              <a:t>Take roll during each SI session.</a:t>
            </a:r>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Administer quizzes during SI sessions, and maintain an accurate grade record.</a:t>
            </a:r>
          </a:p>
          <a:p>
            <a:r>
              <a:rPr lang="en-US" dirty="0" smtClean="0"/>
              <a:t>Use </a:t>
            </a:r>
            <a:r>
              <a:rPr lang="en-US" i="1" dirty="0" smtClean="0"/>
              <a:t>Webassign</a:t>
            </a:r>
            <a:r>
              <a:rPr lang="en-US" dirty="0" smtClean="0"/>
              <a:t> during lab sessions, if needed.</a:t>
            </a:r>
          </a:p>
          <a:p>
            <a:r>
              <a:rPr lang="en-US" dirty="0" smtClean="0"/>
              <a:t>Plan the SI sessions according to the need of each particular group of students.</a:t>
            </a:r>
          </a:p>
          <a:p>
            <a:r>
              <a:rPr lang="en-US" dirty="0" smtClean="0"/>
              <a:t>Follow instructions from the instructor about the type of assignments you should give/work with the students.</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400" dirty="0" smtClean="0"/>
          </a:p>
          <a:p>
            <a:pPr algn="ctr">
              <a:buNone/>
            </a:pPr>
            <a:r>
              <a:rPr lang="en-US" sz="4000" b="1" dirty="0" smtClean="0">
                <a:solidFill>
                  <a:schemeClr val="tx2"/>
                </a:solidFill>
                <a:latin typeface="+mj-lt"/>
                <a:ea typeface="+mj-ea"/>
                <a:cs typeface="+mj-cs"/>
              </a:rPr>
              <a:t>Thank You </a:t>
            </a:r>
          </a:p>
          <a:p>
            <a:pPr algn="ctr">
              <a:buNone/>
            </a:pPr>
            <a:r>
              <a:rPr lang="en-US" sz="4000" b="1" dirty="0" smtClean="0">
                <a:solidFill>
                  <a:schemeClr val="tx2"/>
                </a:solidFill>
                <a:latin typeface="+mj-lt"/>
                <a:ea typeface="+mj-ea"/>
                <a:cs typeface="+mj-cs"/>
              </a:rPr>
              <a:t>and </a:t>
            </a:r>
          </a:p>
          <a:p>
            <a:pPr algn="ctr">
              <a:buNone/>
            </a:pPr>
            <a:r>
              <a:rPr lang="en-US" sz="4000" b="1" dirty="0" smtClean="0">
                <a:solidFill>
                  <a:schemeClr val="tx2"/>
                </a:solidFill>
                <a:latin typeface="+mj-lt"/>
                <a:ea typeface="+mj-ea"/>
                <a:cs typeface="+mj-cs"/>
              </a:rPr>
              <a:t>Have a Great Semester!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4" name="Rectangle 5"/>
          <p:cNvSpPr txBox="1">
            <a:spLocks noChangeArrowheads="1"/>
          </p:cNvSpPr>
          <p:nvPr/>
        </p:nvSpPr>
        <p:spPr bwMode="auto">
          <a:xfrm>
            <a:off x="304800" y="3429000"/>
            <a:ext cx="3886200" cy="3048000"/>
          </a:xfrm>
          <a:prstGeom prst="rect">
            <a:avLst/>
          </a:prstGeom>
          <a:noFill/>
          <a:ln w="9525">
            <a:noFill/>
            <a:miter lim="800000"/>
            <a:headEnd/>
            <a:tailEnd/>
          </a:ln>
        </p:spPr>
        <p:txBody>
          <a:bodyPr/>
          <a:lstStyle/>
          <a:p>
            <a:pPr marL="342900" indent="-342900" eaLnBrk="1" hangingPunct="1">
              <a:spcBef>
                <a:spcPct val="20000"/>
              </a:spcBef>
              <a:buFont typeface="Arial" charset="0"/>
              <a:buChar char="•"/>
              <a:defRPr/>
            </a:pPr>
            <a:r>
              <a:rPr lang="en-US" sz="2400" dirty="0">
                <a:latin typeface="+mn-lt"/>
              </a:rPr>
              <a:t>More than 24 000 credit students</a:t>
            </a:r>
          </a:p>
          <a:p>
            <a:pPr marL="342900" indent="-342900" eaLnBrk="1" hangingPunct="1">
              <a:spcBef>
                <a:spcPct val="20000"/>
              </a:spcBef>
              <a:buFont typeface="Arial" charset="0"/>
              <a:buChar char="•"/>
              <a:defRPr/>
            </a:pPr>
            <a:r>
              <a:rPr lang="en-US" sz="2400" dirty="0">
                <a:latin typeface="+mn-lt"/>
              </a:rPr>
              <a:t>88% Hispanic</a:t>
            </a:r>
          </a:p>
          <a:p>
            <a:pPr marL="342900" indent="-342900" eaLnBrk="1" hangingPunct="1">
              <a:spcBef>
                <a:spcPct val="20000"/>
              </a:spcBef>
              <a:buFont typeface="Arial" charset="0"/>
              <a:buChar char="•"/>
              <a:defRPr/>
            </a:pPr>
            <a:r>
              <a:rPr lang="en-US" sz="2400" dirty="0">
                <a:latin typeface="+mn-lt"/>
              </a:rPr>
              <a:t>60% female</a:t>
            </a:r>
          </a:p>
          <a:p>
            <a:pPr marL="342900" indent="-342900" eaLnBrk="1" hangingPunct="1">
              <a:spcBef>
                <a:spcPct val="20000"/>
              </a:spcBef>
              <a:buFont typeface="Arial" charset="0"/>
              <a:buChar char="•"/>
              <a:defRPr/>
            </a:pPr>
            <a:r>
              <a:rPr lang="en-US" sz="2400" dirty="0">
                <a:latin typeface="+mn-lt"/>
              </a:rPr>
              <a:t>61% part-time students</a:t>
            </a:r>
            <a:endParaRPr lang="en-US" sz="3200" dirty="0">
              <a:latin typeface="+mn-lt"/>
            </a:endParaRPr>
          </a:p>
        </p:txBody>
      </p:sp>
      <p:sp>
        <p:nvSpPr>
          <p:cNvPr id="63496" name="Rectangle 8"/>
          <p:cNvSpPr>
            <a:spLocks noChangeArrowheads="1"/>
          </p:cNvSpPr>
          <p:nvPr/>
        </p:nvSpPr>
        <p:spPr bwMode="auto">
          <a:xfrm>
            <a:off x="1143000" y="914400"/>
            <a:ext cx="6858000" cy="584200"/>
          </a:xfrm>
          <a:prstGeom prst="rect">
            <a:avLst/>
          </a:prstGeom>
          <a:noFill/>
          <a:ln w="9525">
            <a:noFill/>
            <a:miter lim="800000"/>
            <a:headEnd/>
            <a:tailEnd/>
          </a:ln>
          <a:effectLst/>
        </p:spPr>
        <p:txBody>
          <a:bodyPr>
            <a:spAutoFit/>
          </a:bodyPr>
          <a:lstStyle/>
          <a:p>
            <a:pPr algn="ctr">
              <a:defRPr/>
            </a:pPr>
            <a:r>
              <a:rPr lang="en-US" sz="3200" b="1" dirty="0">
                <a:solidFill>
                  <a:schemeClr val="tx2"/>
                </a:solidFill>
                <a:latin typeface="+mn-lt"/>
              </a:rPr>
              <a:t>EPCC Student Population Profile</a:t>
            </a:r>
          </a:p>
        </p:txBody>
      </p:sp>
      <p:sp>
        <p:nvSpPr>
          <p:cNvPr id="63497" name="Rectangle 9"/>
          <p:cNvSpPr>
            <a:spLocks noChangeArrowheads="1"/>
          </p:cNvSpPr>
          <p:nvPr/>
        </p:nvSpPr>
        <p:spPr bwMode="auto">
          <a:xfrm>
            <a:off x="1219200" y="1752600"/>
            <a:ext cx="6781800" cy="708025"/>
          </a:xfrm>
          <a:prstGeom prst="rect">
            <a:avLst/>
          </a:prstGeom>
          <a:noFill/>
          <a:ln w="9525">
            <a:noFill/>
            <a:miter lim="800000"/>
            <a:headEnd/>
            <a:tailEnd/>
          </a:ln>
          <a:effectLst/>
        </p:spPr>
        <p:txBody>
          <a:bodyPr>
            <a:spAutoFit/>
          </a:bodyPr>
          <a:lstStyle/>
          <a:p>
            <a:pPr algn="ctr">
              <a:defRPr/>
            </a:pPr>
            <a:r>
              <a:rPr lang="en-US" sz="2000" b="1" dirty="0">
                <a:solidFill>
                  <a:schemeClr val="tx2"/>
                </a:solidFill>
                <a:latin typeface="+mn-lt"/>
              </a:rPr>
              <a:t>EPCC is the second largest Hispanic-serving community college in the nation</a:t>
            </a:r>
            <a:r>
              <a:rPr lang="en-US" sz="2000" dirty="0">
                <a:solidFill>
                  <a:schemeClr val="tx2"/>
                </a:solidFill>
                <a:latin typeface="+mn-lt"/>
              </a:rPr>
              <a:t>.</a:t>
            </a:r>
          </a:p>
        </p:txBody>
      </p:sp>
      <p:pic>
        <p:nvPicPr>
          <p:cNvPr id="6149" name="Picture 8"/>
          <p:cNvPicPr>
            <a:picLocks noChangeAspect="1" noChangeArrowheads="1"/>
          </p:cNvPicPr>
          <p:nvPr/>
        </p:nvPicPr>
        <p:blipFill>
          <a:blip r:embed="rId3" cstate="print"/>
          <a:srcRect/>
          <a:stretch>
            <a:fillRect/>
          </a:stretch>
        </p:blipFill>
        <p:spPr bwMode="auto">
          <a:xfrm>
            <a:off x="4572000" y="2971800"/>
            <a:ext cx="3260725" cy="3444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title"/>
          </p:nvPr>
        </p:nvSpPr>
        <p:spPr>
          <a:xfrm>
            <a:off x="533400" y="533400"/>
            <a:ext cx="3048000" cy="1066800"/>
          </a:xfrm>
        </p:spPr>
        <p:txBody>
          <a:bodyPr>
            <a:normAutofit/>
          </a:bodyPr>
          <a:lstStyle/>
          <a:p>
            <a:pPr eaLnBrk="1" fontAlgn="auto" hangingPunct="1">
              <a:spcAft>
                <a:spcPts val="0"/>
              </a:spcAft>
              <a:defRPr/>
            </a:pPr>
            <a:r>
              <a:rPr lang="en-US" sz="3600" b="1" dirty="0" smtClean="0">
                <a:latin typeface="+mn-lt"/>
              </a:rPr>
              <a:t>Contacts</a:t>
            </a:r>
          </a:p>
        </p:txBody>
      </p:sp>
      <p:pic>
        <p:nvPicPr>
          <p:cNvPr id="11267" name="Picture 8" descr="C:\Documents and Settings\hknaust\My Documents\My Pictures\UTEP.jpg"/>
          <p:cNvPicPr>
            <a:picLocks noChangeAspect="1" noChangeArrowheads="1"/>
          </p:cNvPicPr>
          <p:nvPr/>
        </p:nvPicPr>
        <p:blipFill>
          <a:blip r:embed="rId3" cstate="print"/>
          <a:srcRect/>
          <a:stretch>
            <a:fillRect/>
          </a:stretch>
        </p:blipFill>
        <p:spPr bwMode="auto">
          <a:xfrm>
            <a:off x="838200" y="3657600"/>
            <a:ext cx="3689350" cy="2749550"/>
          </a:xfrm>
          <a:prstGeom prst="rect">
            <a:avLst/>
          </a:prstGeom>
          <a:noFill/>
          <a:ln w="9525">
            <a:noFill/>
            <a:miter lim="800000"/>
            <a:headEnd/>
            <a:tailEnd/>
          </a:ln>
        </p:spPr>
      </p:pic>
      <p:sp>
        <p:nvSpPr>
          <p:cNvPr id="11268" name="Rectangle 6"/>
          <p:cNvSpPr>
            <a:spLocks noChangeArrowheads="1"/>
          </p:cNvSpPr>
          <p:nvPr/>
        </p:nvSpPr>
        <p:spPr bwMode="auto">
          <a:xfrm>
            <a:off x="1600200" y="1828800"/>
            <a:ext cx="7162800" cy="4586288"/>
          </a:xfrm>
          <a:prstGeom prst="rect">
            <a:avLst/>
          </a:prstGeom>
          <a:noFill/>
          <a:ln w="9525">
            <a:noFill/>
            <a:miter lim="800000"/>
            <a:headEnd/>
            <a:tailEnd/>
          </a:ln>
        </p:spPr>
        <p:txBody>
          <a:bodyPr>
            <a:spAutoFit/>
          </a:bodyPr>
          <a:lstStyle/>
          <a:p>
            <a:pPr>
              <a:defRPr/>
            </a:pPr>
            <a:r>
              <a:rPr lang="en-US" sz="2400" b="1" dirty="0">
                <a:solidFill>
                  <a:schemeClr val="tx2"/>
                </a:solidFill>
                <a:latin typeface="+mn-lt"/>
              </a:rPr>
              <a:t>Gabriela Schwab</a:t>
            </a:r>
          </a:p>
          <a:p>
            <a:pPr>
              <a:defRPr/>
            </a:pPr>
            <a:r>
              <a:rPr lang="en-US" sz="2000" dirty="0">
                <a:latin typeface="Courier New" pitchFamily="49" charset="0"/>
                <a:cs typeface="Courier New" pitchFamily="49" charset="0"/>
              </a:rPr>
              <a:t>gschwab@epcc.edu</a:t>
            </a:r>
          </a:p>
          <a:p>
            <a:pPr>
              <a:defRPr/>
            </a:pPr>
            <a:endParaRPr lang="en-US" sz="2000" dirty="0">
              <a:latin typeface="Lucida Console" pitchFamily="49" charset="0"/>
            </a:endParaRPr>
          </a:p>
          <a:p>
            <a:pPr>
              <a:defRPr/>
            </a:pPr>
            <a:endParaRPr lang="en-US" sz="2000" dirty="0">
              <a:latin typeface="Lucida Console" pitchFamily="49" charset="0"/>
            </a:endParaRPr>
          </a:p>
          <a:p>
            <a:pPr>
              <a:defRPr/>
            </a:pPr>
            <a:r>
              <a:rPr lang="en-US" sz="2400" dirty="0">
                <a:latin typeface="+mn-lt"/>
              </a:rPr>
              <a:t>				</a:t>
            </a:r>
          </a:p>
          <a:p>
            <a:pPr>
              <a:defRPr/>
            </a:pPr>
            <a:r>
              <a:rPr lang="en-US" sz="2400" dirty="0">
                <a:latin typeface="+mn-lt"/>
              </a:rPr>
              <a:t>				</a:t>
            </a:r>
          </a:p>
          <a:p>
            <a:pPr>
              <a:defRPr/>
            </a:pPr>
            <a:endParaRPr lang="en-US" sz="2400" dirty="0">
              <a:latin typeface="+mn-lt"/>
            </a:endParaRPr>
          </a:p>
          <a:p>
            <a:pPr>
              <a:defRPr/>
            </a:pPr>
            <a:r>
              <a:rPr lang="en-US" sz="2400" dirty="0">
                <a:latin typeface="+mn-lt"/>
              </a:rPr>
              <a:t>				</a:t>
            </a:r>
            <a:r>
              <a:rPr lang="en-US" sz="2400" b="1" dirty="0">
                <a:solidFill>
                  <a:schemeClr val="tx2"/>
                </a:solidFill>
                <a:latin typeface="+mn-lt"/>
              </a:rPr>
              <a:t>Helmut Knaust</a:t>
            </a:r>
            <a:r>
              <a:rPr lang="en-US" sz="2400" dirty="0">
                <a:latin typeface="+mn-lt"/>
              </a:rPr>
              <a:t>					</a:t>
            </a:r>
            <a:r>
              <a:rPr lang="en-US" sz="2000" dirty="0">
                <a:latin typeface="Courier New" pitchFamily="49" charset="0"/>
                <a:cs typeface="Courier New" pitchFamily="49" charset="0"/>
              </a:rPr>
              <a:t>hknaust@utep.edu</a:t>
            </a:r>
            <a:r>
              <a:rPr lang="en-US" sz="2000" dirty="0">
                <a:latin typeface="Lucida Console" pitchFamily="49" charset="0"/>
              </a:rPr>
              <a:t>		</a:t>
            </a:r>
            <a:r>
              <a:rPr lang="en-US" sz="2000" dirty="0"/>
              <a:t> </a:t>
            </a:r>
          </a:p>
          <a:p>
            <a:pPr>
              <a:defRPr/>
            </a:pPr>
            <a:r>
              <a:rPr lang="en-US" sz="2000" dirty="0"/>
              <a:t>				</a:t>
            </a:r>
            <a:r>
              <a:rPr lang="en-US" sz="2400" b="1" dirty="0">
                <a:solidFill>
                  <a:schemeClr val="tx2"/>
                </a:solidFill>
                <a:latin typeface="+mn-lt"/>
              </a:rPr>
              <a:t>Emil Schwab</a:t>
            </a:r>
          </a:p>
          <a:p>
            <a:pPr>
              <a:defRPr/>
            </a:pPr>
            <a:r>
              <a:rPr lang="en-US" sz="2000" dirty="0"/>
              <a:t>				</a:t>
            </a:r>
            <a:r>
              <a:rPr lang="en-US" sz="2000" dirty="0">
                <a:latin typeface="Courier New" pitchFamily="49" charset="0"/>
                <a:cs typeface="Courier New" pitchFamily="49" charset="0"/>
              </a:rPr>
              <a:t>eschwab@utep.edu</a:t>
            </a:r>
          </a:p>
          <a:p>
            <a:pPr>
              <a:defRPr/>
            </a:pPr>
            <a:endParaRPr lang="en-US" sz="2000" dirty="0">
              <a:latin typeface="Lucida Console" pitchFamily="49" charset="0"/>
            </a:endParaRPr>
          </a:p>
        </p:txBody>
      </p:sp>
      <p:sp>
        <p:nvSpPr>
          <p:cNvPr id="9" name="TextBox 8"/>
          <p:cNvSpPr txBox="1"/>
          <p:nvPr/>
        </p:nvSpPr>
        <p:spPr>
          <a:xfrm>
            <a:off x="1828800" y="6400800"/>
            <a:ext cx="1290638" cy="307975"/>
          </a:xfrm>
          <a:prstGeom prst="rect">
            <a:avLst/>
          </a:prstGeom>
          <a:noFill/>
        </p:spPr>
        <p:txBody>
          <a:bodyPr wrap="none">
            <a:spAutoFit/>
          </a:bodyPr>
          <a:lstStyle/>
          <a:p>
            <a:pPr>
              <a:defRPr/>
            </a:pPr>
            <a:r>
              <a:rPr lang="en-US" sz="1400" i="1" dirty="0">
                <a:latin typeface="+mn-lt"/>
              </a:rPr>
              <a:t>UTEP Campus</a:t>
            </a:r>
          </a:p>
        </p:txBody>
      </p:sp>
      <p:pic>
        <p:nvPicPr>
          <p:cNvPr id="11270" name="Picture 9" descr="G:\MathFest EPCC+UTEP\TM aerial.jpg"/>
          <p:cNvPicPr>
            <a:picLocks noChangeAspect="1" noChangeArrowheads="1"/>
          </p:cNvPicPr>
          <p:nvPr/>
        </p:nvPicPr>
        <p:blipFill>
          <a:blip r:embed="rId4" cstate="print"/>
          <a:srcRect/>
          <a:stretch>
            <a:fillRect/>
          </a:stretch>
        </p:blipFill>
        <p:spPr bwMode="auto">
          <a:xfrm>
            <a:off x="4724400" y="990600"/>
            <a:ext cx="3810000" cy="2544763"/>
          </a:xfrm>
          <a:prstGeom prst="rect">
            <a:avLst/>
          </a:prstGeom>
          <a:noFill/>
          <a:ln w="9525">
            <a:noFill/>
            <a:miter lim="800000"/>
            <a:headEnd/>
            <a:tailEnd/>
          </a:ln>
        </p:spPr>
      </p:pic>
      <p:sp>
        <p:nvSpPr>
          <p:cNvPr id="11" name="TextBox 10"/>
          <p:cNvSpPr txBox="1"/>
          <p:nvPr/>
        </p:nvSpPr>
        <p:spPr>
          <a:xfrm>
            <a:off x="5410200" y="3505200"/>
            <a:ext cx="2532063" cy="307975"/>
          </a:xfrm>
          <a:prstGeom prst="rect">
            <a:avLst/>
          </a:prstGeom>
          <a:noFill/>
        </p:spPr>
        <p:txBody>
          <a:bodyPr wrap="none">
            <a:spAutoFit/>
          </a:bodyPr>
          <a:lstStyle/>
          <a:p>
            <a:pPr>
              <a:defRPr/>
            </a:pPr>
            <a:r>
              <a:rPr lang="en-US" sz="1400" i="1" dirty="0">
                <a:latin typeface="+mn-lt"/>
              </a:rPr>
              <a:t>EPCC Transmountain Campus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p:cNvPicPr>
            <a:picLocks noChangeAspect="1" noChangeArrowheads="1"/>
          </p:cNvPicPr>
          <p:nvPr/>
        </p:nvPicPr>
        <p:blipFill>
          <a:blip r:embed="rId3" cstate="print"/>
          <a:srcRect/>
          <a:stretch>
            <a:fillRect/>
          </a:stretch>
        </p:blipFill>
        <p:spPr bwMode="auto">
          <a:xfrm>
            <a:off x="5410200" y="2286000"/>
            <a:ext cx="3046413" cy="4495800"/>
          </a:xfrm>
          <a:prstGeom prst="rect">
            <a:avLst/>
          </a:prstGeom>
          <a:noFill/>
          <a:effectLst/>
        </p:spPr>
      </p:pic>
      <p:sp>
        <p:nvSpPr>
          <p:cNvPr id="2" name="Rectangle 62"/>
          <p:cNvSpPr>
            <a:spLocks noChangeArrowheads="1"/>
          </p:cNvSpPr>
          <p:nvPr/>
        </p:nvSpPr>
        <p:spPr bwMode="auto">
          <a:xfrm>
            <a:off x="1371600" y="914400"/>
            <a:ext cx="5791200" cy="579438"/>
          </a:xfrm>
          <a:prstGeom prst="rect">
            <a:avLst/>
          </a:prstGeom>
          <a:noFill/>
          <a:ln w="9525">
            <a:noFill/>
            <a:miter lim="800000"/>
            <a:headEnd/>
            <a:tailEnd/>
          </a:ln>
        </p:spPr>
        <p:txBody>
          <a:bodyPr>
            <a:spAutoFit/>
          </a:bodyPr>
          <a:lstStyle/>
          <a:p>
            <a:pPr algn="ctr">
              <a:defRPr/>
            </a:pPr>
            <a:r>
              <a:rPr lang="en-US" sz="3200" b="1" dirty="0">
                <a:solidFill>
                  <a:schemeClr val="tx2"/>
                </a:solidFill>
                <a:latin typeface="+mn-lt"/>
              </a:rPr>
              <a:t>Main Challenge</a:t>
            </a:r>
          </a:p>
        </p:txBody>
      </p:sp>
      <p:sp>
        <p:nvSpPr>
          <p:cNvPr id="7171" name="Rectangle 63"/>
          <p:cNvSpPr>
            <a:spLocks noChangeArrowheads="1"/>
          </p:cNvSpPr>
          <p:nvPr/>
        </p:nvSpPr>
        <p:spPr bwMode="auto">
          <a:xfrm>
            <a:off x="914400" y="2971800"/>
            <a:ext cx="5334000" cy="2678113"/>
          </a:xfrm>
          <a:prstGeom prst="rect">
            <a:avLst/>
          </a:prstGeom>
          <a:noFill/>
          <a:ln w="9525">
            <a:noFill/>
            <a:miter lim="800000"/>
            <a:headEnd/>
            <a:tailEnd/>
          </a:ln>
        </p:spPr>
        <p:txBody>
          <a:bodyPr>
            <a:spAutoFit/>
          </a:bodyPr>
          <a:lstStyle/>
          <a:p>
            <a:pPr>
              <a:defRPr/>
            </a:pPr>
            <a:r>
              <a:rPr lang="en-US" sz="2400" dirty="0">
                <a:latin typeface="+mn-lt"/>
              </a:rPr>
              <a:t>The two Precalculus courses often serve as roadblocks for incoming students:</a:t>
            </a:r>
          </a:p>
          <a:p>
            <a:pPr>
              <a:defRPr/>
            </a:pPr>
            <a:endParaRPr lang="en-US" sz="2400" dirty="0">
              <a:latin typeface="+mn-lt"/>
            </a:endParaRPr>
          </a:p>
          <a:p>
            <a:pPr>
              <a:buFontTx/>
              <a:buChar char="•"/>
              <a:defRPr/>
            </a:pPr>
            <a:r>
              <a:rPr lang="en-US" sz="2400" dirty="0"/>
              <a:t> </a:t>
            </a:r>
            <a:r>
              <a:rPr lang="en-US" sz="2400" dirty="0">
                <a:latin typeface="+mn-lt"/>
              </a:rPr>
              <a:t>Low </a:t>
            </a:r>
            <a:r>
              <a:rPr lang="en-US" sz="2400" dirty="0" smtClean="0">
                <a:latin typeface="+mn-lt"/>
              </a:rPr>
              <a:t>pass </a:t>
            </a:r>
            <a:r>
              <a:rPr lang="en-US" sz="2400" dirty="0">
                <a:latin typeface="+mn-lt"/>
              </a:rPr>
              <a:t>rates</a:t>
            </a:r>
          </a:p>
          <a:p>
            <a:pPr>
              <a:buFontTx/>
              <a:buChar char="•"/>
              <a:defRPr/>
            </a:pPr>
            <a:r>
              <a:rPr lang="en-US" sz="2400" dirty="0">
                <a:latin typeface="+mn-lt"/>
              </a:rPr>
              <a:t> High drop rates</a:t>
            </a:r>
          </a:p>
          <a:p>
            <a:pPr>
              <a:defRPr/>
            </a:pPr>
            <a:endParaRPr lang="en-US" sz="2400" dirty="0">
              <a:latin typeface="+mn-lt"/>
            </a:endParaRPr>
          </a:p>
        </p:txBody>
      </p:sp>
      <p:sp>
        <p:nvSpPr>
          <p:cNvPr id="7172" name="Rectangle 64"/>
          <p:cNvSpPr>
            <a:spLocks noChangeArrowheads="1"/>
          </p:cNvSpPr>
          <p:nvPr/>
        </p:nvSpPr>
        <p:spPr bwMode="auto">
          <a:xfrm>
            <a:off x="914400" y="1676400"/>
            <a:ext cx="6019800" cy="830263"/>
          </a:xfrm>
          <a:prstGeom prst="rect">
            <a:avLst/>
          </a:prstGeom>
          <a:noFill/>
          <a:ln w="9525">
            <a:noFill/>
            <a:miter lim="800000"/>
            <a:headEnd/>
            <a:tailEnd/>
          </a:ln>
        </p:spPr>
        <p:txBody>
          <a:bodyPr>
            <a:spAutoFit/>
          </a:bodyPr>
          <a:lstStyle/>
          <a:p>
            <a:pPr>
              <a:defRPr/>
            </a:pPr>
            <a:r>
              <a:rPr lang="en-US" sz="2400" b="1" dirty="0">
                <a:solidFill>
                  <a:schemeClr val="tx2"/>
                </a:solidFill>
                <a:latin typeface="+mn-lt"/>
              </a:rPr>
              <a:t>Incoming students are not well-prepared for studying STEM disciplines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9"/>
          <p:cNvSpPr>
            <a:spLocks noGrp="1" noChangeArrowheads="1"/>
          </p:cNvSpPr>
          <p:nvPr>
            <p:ph type="title" idx="4294967295"/>
          </p:nvPr>
        </p:nvSpPr>
        <p:spPr>
          <a:xfrm>
            <a:off x="762000" y="0"/>
            <a:ext cx="8382000" cy="1069975"/>
          </a:xfrm>
        </p:spPr>
        <p:txBody>
          <a:bodyPr>
            <a:noAutofit/>
          </a:bodyPr>
          <a:lstStyle/>
          <a:p>
            <a:pPr eaLnBrk="1" fontAlgn="auto" hangingPunct="1">
              <a:spcAft>
                <a:spcPts val="0"/>
              </a:spcAft>
              <a:defRPr/>
            </a:pPr>
            <a:r>
              <a:rPr lang="en-US" sz="2800" b="1" dirty="0" smtClean="0">
                <a:effectLst>
                  <a:outerShdw blurRad="38100" dist="38100" dir="2700000" algn="tl">
                    <a:srgbClr val="C0C0C0"/>
                  </a:outerShdw>
                </a:effectLst>
              </a:rPr>
              <a:t/>
            </a:r>
            <a:br>
              <a:rPr lang="en-US" sz="2800" b="1" dirty="0" smtClean="0">
                <a:effectLst>
                  <a:outerShdw blurRad="38100" dist="38100" dir="2700000" algn="tl">
                    <a:srgbClr val="C0C0C0"/>
                  </a:outerShdw>
                </a:effectLst>
              </a:rPr>
            </a:br>
            <a:r>
              <a:rPr lang="en-US" sz="2800" b="1" dirty="0" smtClean="0">
                <a:effectLst>
                  <a:outerShdw blurRad="38100" dist="38100" dir="2700000" algn="tl">
                    <a:srgbClr val="C0C0C0"/>
                  </a:outerShdw>
                </a:effectLst>
              </a:rPr>
              <a:t/>
            </a:r>
            <a:br>
              <a:rPr lang="en-US" sz="2800" b="1" dirty="0" smtClean="0">
                <a:effectLst>
                  <a:outerShdw blurRad="38100" dist="38100" dir="2700000" algn="tl">
                    <a:srgbClr val="C0C0C0"/>
                  </a:outerShdw>
                </a:effectLst>
              </a:rPr>
            </a:br>
            <a:endParaRPr lang="en-US" sz="2800" b="1" dirty="0" smtClean="0">
              <a:effectLst>
                <a:outerShdw blurRad="38100" dist="38100" dir="2700000" algn="tl">
                  <a:srgbClr val="C0C0C0"/>
                </a:outerShdw>
              </a:effectLst>
            </a:endParaRPr>
          </a:p>
        </p:txBody>
      </p:sp>
      <p:sp>
        <p:nvSpPr>
          <p:cNvPr id="8195" name="Content Placeholder 5"/>
          <p:cNvSpPr>
            <a:spLocks noGrp="1"/>
          </p:cNvSpPr>
          <p:nvPr>
            <p:ph sz="quarter" idx="4294967295"/>
          </p:nvPr>
        </p:nvSpPr>
        <p:spPr>
          <a:xfrm>
            <a:off x="3505200" y="1295400"/>
            <a:ext cx="5638800" cy="2133600"/>
          </a:xfrm>
        </p:spPr>
        <p:txBody>
          <a:bodyPr>
            <a:normAutofit lnSpcReduction="10000"/>
          </a:bodyPr>
          <a:lstStyle/>
          <a:p>
            <a:pPr marL="274320" indent="-274320" eaLnBrk="1" fontAlgn="auto" hangingPunct="1">
              <a:lnSpc>
                <a:spcPct val="80000"/>
              </a:lnSpc>
              <a:spcAft>
                <a:spcPts val="0"/>
              </a:spcAft>
              <a:buClr>
                <a:schemeClr val="accent3"/>
              </a:buClr>
              <a:buFont typeface="Wingdings 2"/>
              <a:buNone/>
              <a:defRPr/>
            </a:pPr>
            <a:r>
              <a:rPr lang="en-US" sz="2400" dirty="0" smtClean="0"/>
              <a:t>We currently have funding from the U.S. Dept. of Education (MSEIP program) to provide students in Precalculus I and II with </a:t>
            </a:r>
            <a:r>
              <a:rPr lang="en-US" sz="2400" b="1" dirty="0" smtClean="0"/>
              <a:t>Supplemental Instruction (SI), </a:t>
            </a:r>
            <a:r>
              <a:rPr lang="en-US" sz="2400" dirty="0" smtClean="0"/>
              <a:t>to enhance student achievement in high-risk courses through collaborative learning techniques.</a:t>
            </a:r>
          </a:p>
          <a:p>
            <a:pPr marL="274320" indent="-274320" eaLnBrk="1" fontAlgn="auto" hangingPunct="1">
              <a:lnSpc>
                <a:spcPct val="80000"/>
              </a:lnSpc>
              <a:spcAft>
                <a:spcPts val="0"/>
              </a:spcAft>
              <a:buClr>
                <a:schemeClr val="accent3"/>
              </a:buClr>
              <a:buFont typeface="Wingdings 2"/>
              <a:buChar char=""/>
              <a:defRPr/>
            </a:pPr>
            <a:endParaRPr lang="en-US" sz="2000" dirty="0" smtClean="0"/>
          </a:p>
          <a:p>
            <a:pPr marL="274320" indent="-274320" eaLnBrk="1" fontAlgn="auto" hangingPunct="1">
              <a:spcAft>
                <a:spcPts val="0"/>
              </a:spcAft>
              <a:buClr>
                <a:schemeClr val="accent3"/>
              </a:buClr>
              <a:buFont typeface="Wingdings 2"/>
              <a:buChar char=""/>
              <a:defRPr/>
            </a:pPr>
            <a:endParaRPr lang="en-US" sz="2000" dirty="0" smtClean="0"/>
          </a:p>
        </p:txBody>
      </p:sp>
      <p:sp>
        <p:nvSpPr>
          <p:cNvPr id="6" name="Rectangle 5"/>
          <p:cNvSpPr/>
          <p:nvPr/>
        </p:nvSpPr>
        <p:spPr>
          <a:xfrm>
            <a:off x="914400" y="3886200"/>
            <a:ext cx="5410200" cy="2209800"/>
          </a:xfrm>
          <a:prstGeom prst="rect">
            <a:avLst/>
          </a:prstGeom>
        </p:spPr>
        <p:txBody>
          <a:bodyPr>
            <a:spAutoFit/>
          </a:bodyPr>
          <a:lstStyle/>
          <a:p>
            <a:pPr marL="273050" indent="-273050">
              <a:lnSpc>
                <a:spcPct val="80000"/>
              </a:lnSpc>
              <a:spcBef>
                <a:spcPct val="20000"/>
              </a:spcBef>
              <a:buClr>
                <a:srgbClr val="8D89A4"/>
              </a:buClr>
              <a:buSzPct val="95000"/>
              <a:buFont typeface="Wingdings 2" pitchFamily="18" charset="2"/>
              <a:buNone/>
              <a:defRPr/>
            </a:pPr>
            <a:r>
              <a:rPr lang="en-US" sz="2400" dirty="0">
                <a:latin typeface="+mn-lt"/>
                <a:cs typeface="+mn-cs"/>
              </a:rPr>
              <a:t>The main focus of our project is to enrich the learning experience in these two courses by adding mandatory </a:t>
            </a:r>
            <a:r>
              <a:rPr lang="en-US" sz="2400" b="1" dirty="0">
                <a:latin typeface="+mn-lt"/>
                <a:cs typeface="+mn-cs"/>
              </a:rPr>
              <a:t>Supplemental Instruction </a:t>
            </a:r>
            <a:r>
              <a:rPr lang="en-US" sz="2400" dirty="0">
                <a:latin typeface="+mn-lt"/>
                <a:cs typeface="+mn-cs"/>
              </a:rPr>
              <a:t>as an integral part of the courses, led by UTEP graduate students</a:t>
            </a:r>
            <a:r>
              <a:rPr lang="en-US" sz="2800" dirty="0">
                <a:latin typeface="+mn-lt"/>
                <a:cs typeface="+mn-cs"/>
              </a:rPr>
              <a:t>.</a:t>
            </a:r>
          </a:p>
        </p:txBody>
      </p:sp>
      <p:pic>
        <p:nvPicPr>
          <p:cNvPr id="8197" name="Picture 5" descr="epcc_logorevised.gif"/>
          <p:cNvPicPr>
            <a:picLocks noChangeAspect="1"/>
          </p:cNvPicPr>
          <p:nvPr/>
        </p:nvPicPr>
        <p:blipFill>
          <a:blip r:embed="rId3" cstate="print"/>
          <a:srcRect/>
          <a:stretch>
            <a:fillRect/>
          </a:stretch>
        </p:blipFill>
        <p:spPr bwMode="auto">
          <a:xfrm>
            <a:off x="914400" y="1524000"/>
            <a:ext cx="1395413" cy="1371600"/>
          </a:xfrm>
          <a:prstGeom prst="rect">
            <a:avLst/>
          </a:prstGeom>
          <a:noFill/>
          <a:ln w="9525">
            <a:noFill/>
            <a:miter lim="800000"/>
            <a:headEnd/>
            <a:tailEnd/>
          </a:ln>
        </p:spPr>
      </p:pic>
      <p:pic>
        <p:nvPicPr>
          <p:cNvPr id="8198" name="Picture 8" descr="uteplogo200_tr.gif"/>
          <p:cNvPicPr>
            <a:picLocks noChangeAspect="1"/>
          </p:cNvPicPr>
          <p:nvPr/>
        </p:nvPicPr>
        <p:blipFill>
          <a:blip r:embed="rId4" cstate="print"/>
          <a:srcRect/>
          <a:stretch>
            <a:fillRect/>
          </a:stretch>
        </p:blipFill>
        <p:spPr bwMode="auto">
          <a:xfrm>
            <a:off x="6781800" y="4114800"/>
            <a:ext cx="1905000" cy="1466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381000" y="533400"/>
            <a:ext cx="8382000" cy="1069975"/>
          </a:xfrm>
        </p:spPr>
        <p:txBody>
          <a:bodyPr>
            <a:noAutofit/>
          </a:bodyPr>
          <a:lstStyle/>
          <a:p>
            <a:pPr algn="ctr" eaLnBrk="1" fontAlgn="auto" hangingPunct="1">
              <a:spcAft>
                <a:spcPts val="0"/>
              </a:spcAft>
              <a:defRPr/>
            </a:pPr>
            <a:r>
              <a:rPr lang="en-US" sz="3200" b="1" dirty="0" smtClean="0">
                <a:effectLst>
                  <a:outerShdw blurRad="38100" dist="38100" dir="2700000" algn="tl">
                    <a:srgbClr val="C0C0C0"/>
                  </a:outerShdw>
                </a:effectLst>
                <a:latin typeface="+mn-lt"/>
              </a:rPr>
              <a:t>The new delivery format includes more Peer-led Learning:</a:t>
            </a:r>
          </a:p>
        </p:txBody>
      </p:sp>
      <p:sp>
        <p:nvSpPr>
          <p:cNvPr id="4" name="Text Placeholder 3"/>
          <p:cNvSpPr>
            <a:spLocks noGrp="1"/>
          </p:cNvSpPr>
          <p:nvPr>
            <p:ph type="body" idx="1"/>
          </p:nvPr>
        </p:nvSpPr>
        <p:spPr>
          <a:xfrm>
            <a:off x="381000" y="2055813"/>
            <a:ext cx="4041775" cy="457200"/>
          </a:xfrm>
        </p:spPr>
        <p:txBody>
          <a:bodyPr>
            <a:normAutofit/>
          </a:bodyPr>
          <a:lstStyle/>
          <a:p>
            <a:pPr marL="44450" algn="ctr" eaLnBrk="1" fontAlgn="auto" hangingPunct="1">
              <a:spcAft>
                <a:spcPts val="0"/>
              </a:spcAft>
              <a:buClr>
                <a:schemeClr val="accent3"/>
              </a:buClr>
              <a:buFont typeface="Wingdings 2"/>
              <a:buNone/>
              <a:defRPr/>
            </a:pPr>
            <a:r>
              <a:rPr lang="en-US" sz="2200" dirty="0" smtClean="0"/>
              <a:t>Precalculus I</a:t>
            </a:r>
          </a:p>
        </p:txBody>
      </p:sp>
      <p:sp>
        <p:nvSpPr>
          <p:cNvPr id="5" name="Text Placeholder 4"/>
          <p:cNvSpPr>
            <a:spLocks noGrp="1"/>
          </p:cNvSpPr>
          <p:nvPr>
            <p:ph type="body" sz="half" idx="3"/>
          </p:nvPr>
        </p:nvSpPr>
        <p:spPr>
          <a:xfrm>
            <a:off x="4721225" y="2055813"/>
            <a:ext cx="4041775" cy="457200"/>
          </a:xfrm>
        </p:spPr>
        <p:txBody>
          <a:bodyPr>
            <a:normAutofit/>
          </a:bodyPr>
          <a:lstStyle/>
          <a:p>
            <a:pPr marL="44450" algn="ctr" eaLnBrk="1" fontAlgn="auto" hangingPunct="1">
              <a:spcAft>
                <a:spcPts val="0"/>
              </a:spcAft>
              <a:buClr>
                <a:schemeClr val="accent3"/>
              </a:buClr>
              <a:buFont typeface="Wingdings 2"/>
              <a:buNone/>
              <a:defRPr/>
            </a:pPr>
            <a:r>
              <a:rPr lang="en-US" sz="2200" dirty="0" smtClean="0"/>
              <a:t>Precalculus II</a:t>
            </a:r>
          </a:p>
        </p:txBody>
      </p:sp>
      <p:sp>
        <p:nvSpPr>
          <p:cNvPr id="7" name="Rounded Rectangle 6"/>
          <p:cNvSpPr/>
          <p:nvPr/>
        </p:nvSpPr>
        <p:spPr>
          <a:xfrm>
            <a:off x="914400" y="2819400"/>
            <a:ext cx="3048000" cy="1203325"/>
          </a:xfrm>
          <a:prstGeom prst="roundRect">
            <a:avLst/>
          </a:prstGeom>
          <a:solidFill>
            <a:schemeClr val="accent1">
              <a:lumMod val="20000"/>
              <a:lumOff val="80000"/>
            </a:schemeClr>
          </a:solidFill>
          <a:ln w="38100">
            <a:solidFill>
              <a:srgbClr val="00487E"/>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cs typeface="Arial" charset="0"/>
              </a:rPr>
              <a:t>Three hours lecture </a:t>
            </a:r>
            <a:br>
              <a:rPr lang="en-US" dirty="0">
                <a:solidFill>
                  <a:schemeClr val="tx2"/>
                </a:solidFill>
                <a:cs typeface="Arial" charset="0"/>
              </a:rPr>
            </a:br>
            <a:r>
              <a:rPr lang="en-US" dirty="0">
                <a:solidFill>
                  <a:schemeClr val="tx2"/>
                </a:solidFill>
                <a:cs typeface="Arial" charset="0"/>
              </a:rPr>
              <a:t>per week</a:t>
            </a:r>
          </a:p>
          <a:p>
            <a:pPr algn="ctr">
              <a:defRPr/>
            </a:pPr>
            <a:r>
              <a:rPr lang="en-US" dirty="0">
                <a:solidFill>
                  <a:schemeClr val="tx2"/>
                </a:solidFill>
                <a:cs typeface="Arial" charset="0"/>
              </a:rPr>
              <a:t>One section</a:t>
            </a:r>
          </a:p>
          <a:p>
            <a:pPr algn="ctr">
              <a:defRPr/>
            </a:pPr>
            <a:r>
              <a:rPr lang="en-US" dirty="0">
                <a:solidFill>
                  <a:schemeClr val="tx2"/>
                </a:solidFill>
                <a:cs typeface="Arial" charset="0"/>
              </a:rPr>
              <a:t>30-35 students</a:t>
            </a:r>
          </a:p>
        </p:txBody>
      </p:sp>
      <p:sp>
        <p:nvSpPr>
          <p:cNvPr id="8" name="Rounded Rectangle 7"/>
          <p:cNvSpPr/>
          <p:nvPr/>
        </p:nvSpPr>
        <p:spPr>
          <a:xfrm>
            <a:off x="5105400" y="2743200"/>
            <a:ext cx="3048000" cy="1279525"/>
          </a:xfrm>
          <a:prstGeom prst="roundRect">
            <a:avLst/>
          </a:prstGeom>
          <a:solidFill>
            <a:schemeClr val="accent1">
              <a:lumMod val="20000"/>
              <a:lumOff val="80000"/>
            </a:schemeClr>
          </a:solidFill>
          <a:ln w="38100">
            <a:solidFill>
              <a:srgbClr val="00487E"/>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2"/>
              </a:solidFill>
              <a:cs typeface="Arial" charset="0"/>
            </a:endParaRPr>
          </a:p>
          <a:p>
            <a:pPr algn="ctr">
              <a:defRPr/>
            </a:pPr>
            <a:r>
              <a:rPr lang="en-US" dirty="0">
                <a:solidFill>
                  <a:schemeClr val="tx2"/>
                </a:solidFill>
                <a:cs typeface="Arial" charset="0"/>
              </a:rPr>
              <a:t>Four hours lecture </a:t>
            </a:r>
            <a:br>
              <a:rPr lang="en-US" dirty="0">
                <a:solidFill>
                  <a:schemeClr val="tx2"/>
                </a:solidFill>
                <a:cs typeface="Arial" charset="0"/>
              </a:rPr>
            </a:br>
            <a:r>
              <a:rPr lang="en-US" dirty="0">
                <a:solidFill>
                  <a:schemeClr val="tx2"/>
                </a:solidFill>
                <a:cs typeface="Arial" charset="0"/>
              </a:rPr>
              <a:t>per week </a:t>
            </a:r>
          </a:p>
          <a:p>
            <a:pPr algn="ctr">
              <a:defRPr/>
            </a:pPr>
            <a:r>
              <a:rPr lang="en-US" dirty="0">
                <a:solidFill>
                  <a:schemeClr val="tx2"/>
                </a:solidFill>
                <a:cs typeface="Arial" charset="0"/>
              </a:rPr>
              <a:t>One section</a:t>
            </a:r>
          </a:p>
          <a:p>
            <a:pPr algn="ctr">
              <a:defRPr/>
            </a:pPr>
            <a:r>
              <a:rPr lang="en-US" dirty="0">
                <a:solidFill>
                  <a:schemeClr val="tx2"/>
                </a:solidFill>
                <a:cs typeface="Arial" charset="0"/>
              </a:rPr>
              <a:t>30-35 students</a:t>
            </a:r>
          </a:p>
          <a:p>
            <a:pPr algn="ctr">
              <a:defRPr/>
            </a:pPr>
            <a:endParaRPr lang="en-US" dirty="0">
              <a:solidFill>
                <a:schemeClr val="tx2"/>
              </a:solidFill>
              <a:cs typeface="Arial" charset="0"/>
            </a:endParaRPr>
          </a:p>
        </p:txBody>
      </p:sp>
      <p:sp>
        <p:nvSpPr>
          <p:cNvPr id="9" name="Rounded Rectangle 8"/>
          <p:cNvSpPr/>
          <p:nvPr/>
        </p:nvSpPr>
        <p:spPr>
          <a:xfrm>
            <a:off x="5105400" y="4572000"/>
            <a:ext cx="3048000" cy="1123950"/>
          </a:xfrm>
          <a:prstGeom prst="roundRect">
            <a:avLst/>
          </a:prstGeom>
          <a:solidFill>
            <a:schemeClr val="accent1">
              <a:lumMod val="20000"/>
              <a:lumOff val="80000"/>
            </a:schemeClr>
          </a:solidFill>
          <a:ln w="38100">
            <a:solidFill>
              <a:srgbClr val="00487E"/>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cs typeface="Arial" charset="0"/>
              </a:rPr>
              <a:t>One hours Supplemental Instruction per </a:t>
            </a:r>
            <a:r>
              <a:rPr lang="en-US" dirty="0" smtClean="0">
                <a:solidFill>
                  <a:schemeClr val="tx2"/>
                </a:solidFill>
                <a:cs typeface="Arial" charset="0"/>
              </a:rPr>
              <a:t>week; </a:t>
            </a:r>
            <a:endParaRPr lang="en-US" dirty="0">
              <a:solidFill>
                <a:schemeClr val="tx2"/>
              </a:solidFill>
              <a:cs typeface="Arial" charset="0"/>
            </a:endParaRPr>
          </a:p>
          <a:p>
            <a:pPr algn="ctr">
              <a:defRPr/>
            </a:pPr>
            <a:r>
              <a:rPr lang="en-US" dirty="0">
                <a:solidFill>
                  <a:schemeClr val="tx2"/>
                </a:solidFill>
                <a:cs typeface="Arial" charset="0"/>
              </a:rPr>
              <a:t>Three </a:t>
            </a:r>
            <a:r>
              <a:rPr lang="en-US" dirty="0" smtClean="0">
                <a:solidFill>
                  <a:schemeClr val="tx2"/>
                </a:solidFill>
                <a:cs typeface="Arial" charset="0"/>
              </a:rPr>
              <a:t>sections with</a:t>
            </a:r>
            <a:endParaRPr lang="en-US" dirty="0">
              <a:solidFill>
                <a:schemeClr val="tx2"/>
              </a:solidFill>
              <a:cs typeface="Arial" charset="0"/>
            </a:endParaRPr>
          </a:p>
          <a:p>
            <a:pPr algn="ctr">
              <a:defRPr/>
            </a:pPr>
            <a:r>
              <a:rPr lang="en-US" dirty="0">
                <a:solidFill>
                  <a:schemeClr val="tx2"/>
                </a:solidFill>
                <a:cs typeface="Arial" charset="0"/>
              </a:rPr>
              <a:t>10-12 students each</a:t>
            </a:r>
            <a:r>
              <a:rPr lang="en-US" dirty="0">
                <a:solidFill>
                  <a:schemeClr val="tx1"/>
                </a:solidFill>
                <a:cs typeface="Arial" charset="0"/>
              </a:rPr>
              <a:t> </a:t>
            </a:r>
          </a:p>
        </p:txBody>
      </p:sp>
      <p:sp>
        <p:nvSpPr>
          <p:cNvPr id="12" name="TextBox 11"/>
          <p:cNvSpPr txBox="1"/>
          <p:nvPr/>
        </p:nvSpPr>
        <p:spPr>
          <a:xfrm>
            <a:off x="2133600" y="4038600"/>
            <a:ext cx="457200" cy="579438"/>
          </a:xfrm>
          <a:prstGeom prst="rect">
            <a:avLst/>
          </a:prstGeom>
          <a:noFill/>
        </p:spPr>
        <p:txBody>
          <a:bodyPr>
            <a:spAutoFit/>
          </a:bodyPr>
          <a:lstStyle/>
          <a:p>
            <a:pPr>
              <a:defRPr/>
            </a:pPr>
            <a:r>
              <a:rPr lang="en-US" sz="3200" b="1" dirty="0">
                <a:solidFill>
                  <a:srgbClr val="00487E"/>
                </a:solidFill>
                <a:effectLst>
                  <a:outerShdw blurRad="38100" dist="38100" dir="2700000" algn="tl">
                    <a:srgbClr val="000000">
                      <a:alpha val="43137"/>
                    </a:srgbClr>
                  </a:outerShdw>
                </a:effectLst>
                <a:latin typeface="+mn-lt"/>
              </a:rPr>
              <a:t>+</a:t>
            </a:r>
          </a:p>
        </p:txBody>
      </p:sp>
      <p:cxnSp>
        <p:nvCxnSpPr>
          <p:cNvPr id="14" name="Straight Connector 13"/>
          <p:cNvCxnSpPr/>
          <p:nvPr/>
        </p:nvCxnSpPr>
        <p:spPr>
          <a:xfrm rot="5400000">
            <a:off x="2171701" y="4456112"/>
            <a:ext cx="4800600" cy="317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extBox 11"/>
          <p:cNvSpPr txBox="1"/>
          <p:nvPr/>
        </p:nvSpPr>
        <p:spPr>
          <a:xfrm>
            <a:off x="6553200" y="4038600"/>
            <a:ext cx="457200" cy="579438"/>
          </a:xfrm>
          <a:prstGeom prst="rect">
            <a:avLst/>
          </a:prstGeom>
          <a:noFill/>
        </p:spPr>
        <p:txBody>
          <a:bodyPr>
            <a:spAutoFit/>
          </a:bodyPr>
          <a:lstStyle/>
          <a:p>
            <a:pPr>
              <a:defRPr/>
            </a:pPr>
            <a:r>
              <a:rPr lang="en-US" sz="3200" b="1" dirty="0">
                <a:solidFill>
                  <a:schemeClr val="tx2"/>
                </a:solidFill>
                <a:effectLst>
                  <a:outerShdw blurRad="38100" dist="38100" dir="2700000" algn="tl">
                    <a:srgbClr val="000000">
                      <a:alpha val="43137"/>
                    </a:srgbClr>
                  </a:outerShdw>
                </a:effectLst>
                <a:latin typeface="+mn-lt"/>
              </a:rPr>
              <a:t>+</a:t>
            </a:r>
          </a:p>
        </p:txBody>
      </p:sp>
      <p:sp>
        <p:nvSpPr>
          <p:cNvPr id="3" name="Rounded Rectangle 8"/>
          <p:cNvSpPr/>
          <p:nvPr/>
        </p:nvSpPr>
        <p:spPr>
          <a:xfrm>
            <a:off x="990600" y="4572000"/>
            <a:ext cx="3048000" cy="1123950"/>
          </a:xfrm>
          <a:prstGeom prst="roundRect">
            <a:avLst/>
          </a:prstGeom>
          <a:solidFill>
            <a:schemeClr val="accent1">
              <a:lumMod val="20000"/>
              <a:lumOff val="80000"/>
            </a:schemeClr>
          </a:solidFill>
          <a:ln w="38100">
            <a:solidFill>
              <a:srgbClr val="00487E"/>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2"/>
                </a:solidFill>
                <a:cs typeface="Arial" charset="0"/>
              </a:rPr>
              <a:t>One hours Supplemental Instruction per </a:t>
            </a:r>
            <a:r>
              <a:rPr lang="en-US" dirty="0" smtClean="0">
                <a:solidFill>
                  <a:schemeClr val="tx2"/>
                </a:solidFill>
                <a:cs typeface="Arial" charset="0"/>
              </a:rPr>
              <a:t>week;</a:t>
            </a:r>
            <a:endParaRPr lang="en-US" dirty="0">
              <a:solidFill>
                <a:schemeClr val="tx2"/>
              </a:solidFill>
              <a:cs typeface="Arial" charset="0"/>
            </a:endParaRPr>
          </a:p>
          <a:p>
            <a:pPr algn="ctr">
              <a:defRPr/>
            </a:pPr>
            <a:r>
              <a:rPr lang="en-US" dirty="0">
                <a:solidFill>
                  <a:schemeClr val="tx2"/>
                </a:solidFill>
                <a:cs typeface="Arial" charset="0"/>
              </a:rPr>
              <a:t>Three </a:t>
            </a:r>
            <a:r>
              <a:rPr lang="en-US" dirty="0" smtClean="0">
                <a:solidFill>
                  <a:schemeClr val="tx2"/>
                </a:solidFill>
                <a:cs typeface="Arial" charset="0"/>
              </a:rPr>
              <a:t>sections</a:t>
            </a:r>
            <a:r>
              <a:rPr lang="en-US" dirty="0">
                <a:solidFill>
                  <a:schemeClr val="tx2"/>
                </a:solidFill>
                <a:cs typeface="Arial" charset="0"/>
              </a:rPr>
              <a:t> </a:t>
            </a:r>
            <a:r>
              <a:rPr lang="en-US" dirty="0" smtClean="0">
                <a:solidFill>
                  <a:schemeClr val="tx2"/>
                </a:solidFill>
                <a:cs typeface="Arial" charset="0"/>
              </a:rPr>
              <a:t>with</a:t>
            </a:r>
            <a:endParaRPr lang="en-US" dirty="0">
              <a:solidFill>
                <a:schemeClr val="tx2"/>
              </a:solidFill>
              <a:cs typeface="Arial" charset="0"/>
            </a:endParaRPr>
          </a:p>
          <a:p>
            <a:pPr algn="ctr">
              <a:defRPr/>
            </a:pPr>
            <a:r>
              <a:rPr lang="en-US" dirty="0">
                <a:solidFill>
                  <a:schemeClr val="tx2"/>
                </a:solidFill>
                <a:cs typeface="Arial" charset="0"/>
              </a:rPr>
              <a:t>10-12 students each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304800" y="381000"/>
            <a:ext cx="8382000" cy="1069975"/>
          </a:xfrm>
        </p:spPr>
        <p:txBody>
          <a:bodyPr>
            <a:normAutofit/>
          </a:bodyPr>
          <a:lstStyle/>
          <a:p>
            <a:pPr eaLnBrk="1" fontAlgn="auto" hangingPunct="1">
              <a:spcAft>
                <a:spcPts val="0"/>
              </a:spcAft>
              <a:defRPr/>
            </a:pPr>
            <a:r>
              <a:rPr lang="en-US" sz="3200" b="1" dirty="0" smtClean="0">
                <a:latin typeface="+mn-lt"/>
              </a:rPr>
              <a:t>Supplemental Instruction (SI) </a:t>
            </a:r>
          </a:p>
        </p:txBody>
      </p:sp>
      <p:sp>
        <p:nvSpPr>
          <p:cNvPr id="5" name="Text Placeholder 4"/>
          <p:cNvSpPr>
            <a:spLocks noGrp="1"/>
          </p:cNvSpPr>
          <p:nvPr>
            <p:ph type="body" idx="1"/>
          </p:nvPr>
        </p:nvSpPr>
        <p:spPr>
          <a:xfrm>
            <a:off x="381000" y="1447800"/>
            <a:ext cx="4041775" cy="457200"/>
          </a:xfrm>
        </p:spPr>
        <p:txBody>
          <a:bodyPr>
            <a:normAutofit/>
          </a:bodyPr>
          <a:lstStyle/>
          <a:p>
            <a:pPr algn="ctr" eaLnBrk="1" fontAlgn="auto" hangingPunct="1">
              <a:spcAft>
                <a:spcPts val="0"/>
              </a:spcAft>
              <a:buClr>
                <a:schemeClr val="accent3"/>
              </a:buClr>
              <a:buFont typeface="Wingdings 2"/>
              <a:buNone/>
              <a:defRPr/>
            </a:pPr>
            <a:r>
              <a:rPr lang="en-US" u="sng" dirty="0" smtClean="0"/>
              <a:t>What is SI?</a:t>
            </a:r>
            <a:endParaRPr lang="en-US" u="sng" dirty="0"/>
          </a:p>
        </p:txBody>
      </p:sp>
      <p:sp>
        <p:nvSpPr>
          <p:cNvPr id="6" name="Text Placeholder 5"/>
          <p:cNvSpPr>
            <a:spLocks noGrp="1"/>
          </p:cNvSpPr>
          <p:nvPr>
            <p:ph type="body" sz="half" idx="3"/>
          </p:nvPr>
        </p:nvSpPr>
        <p:spPr>
          <a:xfrm>
            <a:off x="4721225" y="1447800"/>
            <a:ext cx="4041775" cy="457200"/>
          </a:xfrm>
        </p:spPr>
        <p:txBody>
          <a:bodyPr>
            <a:normAutofit/>
          </a:bodyPr>
          <a:lstStyle/>
          <a:p>
            <a:pPr algn="ctr" eaLnBrk="1" fontAlgn="auto" hangingPunct="1">
              <a:spcAft>
                <a:spcPts val="0"/>
              </a:spcAft>
              <a:buClr>
                <a:schemeClr val="accent3"/>
              </a:buClr>
              <a:buFont typeface="Wingdings 2"/>
              <a:buNone/>
              <a:defRPr/>
            </a:pPr>
            <a:r>
              <a:rPr lang="en-US" u="sng" dirty="0" smtClean="0"/>
              <a:t>What are SI leaders?</a:t>
            </a:r>
            <a:endParaRPr lang="en-US" u="sng" dirty="0"/>
          </a:p>
        </p:txBody>
      </p:sp>
      <p:sp>
        <p:nvSpPr>
          <p:cNvPr id="10245" name="Rectangle 5"/>
          <p:cNvSpPr>
            <a:spLocks noGrp="1" noChangeArrowheads="1"/>
          </p:cNvSpPr>
          <p:nvPr>
            <p:ph sz="quarter" idx="2"/>
          </p:nvPr>
        </p:nvSpPr>
        <p:spPr>
          <a:xfrm>
            <a:off x="381000" y="2362200"/>
            <a:ext cx="4041775" cy="4260850"/>
          </a:xfrm>
        </p:spPr>
        <p:txBody>
          <a:bodyPr/>
          <a:lstStyle/>
          <a:p>
            <a:pPr eaLnBrk="1" hangingPunct="1">
              <a:lnSpc>
                <a:spcPct val="80000"/>
              </a:lnSpc>
            </a:pPr>
            <a:r>
              <a:rPr lang="en-US" sz="1800" b="1" i="1" dirty="0" smtClean="0"/>
              <a:t>SI</a:t>
            </a:r>
            <a:r>
              <a:rPr lang="en-US" sz="1800" dirty="0" smtClean="0"/>
              <a:t> targets high-risk courses instead of high-risk students. </a:t>
            </a:r>
            <a:br>
              <a:rPr lang="en-US" sz="1800" dirty="0" smtClean="0"/>
            </a:br>
            <a:endParaRPr lang="en-US" sz="1800" dirty="0" smtClean="0"/>
          </a:p>
          <a:p>
            <a:pPr eaLnBrk="1" hangingPunct="1">
              <a:lnSpc>
                <a:spcPct val="80000"/>
              </a:lnSpc>
            </a:pPr>
            <a:r>
              <a:rPr lang="en-US" sz="1800" b="1" i="1" dirty="0" smtClean="0"/>
              <a:t>SI</a:t>
            </a:r>
            <a:r>
              <a:rPr lang="en-US" sz="1800" dirty="0" smtClean="0"/>
              <a:t> is mandatory for all students in the class; it is integral to the course.</a:t>
            </a:r>
          </a:p>
          <a:p>
            <a:pPr eaLnBrk="1" hangingPunct="1">
              <a:lnSpc>
                <a:spcPct val="80000"/>
              </a:lnSpc>
              <a:buFont typeface="Georgia" pitchFamily="18" charset="0"/>
              <a:buNone/>
            </a:pPr>
            <a:endParaRPr lang="en-US" sz="1800" dirty="0" smtClean="0"/>
          </a:p>
          <a:p>
            <a:pPr eaLnBrk="1" hangingPunct="1">
              <a:lnSpc>
                <a:spcPct val="80000"/>
              </a:lnSpc>
            </a:pPr>
            <a:r>
              <a:rPr lang="en-US" sz="1800" b="1" i="1" dirty="0" smtClean="0"/>
              <a:t>SI</a:t>
            </a:r>
            <a:r>
              <a:rPr lang="en-US" sz="1800" dirty="0" smtClean="0"/>
              <a:t> is active learning in small size sections, group-based, led by an SI leader; it is not an additional lecture, a study- group, or tutoring.</a:t>
            </a:r>
            <a:br>
              <a:rPr lang="en-US" sz="1800" dirty="0" smtClean="0"/>
            </a:br>
            <a:endParaRPr lang="en-US" sz="1800" dirty="0" smtClean="0"/>
          </a:p>
          <a:p>
            <a:pPr eaLnBrk="1" hangingPunct="1">
              <a:lnSpc>
                <a:spcPct val="80000"/>
              </a:lnSpc>
            </a:pPr>
            <a:r>
              <a:rPr lang="en-US" sz="1800" b="1" i="1" dirty="0" smtClean="0"/>
              <a:t>SI</a:t>
            </a:r>
            <a:r>
              <a:rPr lang="en-US" sz="1800" dirty="0" smtClean="0"/>
              <a:t> is dynamic, interactive, argumentative and engaging.</a:t>
            </a:r>
            <a:br>
              <a:rPr lang="en-US" sz="1800" dirty="0" smtClean="0"/>
            </a:br>
            <a:endParaRPr lang="en-US" sz="1800" dirty="0" smtClean="0"/>
          </a:p>
          <a:p>
            <a:pPr eaLnBrk="1" hangingPunct="1">
              <a:lnSpc>
                <a:spcPct val="80000"/>
              </a:lnSpc>
            </a:pPr>
            <a:r>
              <a:rPr lang="en-US" sz="1800" b="1" i="1" dirty="0" smtClean="0"/>
              <a:t>SI</a:t>
            </a:r>
            <a:r>
              <a:rPr lang="en-US" sz="1800" dirty="0" smtClean="0"/>
              <a:t> begins in the first week of class before students encounter academic problems. </a:t>
            </a:r>
          </a:p>
          <a:p>
            <a:pPr eaLnBrk="1" hangingPunct="1">
              <a:lnSpc>
                <a:spcPct val="80000"/>
              </a:lnSpc>
            </a:pPr>
            <a:endParaRPr lang="en-US" sz="1800" dirty="0" smtClean="0"/>
          </a:p>
        </p:txBody>
      </p:sp>
      <p:sp>
        <p:nvSpPr>
          <p:cNvPr id="10246" name="Rectangle 6"/>
          <p:cNvSpPr>
            <a:spLocks noGrp="1" noChangeArrowheads="1"/>
          </p:cNvSpPr>
          <p:nvPr>
            <p:ph sz="quarter" idx="4"/>
          </p:nvPr>
        </p:nvSpPr>
        <p:spPr>
          <a:xfrm>
            <a:off x="4724400" y="2057400"/>
            <a:ext cx="4041775" cy="4946650"/>
          </a:xfrm>
        </p:spPr>
        <p:txBody>
          <a:bodyPr/>
          <a:lstStyle/>
          <a:p>
            <a:pPr eaLnBrk="1" hangingPunct="1">
              <a:lnSpc>
                <a:spcPct val="90000"/>
              </a:lnSpc>
              <a:buFont typeface="Georgia" pitchFamily="18" charset="0"/>
              <a:buNone/>
            </a:pPr>
            <a:endParaRPr lang="en-US" sz="1800" dirty="0" smtClean="0"/>
          </a:p>
          <a:p>
            <a:pPr eaLnBrk="1" hangingPunct="1">
              <a:lnSpc>
                <a:spcPct val="90000"/>
              </a:lnSpc>
            </a:pPr>
            <a:r>
              <a:rPr lang="en-US" sz="1800" b="1" i="1" dirty="0" smtClean="0"/>
              <a:t>SI leaders </a:t>
            </a:r>
            <a:r>
              <a:rPr lang="en-US" sz="1800" dirty="0" smtClean="0"/>
              <a:t>are graduate students    from UTEP, extensively trained to help students learn the mathematics in the course. </a:t>
            </a:r>
            <a:br>
              <a:rPr lang="en-US" sz="1800" dirty="0" smtClean="0"/>
            </a:br>
            <a:endParaRPr lang="en-US" sz="1800" dirty="0" smtClean="0"/>
          </a:p>
          <a:p>
            <a:pPr eaLnBrk="1" hangingPunct="1">
              <a:lnSpc>
                <a:spcPct val="90000"/>
              </a:lnSpc>
            </a:pPr>
            <a:r>
              <a:rPr lang="en-US" sz="1800" b="1" i="1" dirty="0" smtClean="0"/>
              <a:t>SI leaders </a:t>
            </a:r>
            <a:r>
              <a:rPr lang="en-US" sz="1800" dirty="0" smtClean="0"/>
              <a:t>attend classes  together with their students, read assigned materials, take class notes, and conduct regularly scheduled SI sessions.</a:t>
            </a:r>
          </a:p>
          <a:p>
            <a:pPr eaLnBrk="1" hangingPunct="1">
              <a:lnSpc>
                <a:spcPct val="90000"/>
              </a:lnSpc>
            </a:pPr>
            <a:endParaRPr lang="en-US" sz="1800" b="1" i="1" dirty="0" smtClean="0"/>
          </a:p>
          <a:p>
            <a:pPr eaLnBrk="1" hangingPunct="1">
              <a:lnSpc>
                <a:spcPct val="90000"/>
              </a:lnSpc>
            </a:pPr>
            <a:r>
              <a:rPr lang="en-US" sz="1800" b="1" i="1" dirty="0" smtClean="0"/>
              <a:t>SI leaders</a:t>
            </a:r>
            <a:r>
              <a:rPr lang="en-US" sz="1800" dirty="0" smtClean="0"/>
              <a:t>, rather than acting as lecturers or teachers, facilitate and encourage the student group to process material and solve mathematical problems.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38200"/>
          </a:xfrm>
        </p:spPr>
        <p:txBody>
          <a:bodyPr/>
          <a:lstStyle/>
          <a:p>
            <a:r>
              <a:rPr lang="en-US" sz="3200" b="1" dirty="0" smtClean="0"/>
              <a:t>Description of the SI Program</a:t>
            </a:r>
            <a:endParaRPr lang="en-US" sz="3200" b="1" dirty="0"/>
          </a:p>
        </p:txBody>
      </p:sp>
      <p:sp>
        <p:nvSpPr>
          <p:cNvPr id="3" name="Content Placeholder 2"/>
          <p:cNvSpPr>
            <a:spLocks noGrp="1"/>
          </p:cNvSpPr>
          <p:nvPr>
            <p:ph idx="1"/>
          </p:nvPr>
        </p:nvSpPr>
        <p:spPr/>
        <p:txBody>
          <a:bodyPr/>
          <a:lstStyle/>
          <a:p>
            <a:pPr lvl="0"/>
            <a:r>
              <a:rPr lang="en-US" dirty="0" smtClean="0"/>
              <a:t>The SI program is implemented in Precalculus I+II courses and is designed to help students succeed in these difficult academic courses. </a:t>
            </a:r>
          </a:p>
          <a:p>
            <a:r>
              <a:rPr lang="en-US" dirty="0" smtClean="0"/>
              <a:t>These are courses that have been identified with a significant rate of D and F grades as well as withdrawals.</a:t>
            </a:r>
          </a:p>
          <a:p>
            <a:pPr lvl="0"/>
            <a:r>
              <a:rPr lang="en-US" dirty="0" smtClean="0"/>
              <a:t>SI targets “high risk” courses, not “at risk” students. </a:t>
            </a:r>
          </a:p>
          <a:p>
            <a:pPr lvl="0"/>
            <a:r>
              <a:rPr lang="en-US" dirty="0" smtClean="0"/>
              <a:t>SI assistance is provided in one hour lab sessions with small groups of students, and it is not a class review session.</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153400" cy="5257800"/>
          </a:xfrm>
        </p:spPr>
        <p:txBody>
          <a:bodyPr/>
          <a:lstStyle/>
          <a:p>
            <a:pPr lvl="0"/>
            <a:r>
              <a:rPr lang="en-US" dirty="0" smtClean="0"/>
              <a:t>SI leaders are graduate students who have successfully completed the course. Their academic ability is reflected in their  G.P.A.; they have demonstrated understanding of effective study strategies and behaviors. SI leaders are assigned to two/three courses and they are teaching 6 hours of labs /week.</a:t>
            </a:r>
          </a:p>
          <a:p>
            <a:pPr lvl="0"/>
            <a:r>
              <a:rPr lang="en-US" dirty="0" smtClean="0"/>
              <a:t> SI leaders attend all class sessions, take notes, read assigned material, and model effective in-class behavior.</a:t>
            </a:r>
          </a:p>
          <a:p>
            <a:pPr lvl="0"/>
            <a:r>
              <a:rPr lang="en-US" dirty="0" smtClean="0"/>
              <a:t> SI leaders are trained. They are required to attend regular training each semester and are observed and evaluated throughout each semester.</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305800" cy="4953000"/>
          </a:xfrm>
        </p:spPr>
        <p:txBody>
          <a:bodyPr/>
          <a:lstStyle/>
          <a:p>
            <a:pPr>
              <a:buNone/>
            </a:pPr>
            <a:r>
              <a:rPr lang="en-US" dirty="0" smtClean="0"/>
              <a:t> </a:t>
            </a:r>
          </a:p>
          <a:p>
            <a:pPr lvl="0"/>
            <a:r>
              <a:rPr lang="en-US" dirty="0" smtClean="0"/>
              <a:t>SI leaders use collaborative teaching techniques to involve students in discussing, exploring, and understanding course material. They demonstrate, model, and involve  students in practicing effective study strategies. They may also use </a:t>
            </a:r>
            <a:r>
              <a:rPr lang="en-US" i="1" dirty="0" smtClean="0"/>
              <a:t>Webassign</a:t>
            </a:r>
            <a:r>
              <a:rPr lang="en-US" dirty="0" smtClean="0"/>
              <a:t> during lab sessions. </a:t>
            </a:r>
          </a:p>
          <a:p>
            <a:pPr lvl="0"/>
            <a:r>
              <a:rPr lang="en-US" dirty="0" smtClean="0"/>
              <a:t>SI sessions help professors maintain high standards and expectations for  a course, especially in situations where class size prevents a professor from giving personal attention to individual students.</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894</TotalTime>
  <Words>891</Words>
  <Application>Microsoft Office PowerPoint</Application>
  <PresentationFormat>On-screen Show (4:3)</PresentationFormat>
  <Paragraphs>160</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Cross Institutional Implementation of  Supplemental Instruction (SI) </vt:lpstr>
      <vt:lpstr>Slide 2</vt:lpstr>
      <vt:lpstr>Slide 3</vt:lpstr>
      <vt:lpstr>  </vt:lpstr>
      <vt:lpstr>The new delivery format includes more Peer-led Learning:</vt:lpstr>
      <vt:lpstr>Supplemental Instruction (SI) </vt:lpstr>
      <vt:lpstr>Description of the SI Program</vt:lpstr>
      <vt:lpstr>Slide 8</vt:lpstr>
      <vt:lpstr>Slide 9</vt:lpstr>
      <vt:lpstr>SI Leaders (Fall 2009)</vt:lpstr>
      <vt:lpstr>Differences between SI and other forms  of Academic Support</vt:lpstr>
      <vt:lpstr>Slide 12</vt:lpstr>
      <vt:lpstr>Benefits of the SI Program </vt:lpstr>
      <vt:lpstr>Slide 14</vt:lpstr>
      <vt:lpstr>SI Leader Specific Responsibilities</vt:lpstr>
      <vt:lpstr>Slide 16</vt:lpstr>
      <vt:lpstr>Responsibilities During SI Sessions</vt:lpstr>
      <vt:lpstr>Slide 18</vt:lpstr>
      <vt:lpstr>Slide 19</vt:lpstr>
      <vt:lpstr>Contacts</vt:lpstr>
    </vt:vector>
  </TitlesOfParts>
  <Company> U.T. El Paso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       How to increase the pass rate in                                           Calculus? </dc:title>
  <dc:creator>Emil Schwab</dc:creator>
  <cp:lastModifiedBy>Helmut Knaust</cp:lastModifiedBy>
  <cp:revision>164</cp:revision>
  <dcterms:created xsi:type="dcterms:W3CDTF">2006-02-15T15:53:18Z</dcterms:created>
  <dcterms:modified xsi:type="dcterms:W3CDTF">2010-01-12T06:41:41Z</dcterms:modified>
</cp:coreProperties>
</file>