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5" r:id="rId2"/>
    <p:sldId id="287" r:id="rId3"/>
    <p:sldId id="288" r:id="rId4"/>
    <p:sldId id="290" r:id="rId5"/>
    <p:sldId id="289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291" r:id="rId15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DEEB"/>
    <a:srgbClr val="8CADCE"/>
    <a:srgbClr val="233977"/>
    <a:srgbClr val="B1BCDA"/>
    <a:srgbClr val="7C8FC2"/>
    <a:srgbClr val="6279B6"/>
    <a:srgbClr val="4860A9"/>
    <a:srgbClr val="2E4C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68" autoAdjust="0"/>
    <p:restoredTop sz="98098" autoAdjust="0"/>
  </p:normalViewPr>
  <p:slideViewPr>
    <p:cSldViewPr>
      <p:cViewPr varScale="1">
        <p:scale>
          <a:sx n="78" d="100"/>
          <a:sy n="78" d="100"/>
        </p:scale>
        <p:origin x="-1086" y="-78"/>
      </p:cViewPr>
      <p:guideLst>
        <p:guide orient="horz" pos="2001"/>
        <p:guide orient="horz" pos="935"/>
        <p:guide orient="horz" pos="164"/>
        <p:guide orient="horz" pos="3884"/>
        <p:guide orient="horz" pos="1207"/>
        <p:guide pos="476"/>
        <p:guide pos="551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440" y="-9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5A5D6CE-5FE7-469C-931C-67B9F07E677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14961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0FEDEC50-CA0B-4CD5-BF2F-E6970D9B97E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72706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372809-A7ED-4888-9DB1-85F89350FD0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43C6EA-B8D8-4775-A684-630BA7F9F32B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43C6EA-B8D8-4775-A684-630BA7F9F32B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43C6EA-B8D8-4775-A684-630BA7F9F32B}" type="slidenum">
              <a:rPr lang="en-GB"/>
              <a:pPr/>
              <a:t>12</a:t>
            </a:fld>
            <a:endParaRPr lang="en-GB" dirty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43C6EA-B8D8-4775-A684-630BA7F9F32B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43C6EA-B8D8-4775-A684-630BA7F9F32B}" type="slidenum">
              <a:rPr lang="en-GB"/>
              <a:pPr/>
              <a:t>14</a:t>
            </a:fld>
            <a:endParaRPr lang="en-GB" dirty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43C6EA-B8D8-4775-A684-630BA7F9F32B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43C6EA-B8D8-4775-A684-630BA7F9F32B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43C6EA-B8D8-4775-A684-630BA7F9F32B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35D071-91A2-45E1-A0C8-422919DBBE59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43C6EA-B8D8-4775-A684-630BA7F9F32B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43C6EA-B8D8-4775-A684-630BA7F9F32B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43C6EA-B8D8-4775-A684-630BA7F9F32B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43C6EA-B8D8-4775-A684-630BA7F9F32B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 descr="bridgetitl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00013"/>
            <a:ext cx="9144000" cy="7019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808288" y="5408613"/>
            <a:ext cx="3455987" cy="1152525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2808288" y="620713"/>
            <a:ext cx="3384550" cy="24844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605588"/>
            <a:ext cx="2133600" cy="2794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605588"/>
            <a:ext cx="2895600" cy="2794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605588"/>
            <a:ext cx="2133600" cy="2794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C486FC3-D937-45D1-88B3-B338388927A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7025" y="260350"/>
            <a:ext cx="2071688" cy="5832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60350"/>
            <a:ext cx="6067425" cy="5832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91513" cy="720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484313"/>
            <a:ext cx="7283450" cy="4608512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</p:spTree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91513" cy="720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484313"/>
            <a:ext cx="3565525" cy="4608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5125" y="1484313"/>
            <a:ext cx="3565525" cy="4608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4313"/>
            <a:ext cx="3565525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5125" y="1484313"/>
            <a:ext cx="3565525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3" descr="bridgeinside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4000" cy="692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60350"/>
            <a:ext cx="829151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84313"/>
            <a:ext cx="7283450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research.utep.edu/Default.aspx?tabid=36851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043608" y="332656"/>
            <a:ext cx="6876764" cy="3528367"/>
          </a:xfrm>
        </p:spPr>
        <p:txBody>
          <a:bodyPr/>
          <a:lstStyle/>
          <a:p>
            <a:pPr algn="ctr" eaLnBrk="1" hangingPunct="1"/>
            <a:r>
              <a:rPr lang="en-GB" dirty="0" smtClean="0"/>
              <a:t>Work in Progress: </a:t>
            </a:r>
            <a:br>
              <a:rPr lang="en-GB" dirty="0" smtClean="0"/>
            </a:br>
            <a:r>
              <a:rPr lang="en-GB" dirty="0" smtClean="0"/>
              <a:t>The Bridge to the Doctorate Experience </a:t>
            </a:r>
            <a:br>
              <a:rPr lang="en-GB" dirty="0" smtClean="0"/>
            </a:br>
            <a:r>
              <a:rPr lang="en-GB" sz="3200" dirty="0" smtClean="0"/>
              <a:t>A Reflection on Best Practices and Project Outcomes</a:t>
            </a:r>
            <a:endParaRPr lang="en-GB" dirty="0" smtClean="0"/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007604" y="4149080"/>
            <a:ext cx="7632848" cy="1152525"/>
          </a:xfrm>
        </p:spPr>
        <p:txBody>
          <a:bodyPr/>
          <a:lstStyle/>
          <a:p>
            <a:pPr eaLnBrk="1" hangingPunct="1"/>
            <a:r>
              <a:rPr lang="en-GB" dirty="0" smtClean="0"/>
              <a:t>T. Aktosun (UT Arlington)</a:t>
            </a:r>
          </a:p>
          <a:p>
            <a:pPr marL="514350" indent="-514350" eaLnBrk="1" hangingPunct="1">
              <a:buAutoNum type="alphaUcPeriod"/>
            </a:pPr>
            <a:r>
              <a:rPr lang="en-GB" dirty="0" smtClean="0"/>
              <a:t>Arciero, B. Flores, </a:t>
            </a:r>
            <a:r>
              <a:rPr lang="en-GB" b="1" dirty="0" smtClean="0"/>
              <a:t>H. Knaust </a:t>
            </a:r>
            <a:r>
              <a:rPr lang="en-GB" dirty="0" smtClean="0"/>
              <a:t>(UT El Paso)</a:t>
            </a:r>
          </a:p>
          <a:p>
            <a:pPr marL="514350" indent="-514350" eaLnBrk="1" hangingPunct="1"/>
            <a:r>
              <a:rPr lang="en-GB" dirty="0" smtClean="0"/>
              <a:t>C. Villalobos (UT Pan American)</a:t>
            </a:r>
          </a:p>
          <a:p>
            <a:pPr eaLnBrk="1" hangingPunct="1"/>
            <a:endParaRPr lang="en-GB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724128" y="6488668"/>
            <a:ext cx="3527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Rapid City SD, October 13, 2011</a:t>
            </a:r>
            <a:endParaRPr lang="en-US" dirty="0"/>
          </a:p>
        </p:txBody>
      </p:sp>
      <p:pic>
        <p:nvPicPr>
          <p:cNvPr id="5122" name="Picture 2" descr="C:\Users\Helmut\Desktop\FI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920526"/>
            <a:ext cx="1542131" cy="93747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dirty="0" smtClean="0"/>
              <a:t>The BD Seminar I</a:t>
            </a:r>
            <a:endParaRPr lang="en-US" sz="28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024844"/>
            <a:ext cx="7283450" cy="3672408"/>
          </a:xfrm>
        </p:spPr>
        <p:txBody>
          <a:bodyPr/>
          <a:lstStyle/>
          <a:p>
            <a:pPr eaLnBrk="1" hangingPunct="1"/>
            <a:r>
              <a:rPr lang="en-US" sz="2400" dirty="0" smtClean="0"/>
              <a:t>Goals:</a:t>
            </a:r>
          </a:p>
          <a:p>
            <a:pPr lvl="1" eaLnBrk="1" hangingPunct="1"/>
            <a:endParaRPr lang="en-US" sz="1600" dirty="0" smtClean="0"/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en-US" sz="2000" dirty="0" smtClean="0"/>
              <a:t>Mentoring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en-US" sz="2000" dirty="0" smtClean="0"/>
              <a:t>Team-Building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en-US" sz="2000" dirty="0" smtClean="0"/>
              <a:t>Dissemination of information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en-US" sz="2000" dirty="0" smtClean="0"/>
              <a:t>Improving communication skills (written and oral)</a:t>
            </a:r>
          </a:p>
          <a:p>
            <a:pPr marL="800100" lvl="1" indent="-342900" eaLnBrk="1" hangingPunct="1">
              <a:buFont typeface="+mj-lt"/>
              <a:buAutoNum type="arabicPeriod"/>
            </a:pPr>
            <a:endParaRPr lang="en-US" sz="2000" dirty="0" smtClean="0"/>
          </a:p>
          <a:p>
            <a:pPr marL="400050" eaLnBrk="1" hangingPunct="1"/>
            <a:r>
              <a:rPr lang="en-US" sz="2400" dirty="0" smtClean="0"/>
              <a:t>Four-semester sequence starting in the spring semester</a:t>
            </a:r>
          </a:p>
          <a:p>
            <a:pPr lvl="1" eaLnBrk="1" hangingPunct="1"/>
            <a:endParaRPr lang="en-US" sz="1600" dirty="0" smtClean="0"/>
          </a:p>
          <a:p>
            <a:pPr lvl="1" eaLnBrk="1" hangingPunct="1">
              <a:buNone/>
            </a:pPr>
            <a:endParaRPr lang="en-US" sz="16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dirty="0" smtClean="0"/>
              <a:t>The BD Seminar II</a:t>
            </a:r>
            <a:endParaRPr lang="en-US" sz="28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3548" y="1592796"/>
            <a:ext cx="7283450" cy="4248472"/>
          </a:xfrm>
        </p:spPr>
        <p:txBody>
          <a:bodyPr/>
          <a:lstStyle/>
          <a:p>
            <a:pPr eaLnBrk="1" hangingPunct="1"/>
            <a:r>
              <a:rPr lang="en-US" sz="2000" dirty="0" smtClean="0"/>
              <a:t>Some Activities</a:t>
            </a:r>
            <a:r>
              <a:rPr lang="en-US" sz="2000" dirty="0" smtClean="0"/>
              <a:t>:</a:t>
            </a:r>
          </a:p>
          <a:p>
            <a:pPr lvl="1" eaLnBrk="1" hangingPunct="1"/>
            <a:endParaRPr lang="en-US" sz="1600" dirty="0" smtClean="0"/>
          </a:p>
          <a:p>
            <a:pPr marL="800100" lvl="1" indent="-342900" eaLnBrk="1" hangingPunct="1"/>
            <a:r>
              <a:rPr lang="en-US" sz="2000" dirty="0" smtClean="0"/>
              <a:t>How to pick a faculty mentor</a:t>
            </a:r>
          </a:p>
          <a:p>
            <a:pPr marL="800100" lvl="1" indent="-342900" eaLnBrk="1" hangingPunct="1"/>
            <a:r>
              <a:rPr lang="en-US" sz="2000" dirty="0" smtClean="0"/>
              <a:t>Funding opportunities beyond the BD program</a:t>
            </a:r>
          </a:p>
          <a:p>
            <a:pPr marL="800100" lvl="1" indent="-342900" eaLnBrk="1" hangingPunct="1"/>
            <a:r>
              <a:rPr lang="en-US" sz="2000" dirty="0" smtClean="0"/>
              <a:t>How to apply for grants (guest lecturers)</a:t>
            </a:r>
          </a:p>
          <a:p>
            <a:pPr marL="800100" lvl="1" indent="-342900" eaLnBrk="1" hangingPunct="1"/>
            <a:r>
              <a:rPr lang="en-US" sz="2000" dirty="0" smtClean="0"/>
              <a:t>Research papers</a:t>
            </a:r>
          </a:p>
          <a:p>
            <a:pPr marL="800100" lvl="1" indent="-342900" eaLnBrk="1" hangingPunct="1"/>
            <a:r>
              <a:rPr lang="en-US" sz="2000" dirty="0" smtClean="0"/>
              <a:t>Academic and research misconduct</a:t>
            </a:r>
          </a:p>
          <a:p>
            <a:pPr marL="800100" lvl="1" indent="-342900" eaLnBrk="1" hangingPunct="1"/>
            <a:r>
              <a:rPr lang="en-US" sz="2000" dirty="0" smtClean="0"/>
              <a:t>Post-Docs (guest lecturer, former LSAMP BD student)</a:t>
            </a:r>
          </a:p>
          <a:p>
            <a:pPr marL="800100" lvl="1" indent="-342900" eaLnBrk="1" hangingPunct="1"/>
            <a:r>
              <a:rPr lang="en-US" sz="2000" dirty="0" smtClean="0"/>
              <a:t>How to apply for academic jobs</a:t>
            </a:r>
          </a:p>
          <a:p>
            <a:pPr marL="800100" lvl="1" indent="-342900" eaLnBrk="1" hangingPunct="1"/>
            <a:r>
              <a:rPr lang="en-US" sz="2000" dirty="0" smtClean="0"/>
              <a:t>How to get tenure</a:t>
            </a:r>
          </a:p>
          <a:p>
            <a:pPr marL="800100" lvl="1" indent="-342900" eaLnBrk="1" hangingPunct="1"/>
            <a:r>
              <a:rPr lang="en-US" sz="2000" dirty="0" smtClean="0"/>
              <a:t>“Ice cream socials”</a:t>
            </a:r>
          </a:p>
          <a:p>
            <a:pPr marL="800100" lvl="1" indent="-342900" eaLnBrk="1" hangingPunct="1"/>
            <a:r>
              <a:rPr lang="en-US" sz="2000" dirty="0" smtClean="0"/>
              <a:t>“Challenge course”</a:t>
            </a:r>
          </a:p>
          <a:p>
            <a:pPr lvl="1" eaLnBrk="1" hangingPunct="1">
              <a:buNone/>
            </a:pPr>
            <a:endParaRPr lang="en-US" sz="1600" dirty="0" smtClean="0"/>
          </a:p>
          <a:p>
            <a:pPr lvl="1" eaLnBrk="1" hangingPunct="1">
              <a:buNone/>
            </a:pPr>
            <a:endParaRPr lang="en-US" sz="16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dirty="0" smtClean="0"/>
              <a:t>The BD Seminar III</a:t>
            </a:r>
            <a:endParaRPr lang="en-US" sz="28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024844"/>
            <a:ext cx="7283450" cy="4248472"/>
          </a:xfrm>
        </p:spPr>
        <p:txBody>
          <a:bodyPr/>
          <a:lstStyle/>
          <a:p>
            <a:pPr eaLnBrk="1" hangingPunct="1"/>
            <a:r>
              <a:rPr lang="en-US" sz="2000" dirty="0" smtClean="0"/>
              <a:t>Deliverables:</a:t>
            </a:r>
          </a:p>
          <a:p>
            <a:pPr lvl="1" eaLnBrk="1" hangingPunct="1"/>
            <a:endParaRPr lang="en-US" sz="1600" dirty="0" smtClean="0"/>
          </a:p>
          <a:p>
            <a:pPr marL="800100" lvl="1" indent="-342900" eaLnBrk="1" hangingPunct="1"/>
            <a:r>
              <a:rPr lang="en-US" sz="2000" dirty="0" smtClean="0"/>
              <a:t>Research power point presentations (1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and 3</a:t>
            </a:r>
            <a:r>
              <a:rPr lang="en-US" sz="2000" baseline="30000" dirty="0" smtClean="0"/>
              <a:t>rd</a:t>
            </a:r>
            <a:r>
              <a:rPr lang="en-US" sz="2000" dirty="0" smtClean="0"/>
              <a:t> semester)</a:t>
            </a:r>
          </a:p>
          <a:p>
            <a:pPr marL="800100" lvl="1" indent="-342900" eaLnBrk="1" hangingPunct="1"/>
            <a:r>
              <a:rPr lang="en-US" sz="2000" dirty="0" smtClean="0"/>
              <a:t>Laboratory visits (2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semester)</a:t>
            </a:r>
          </a:p>
          <a:p>
            <a:pPr marL="800100" lvl="1" indent="-342900" eaLnBrk="1" hangingPunct="1"/>
            <a:r>
              <a:rPr lang="en-US" sz="2000" dirty="0" smtClean="0"/>
              <a:t>Write a CV</a:t>
            </a:r>
          </a:p>
          <a:p>
            <a:pPr marL="800100" lvl="1" indent="-342900" eaLnBrk="1" hangingPunct="1"/>
            <a:r>
              <a:rPr lang="en-US" sz="2000" dirty="0" smtClean="0"/>
              <a:t>Write a grant proposal summary</a:t>
            </a:r>
          </a:p>
          <a:p>
            <a:pPr lvl="1" eaLnBrk="1" hangingPunct="1"/>
            <a:endParaRPr lang="en-US" sz="1600" dirty="0" smtClean="0"/>
          </a:p>
          <a:p>
            <a:pPr lvl="1" eaLnBrk="1" hangingPunct="1">
              <a:buNone/>
            </a:pPr>
            <a:endParaRPr lang="en-US" sz="16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dirty="0" smtClean="0"/>
              <a:t>2009-11 Cohort Progress Report</a:t>
            </a:r>
            <a:endParaRPr lang="en-US" sz="28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024844"/>
            <a:ext cx="7283450" cy="4248472"/>
          </a:xfrm>
        </p:spPr>
        <p:txBody>
          <a:bodyPr/>
          <a:lstStyle/>
          <a:p>
            <a:pPr eaLnBrk="1" hangingPunct="1"/>
            <a:r>
              <a:rPr lang="en-US" sz="2000" dirty="0" smtClean="0"/>
              <a:t>Total of 13 students</a:t>
            </a:r>
          </a:p>
          <a:p>
            <a:pPr lvl="1" eaLnBrk="1" hangingPunct="1"/>
            <a:endParaRPr lang="en-US" sz="1600" dirty="0" smtClean="0"/>
          </a:p>
          <a:p>
            <a:pPr lvl="1" eaLnBrk="1" hangingPunct="1"/>
            <a:r>
              <a:rPr lang="en-US" sz="2000" dirty="0" smtClean="0"/>
              <a:t>5 students are in a fast-track Ph.D. program.</a:t>
            </a:r>
          </a:p>
          <a:p>
            <a:pPr lvl="1" eaLnBrk="1" hangingPunct="1"/>
            <a:r>
              <a:rPr lang="en-US" sz="2000" dirty="0" smtClean="0"/>
              <a:t>5 students have completed a MS degree.</a:t>
            </a:r>
          </a:p>
          <a:p>
            <a:pPr lvl="2" eaLnBrk="1" hangingPunct="1"/>
            <a:r>
              <a:rPr lang="en-US" sz="1600" dirty="0" smtClean="0"/>
              <a:t>3 students are currently enrolled in a Ph.D. program.</a:t>
            </a:r>
          </a:p>
          <a:p>
            <a:pPr lvl="2" eaLnBrk="1" hangingPunct="1"/>
            <a:r>
              <a:rPr lang="en-US" sz="1600" dirty="0" smtClean="0"/>
              <a:t>1 student plans to enroll in a Ph.D. program.</a:t>
            </a:r>
          </a:p>
          <a:p>
            <a:pPr lvl="2" eaLnBrk="1" hangingPunct="1"/>
            <a:r>
              <a:rPr lang="en-US" sz="1600" dirty="0" smtClean="0"/>
              <a:t>1 student accepted employment.</a:t>
            </a:r>
          </a:p>
          <a:p>
            <a:pPr lvl="1" eaLnBrk="1" hangingPunct="1"/>
            <a:r>
              <a:rPr lang="en-US" sz="2000" dirty="0" smtClean="0"/>
              <a:t>2 students are pursuing a MS degree with plans to continue in a Ph.D. program.</a:t>
            </a:r>
          </a:p>
          <a:p>
            <a:pPr lvl="1" eaLnBrk="1" hangingPunct="1"/>
            <a:r>
              <a:rPr lang="en-US" sz="2000" dirty="0" smtClean="0"/>
              <a:t>1 student stopped out.</a:t>
            </a:r>
          </a:p>
          <a:p>
            <a:pPr lvl="1" eaLnBrk="1" hangingPunct="1">
              <a:buNone/>
            </a:pPr>
            <a:endParaRPr lang="en-US" sz="16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dirty="0" smtClean="0"/>
              <a:t>Contact Info</a:t>
            </a:r>
            <a:endParaRPr lang="en-US" sz="28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71800" y="908720"/>
            <a:ext cx="6372200" cy="5041031"/>
          </a:xfrm>
        </p:spPr>
        <p:txBody>
          <a:bodyPr/>
          <a:lstStyle/>
          <a:p>
            <a:pPr marL="0" indent="0" eaLnBrk="1" hangingPunct="1">
              <a:buNone/>
            </a:pPr>
            <a:endParaRPr lang="en-US" sz="2800" dirty="0" smtClean="0"/>
          </a:p>
          <a:p>
            <a:pPr eaLnBrk="1" hangingPunct="1"/>
            <a:endParaRPr lang="en-US" sz="2800" dirty="0" smtClean="0"/>
          </a:p>
          <a:p>
            <a:pPr eaLnBrk="1" hangingPunct="1">
              <a:buNone/>
            </a:pPr>
            <a:r>
              <a:rPr lang="en-US" sz="2400" dirty="0" smtClean="0"/>
              <a:t>		Helmut Knaust</a:t>
            </a:r>
          </a:p>
          <a:p>
            <a:pPr eaLnBrk="1" hangingPunct="1">
              <a:buNone/>
            </a:pPr>
            <a:r>
              <a:rPr lang="en-US" sz="2000" dirty="0" smtClean="0"/>
              <a:t>				</a:t>
            </a:r>
          </a:p>
          <a:p>
            <a:pPr eaLnBrk="1" hangingPunct="1">
              <a:buNone/>
            </a:pPr>
            <a:r>
              <a:rPr lang="en-US" sz="2000" dirty="0" smtClean="0"/>
              <a:t>		Department of Mathematical Sciences</a:t>
            </a:r>
          </a:p>
          <a:p>
            <a:pPr eaLnBrk="1" hangingPunct="1">
              <a:buNone/>
            </a:pPr>
            <a:r>
              <a:rPr lang="en-US" sz="2000" dirty="0" smtClean="0"/>
              <a:t>		The University of Texas at El Paso</a:t>
            </a:r>
          </a:p>
          <a:p>
            <a:pPr eaLnBrk="1" hangingPunct="1">
              <a:buNone/>
            </a:pPr>
            <a:r>
              <a:rPr lang="en-US" sz="2000" dirty="0" smtClean="0"/>
              <a:t>		El Paso TX 79968-0514</a:t>
            </a:r>
          </a:p>
          <a:p>
            <a:pPr eaLnBrk="1" hangingPunct="1">
              <a:buNone/>
            </a:pPr>
            <a:endParaRPr lang="en-US" sz="2000" dirty="0" smtClean="0"/>
          </a:p>
          <a:p>
            <a:pPr eaLnBrk="1" hangingPunct="1">
              <a:buNone/>
            </a:pPr>
            <a:r>
              <a:rPr lang="en-US" sz="2000" dirty="0" smtClean="0"/>
              <a:t>		hknaust@utep.edu</a:t>
            </a:r>
          </a:p>
          <a:p>
            <a:pPr eaLnBrk="1" hangingPunct="1">
              <a:buNone/>
            </a:pPr>
            <a:r>
              <a:rPr lang="en-US" sz="2000" dirty="0" smtClean="0"/>
              <a:t>		</a:t>
            </a:r>
          </a:p>
          <a:p>
            <a:pPr eaLnBrk="1" hangingPunct="1">
              <a:buNone/>
            </a:pPr>
            <a:r>
              <a:rPr lang="en-US" sz="2000" dirty="0" smtClean="0"/>
              <a:t>		http://</a:t>
            </a:r>
            <a:r>
              <a:rPr lang="en-US" sz="2000" dirty="0" smtClean="0"/>
              <a:t>lsamp.utep.edu</a:t>
            </a:r>
          </a:p>
          <a:p>
            <a:pPr eaLnBrk="1" hangingPunct="1">
              <a:buNone/>
            </a:pPr>
            <a:r>
              <a:rPr lang="en-US" sz="2000" dirty="0"/>
              <a:t>		http</a:t>
            </a:r>
            <a:r>
              <a:rPr lang="en-US" sz="2000" dirty="0" smtClean="0"/>
              <a:t>://helmut.knaust.info/BD</a:t>
            </a:r>
            <a:endParaRPr lang="en-US" sz="2000" dirty="0" smtClean="0"/>
          </a:p>
        </p:txBody>
      </p:sp>
      <p:grpSp>
        <p:nvGrpSpPr>
          <p:cNvPr id="9" name="Group 8"/>
          <p:cNvGrpSpPr/>
          <p:nvPr/>
        </p:nvGrpSpPr>
        <p:grpSpPr>
          <a:xfrm>
            <a:off x="611560" y="2024844"/>
            <a:ext cx="2628292" cy="3636404"/>
            <a:chOff x="359532" y="2024844"/>
            <a:chExt cx="2628292" cy="3636404"/>
          </a:xfrm>
        </p:grpSpPr>
        <p:sp>
          <p:nvSpPr>
            <p:cNvPr id="8" name="Rectangle 7"/>
            <p:cNvSpPr/>
            <p:nvPr/>
          </p:nvSpPr>
          <p:spPr>
            <a:xfrm>
              <a:off x="359532" y="2024844"/>
              <a:ext cx="2628292" cy="3636404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1509" name="Picture 5" descr="C:\Users\Helmut\Desktop\LSAMP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67544" y="2096852"/>
              <a:ext cx="2438400" cy="3494088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31540" y="1844824"/>
            <a:ext cx="842493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• National Science Foundation (NSF) funding since 1992</a:t>
            </a:r>
          </a:p>
          <a:p>
            <a:endParaRPr lang="en-US" sz="2000" dirty="0" smtClean="0"/>
          </a:p>
          <a:p>
            <a:r>
              <a:rPr lang="en-US" sz="2000" dirty="0" smtClean="0"/>
              <a:t>• The University of Texas System Alliance consists of 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 Nine universities (UT Arlington, UT Austin, UT Brownsville, </a:t>
            </a:r>
          </a:p>
          <a:p>
            <a:pPr lvl="1"/>
            <a:r>
              <a:rPr lang="en-US" sz="2000" dirty="0" smtClean="0"/>
              <a:t>UT Dallas, UT El Paso, UT Pan American, UT Permian Basin, </a:t>
            </a:r>
          </a:p>
          <a:p>
            <a:pPr lvl="1"/>
            <a:r>
              <a:rPr lang="en-US" sz="2000" dirty="0" smtClean="0"/>
              <a:t>UT San Antonio, and UT Tyler), and</a:t>
            </a:r>
          </a:p>
          <a:p>
            <a:pPr lvl="1"/>
            <a:r>
              <a:rPr lang="en-US" sz="2000" dirty="0" smtClean="0"/>
              <a:t>• Five community colleges (El Paso Community College, </a:t>
            </a:r>
          </a:p>
          <a:p>
            <a:pPr lvl="1"/>
            <a:r>
              <a:rPr lang="en-US" sz="2000" dirty="0" smtClean="0"/>
              <a:t>Howard College, Midland College, Odessa College, </a:t>
            </a:r>
          </a:p>
          <a:p>
            <a:pPr lvl="1"/>
            <a:r>
              <a:rPr lang="en-US" sz="2000" dirty="0" smtClean="0"/>
              <a:t>San Antonio College)</a:t>
            </a:r>
          </a:p>
          <a:p>
            <a:pPr lvl="1"/>
            <a:endParaRPr lang="en-US" sz="2000" dirty="0" smtClean="0"/>
          </a:p>
          <a:p>
            <a:r>
              <a:rPr lang="en-US" sz="2000" dirty="0" smtClean="0"/>
              <a:t>• About 1,500 STEM at these campuses students have </a:t>
            </a:r>
          </a:p>
          <a:p>
            <a:r>
              <a:rPr lang="en-US" sz="2000" dirty="0" smtClean="0"/>
              <a:t>participated as LSAMP Research Scholars</a:t>
            </a:r>
          </a:p>
          <a:p>
            <a:endParaRPr lang="en-US" sz="2000" dirty="0" smtClean="0"/>
          </a:p>
          <a:p>
            <a:r>
              <a:rPr lang="en-US" sz="2000" dirty="0" smtClean="0"/>
              <a:t>• The Proven Method: Undergraduate Research</a:t>
            </a:r>
          </a:p>
          <a:p>
            <a:endParaRPr lang="en-US" sz="20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791580" y="332656"/>
            <a:ext cx="7567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The UT System Louis Stokes Alliance for Minority Participation (LSAMP)</a:t>
            </a:r>
            <a:endParaRPr lang="en-US" sz="2800" dirty="0"/>
          </a:p>
        </p:txBody>
      </p:sp>
      <p:pic>
        <p:nvPicPr>
          <p:cNvPr id="9" name="Picture 5" descr="louis-stokes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84268" y="4257092"/>
            <a:ext cx="1778924" cy="219456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0" name="TextBox 9"/>
          <p:cNvSpPr txBox="1"/>
          <p:nvPr/>
        </p:nvSpPr>
        <p:spPr>
          <a:xfrm>
            <a:off x="6876256" y="6488668"/>
            <a:ext cx="2044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Louis Stokes, J.D.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sz="2800" dirty="0" smtClean="0"/>
              <a:t>LSAMP Bridge to the Doctorate</a:t>
            </a:r>
            <a:endParaRPr lang="en-US" sz="28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1580" y="2249488"/>
            <a:ext cx="7283450" cy="4608512"/>
          </a:xfrm>
        </p:spPr>
        <p:txBody>
          <a:bodyPr/>
          <a:lstStyle/>
          <a:p>
            <a:pPr eaLnBrk="1" hangingPunct="1"/>
            <a:r>
              <a:rPr lang="en-US" sz="2400" dirty="0" smtClean="0"/>
              <a:t>In 2002, the NSF started funding of LSAMP </a:t>
            </a:r>
            <a:r>
              <a:rPr lang="en-US" sz="2400" i="1" dirty="0" smtClean="0"/>
              <a:t>Bridge to the Doctorate </a:t>
            </a:r>
            <a:r>
              <a:rPr lang="en-US" sz="2400" dirty="0" smtClean="0"/>
              <a:t>(BD) programs.</a:t>
            </a:r>
          </a:p>
          <a:p>
            <a:pPr eaLnBrk="1" hangingPunct="1">
              <a:buNone/>
            </a:pPr>
            <a:endParaRPr lang="en-US" sz="2400" dirty="0" smtClean="0"/>
          </a:p>
          <a:p>
            <a:pPr eaLnBrk="1" hangingPunct="1"/>
            <a:r>
              <a:rPr lang="en-US" sz="2400" dirty="0" smtClean="0"/>
              <a:t>Goal: To provide funding for LSAMP scholars for their first two years in a graduate program.</a:t>
            </a:r>
          </a:p>
          <a:p>
            <a:pPr eaLnBrk="1" hangingPunct="1">
              <a:buNone/>
            </a:pPr>
            <a:endParaRPr lang="en-US" sz="2400" dirty="0" smtClean="0"/>
          </a:p>
          <a:p>
            <a:pPr eaLnBrk="1" hangingPunct="1"/>
            <a:r>
              <a:rPr lang="en-US" sz="2400" dirty="0" smtClean="0"/>
              <a:t>Each Bridge to the Doctorate Initiative consists of a cohort of twelve students at one LSAMP Alliance institution.</a:t>
            </a:r>
          </a:p>
          <a:p>
            <a:pPr eaLnBrk="1" hangingPunct="1"/>
            <a:endParaRPr lang="en-US" sz="2000" dirty="0" smtClean="0"/>
          </a:p>
          <a:p>
            <a:pPr eaLnBrk="1" hangingPunct="1"/>
            <a:endParaRPr lang="en-US" sz="20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sz="2800" dirty="0" smtClean="0"/>
              <a:t>LSAMP Bridge to the Doctorate</a:t>
            </a:r>
            <a:endParaRPr lang="en-US" sz="28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27684" y="2276872"/>
            <a:ext cx="6228692" cy="2799692"/>
          </a:xfrm>
        </p:spPr>
        <p:txBody>
          <a:bodyPr/>
          <a:lstStyle/>
          <a:p>
            <a:pPr eaLnBrk="1" hangingPunct="1"/>
            <a:r>
              <a:rPr lang="en-US" sz="2800" dirty="0" smtClean="0"/>
              <a:t>Each BD scholar receives</a:t>
            </a:r>
          </a:p>
          <a:p>
            <a:pPr lvl="1" eaLnBrk="1" hangingPunct="1"/>
            <a:r>
              <a:rPr lang="en-US" sz="2400" dirty="0" smtClean="0"/>
              <a:t>A stipend of $30,000 per year</a:t>
            </a:r>
          </a:p>
          <a:p>
            <a:pPr lvl="1" eaLnBrk="1" hangingPunct="1"/>
            <a:r>
              <a:rPr lang="en-US" sz="2400" dirty="0" smtClean="0"/>
              <a:t>Full payment of tuition and fees</a:t>
            </a:r>
          </a:p>
          <a:p>
            <a:pPr lvl="1" eaLnBrk="1" hangingPunct="1"/>
            <a:r>
              <a:rPr lang="en-US" sz="2400" dirty="0" smtClean="0"/>
              <a:t>A book allowance</a:t>
            </a:r>
          </a:p>
          <a:p>
            <a:pPr lvl="1" eaLnBrk="1" hangingPunct="1"/>
            <a:r>
              <a:rPr lang="en-US" sz="2400" dirty="0" smtClean="0"/>
              <a:t>Lab supply funding</a:t>
            </a:r>
          </a:p>
          <a:p>
            <a:pPr lvl="1" eaLnBrk="1" hangingPunct="1"/>
            <a:r>
              <a:rPr lang="en-US" sz="2400" dirty="0" smtClean="0"/>
              <a:t>Travel support</a:t>
            </a:r>
          </a:p>
          <a:p>
            <a:pPr lvl="1" eaLnBrk="1" hangingPunct="1"/>
            <a:endParaRPr lang="en-US" sz="2000" dirty="0" smtClean="0"/>
          </a:p>
          <a:p>
            <a:pPr eaLnBrk="1" hangingPunct="1"/>
            <a:endParaRPr lang="en-US" sz="2000" dirty="0" smtClean="0"/>
          </a:p>
          <a:p>
            <a:pPr eaLnBrk="1" hangingPunct="1"/>
            <a:endParaRPr lang="en-US" sz="20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sz="2800" dirty="0" smtClean="0"/>
              <a:t>UT LSAMP Bridge to the Doctorate</a:t>
            </a:r>
            <a:endParaRPr lang="en-US" dirty="0" smtClean="0"/>
          </a:p>
        </p:txBody>
      </p:sp>
      <p:graphicFrame>
        <p:nvGraphicFramePr>
          <p:cNvPr id="85022" name="Group 30"/>
          <p:cNvGraphicFramePr>
            <a:graphicFrameLocks noGrp="1"/>
          </p:cNvGraphicFramePr>
          <p:nvPr>
            <p:ph type="tbl" idx="1"/>
          </p:nvPr>
        </p:nvGraphicFramePr>
        <p:xfrm>
          <a:off x="539552" y="4185084"/>
          <a:ext cx="8028890" cy="2239204"/>
        </p:xfrm>
        <a:graphic>
          <a:graphicData uri="http://schemas.openxmlformats.org/drawingml/2006/table">
            <a:tbl>
              <a:tblPr/>
              <a:tblGrid>
                <a:gridCol w="2736304"/>
                <a:gridCol w="1440160"/>
                <a:gridCol w="1260140"/>
                <a:gridCol w="1152128"/>
                <a:gridCol w="1440158"/>
              </a:tblGrid>
              <a:tr h="8611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Campus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E4C9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Females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E4C9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Males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E4C9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URMs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E4C9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Non-URMs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E4C9D"/>
                    </a:solidFill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UT El Paso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UT Pan American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UT Arlington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03548" y="1520788"/>
            <a:ext cx="81369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 typeface="Arial" pitchFamily="34" charset="0"/>
              <a:buChar char="•"/>
            </a:pPr>
            <a:r>
              <a:rPr lang="en-US" sz="2000" dirty="0" smtClean="0"/>
              <a:t> </a:t>
            </a:r>
            <a:r>
              <a:rPr lang="en-US" sz="2400" dirty="0" smtClean="0"/>
              <a:t>The UT System Alliance has received funding from the NSF for seven cohorts:</a:t>
            </a:r>
            <a:endParaRPr lang="en-US" sz="2800" dirty="0" smtClean="0"/>
          </a:p>
          <a:p>
            <a:pPr lvl="1" eaLnBrk="1" hangingPunct="1">
              <a:buFont typeface="Arial" pitchFamily="34" charset="0"/>
              <a:buChar char="•"/>
            </a:pPr>
            <a:r>
              <a:rPr lang="en-US" sz="2000" dirty="0" smtClean="0"/>
              <a:t> </a:t>
            </a:r>
            <a:r>
              <a:rPr lang="en-US" sz="2400" dirty="0" smtClean="0"/>
              <a:t>Five cohorts at UT El Paso (2003-05, 2005-07, </a:t>
            </a:r>
          </a:p>
          <a:p>
            <a:pPr lvl="1" eaLnBrk="1" hangingPunct="1"/>
            <a:r>
              <a:rPr lang="en-US" sz="2400" dirty="0" smtClean="0"/>
              <a:t>	2008-10, 2009-11, 2011-13)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sz="2400" dirty="0" smtClean="0"/>
              <a:t> One cohort at UT Pan American (2004-06)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sz="2400" dirty="0" smtClean="0"/>
              <a:t> One cohort at UT Arlington  (2010-12)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dirty="0" smtClean="0"/>
              <a:t>Selecting the BD Scholars I</a:t>
            </a:r>
            <a:endParaRPr lang="en-US" sz="28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540" y="2060848"/>
            <a:ext cx="7283450" cy="2952799"/>
          </a:xfrm>
        </p:spPr>
        <p:txBody>
          <a:bodyPr/>
          <a:lstStyle/>
          <a:p>
            <a:pPr eaLnBrk="1" hangingPunct="1"/>
            <a:r>
              <a:rPr lang="en-US" sz="2400" dirty="0" smtClean="0"/>
              <a:t>Extensive Recruitment</a:t>
            </a:r>
          </a:p>
          <a:p>
            <a:pPr lvl="1" eaLnBrk="1" hangingPunct="1"/>
            <a:r>
              <a:rPr lang="en-US" sz="2000" dirty="0" smtClean="0"/>
              <a:t>Locally </a:t>
            </a:r>
            <a:r>
              <a:rPr lang="en-US" sz="2000" dirty="0" smtClean="0"/>
              <a:t>(among students </a:t>
            </a:r>
            <a:r>
              <a:rPr lang="en-US" sz="2000" dirty="0" smtClean="0"/>
              <a:t>and faculty)</a:t>
            </a:r>
          </a:p>
          <a:p>
            <a:pPr lvl="1" eaLnBrk="1" hangingPunct="1"/>
            <a:r>
              <a:rPr lang="en-US" sz="2000" dirty="0" smtClean="0"/>
              <a:t>Nationwide among other LSAMP Alliances</a:t>
            </a:r>
          </a:p>
          <a:p>
            <a:pPr eaLnBrk="1" hangingPunct="1"/>
            <a:r>
              <a:rPr lang="en-US" sz="2400" dirty="0" smtClean="0"/>
              <a:t>Goal: Creating a sufficiently large pool of applicants</a:t>
            </a:r>
          </a:p>
          <a:p>
            <a:pPr eaLnBrk="1" hangingPunct="1"/>
            <a:r>
              <a:rPr lang="en-US" sz="2400" dirty="0" smtClean="0"/>
              <a:t>Two recruitment periods (Summer and Fall)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dirty="0" smtClean="0"/>
              <a:t>Selecting the BD Scholars II</a:t>
            </a:r>
            <a:endParaRPr lang="en-US" sz="28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540" y="1448780"/>
            <a:ext cx="7283450" cy="2952799"/>
          </a:xfrm>
        </p:spPr>
        <p:txBody>
          <a:bodyPr/>
          <a:lstStyle/>
          <a:p>
            <a:pPr eaLnBrk="1" hangingPunct="1"/>
            <a:r>
              <a:rPr lang="en-US" sz="2400" dirty="0" smtClean="0"/>
              <a:t>Application material (requirements similar to the NSF Graduate Research Fellowship program)</a:t>
            </a:r>
          </a:p>
          <a:p>
            <a:pPr lvl="1" eaLnBrk="1" hangingPunct="1"/>
            <a:r>
              <a:rPr lang="en-US" sz="2400" dirty="0" smtClean="0"/>
              <a:t>Cover letter</a:t>
            </a:r>
          </a:p>
          <a:p>
            <a:pPr lvl="1" eaLnBrk="1" hangingPunct="1"/>
            <a:r>
              <a:rPr lang="en-US" sz="2400" dirty="0" smtClean="0"/>
              <a:t>Resume</a:t>
            </a:r>
          </a:p>
          <a:p>
            <a:pPr lvl="1" eaLnBrk="1" hangingPunct="1"/>
            <a:r>
              <a:rPr lang="en-US" sz="2400" dirty="0" smtClean="0"/>
              <a:t>Transcript(s)</a:t>
            </a:r>
          </a:p>
          <a:p>
            <a:pPr lvl="1" eaLnBrk="1" hangingPunct="1"/>
            <a:r>
              <a:rPr lang="en-US" sz="2400" dirty="0" smtClean="0"/>
              <a:t>Statement of Purpose</a:t>
            </a:r>
          </a:p>
          <a:p>
            <a:pPr lvl="1" eaLnBrk="1" hangingPunct="1"/>
            <a:r>
              <a:rPr lang="en-US" sz="2400" dirty="0" smtClean="0"/>
              <a:t>Two letters of recommendation</a:t>
            </a:r>
          </a:p>
          <a:p>
            <a:pPr lvl="1" eaLnBrk="1" hangingPunct="1"/>
            <a:r>
              <a:rPr lang="en-US" sz="2400" dirty="0" smtClean="0"/>
              <a:t>Proposal of research work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dirty="0" smtClean="0"/>
              <a:t>Selecting the BD Scholars III</a:t>
            </a:r>
            <a:endParaRPr lang="en-US" sz="28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664804"/>
            <a:ext cx="6912768" cy="4212468"/>
          </a:xfrm>
        </p:spPr>
        <p:txBody>
          <a:bodyPr/>
          <a:lstStyle/>
          <a:p>
            <a:pPr eaLnBrk="1" hangingPunct="1"/>
            <a:r>
              <a:rPr lang="en-US" sz="2000" dirty="0" smtClean="0"/>
              <a:t>Strong candidates are invited to a 30-minute interview with the program directors.</a:t>
            </a:r>
          </a:p>
          <a:p>
            <a:pPr lvl="1" eaLnBrk="1" hangingPunct="1"/>
            <a:r>
              <a:rPr lang="en-US" sz="1600" dirty="0" smtClean="0"/>
              <a:t>Phone interview is possible.</a:t>
            </a:r>
          </a:p>
          <a:p>
            <a:pPr lvl="1" eaLnBrk="1" hangingPunct="1"/>
            <a:endParaRPr lang="en-US" sz="1600" dirty="0" smtClean="0"/>
          </a:p>
          <a:p>
            <a:pPr eaLnBrk="1" hangingPunct="1"/>
            <a:r>
              <a:rPr lang="en-US" sz="2000" dirty="0" smtClean="0"/>
              <a:t>Selection Criteria:</a:t>
            </a:r>
          </a:p>
          <a:p>
            <a:pPr lvl="1" eaLnBrk="1" hangingPunct="1"/>
            <a:r>
              <a:rPr lang="en-US" sz="1600" dirty="0" smtClean="0"/>
              <a:t>Strength of academic background</a:t>
            </a:r>
          </a:p>
          <a:p>
            <a:pPr lvl="1" eaLnBrk="1" hangingPunct="1"/>
            <a:r>
              <a:rPr lang="en-US" sz="1600" dirty="0" smtClean="0"/>
              <a:t>An established student-faculty mentor relationship</a:t>
            </a:r>
          </a:p>
          <a:p>
            <a:pPr lvl="1" eaLnBrk="1" hangingPunct="1"/>
            <a:r>
              <a:rPr lang="en-US" sz="1600" dirty="0" smtClean="0"/>
              <a:t>Strength of research proposal</a:t>
            </a:r>
          </a:p>
          <a:p>
            <a:pPr lvl="1" eaLnBrk="1" hangingPunct="1"/>
            <a:r>
              <a:rPr lang="en-US" sz="1600" dirty="0" smtClean="0"/>
              <a:t>Student’s long-term goals &amp; long-term planning; student determination &amp; maturity</a:t>
            </a:r>
          </a:p>
          <a:p>
            <a:pPr lvl="1" eaLnBrk="1" hangingPunct="1"/>
            <a:r>
              <a:rPr lang="en-US" sz="1600" dirty="0" smtClean="0"/>
              <a:t>Communication skills</a:t>
            </a:r>
          </a:p>
          <a:p>
            <a:pPr lvl="1" eaLnBrk="1" hangingPunct="1"/>
            <a:r>
              <a:rPr lang="en-US" sz="1600" dirty="0" smtClean="0"/>
              <a:t>“New” graduate students</a:t>
            </a:r>
          </a:p>
          <a:p>
            <a:pPr lvl="1" eaLnBrk="1" hangingPunct="1">
              <a:buNone/>
            </a:pPr>
            <a:endParaRPr lang="en-US" sz="16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dirty="0" smtClean="0"/>
              <a:t>Selecting the BD Scholars IV</a:t>
            </a:r>
            <a:endParaRPr lang="en-US" sz="28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024844"/>
            <a:ext cx="7283450" cy="3672408"/>
          </a:xfrm>
        </p:spPr>
        <p:txBody>
          <a:bodyPr/>
          <a:lstStyle/>
          <a:p>
            <a:pPr eaLnBrk="1" hangingPunct="1"/>
            <a:r>
              <a:rPr lang="en-US" sz="2000" dirty="0" smtClean="0"/>
              <a:t>Scholars accepted into the program sign an annual contract</a:t>
            </a:r>
          </a:p>
          <a:p>
            <a:pPr lvl="1" eaLnBrk="1" hangingPunct="1"/>
            <a:r>
              <a:rPr lang="en-US" sz="1800" dirty="0" smtClean="0"/>
              <a:t>Enrollment in a four-semester weekly BD Seminar</a:t>
            </a:r>
          </a:p>
          <a:p>
            <a:pPr lvl="1" eaLnBrk="1" hangingPunct="1"/>
            <a:r>
              <a:rPr lang="en-US" sz="1800" dirty="0" smtClean="0"/>
              <a:t>Maintaining full time student status during long and summer semesters</a:t>
            </a:r>
          </a:p>
          <a:p>
            <a:pPr lvl="1" eaLnBrk="1" hangingPunct="1"/>
            <a:r>
              <a:rPr lang="en-US" sz="1800" dirty="0" smtClean="0"/>
              <a:t>Maintaining a GPA of 3.5/4.0</a:t>
            </a:r>
          </a:p>
          <a:p>
            <a:pPr lvl="1" eaLnBrk="1" hangingPunct="1"/>
            <a:r>
              <a:rPr lang="en-US" sz="1800" dirty="0" smtClean="0"/>
              <a:t>Satisfactory  progress towards degree completion</a:t>
            </a:r>
          </a:p>
          <a:p>
            <a:pPr lvl="1" eaLnBrk="1" hangingPunct="1"/>
            <a:r>
              <a:rPr lang="en-US" sz="1800" dirty="0" smtClean="0"/>
              <a:t>Participation in one NSF </a:t>
            </a:r>
            <a:r>
              <a:rPr lang="en-US" sz="1800" i="1" dirty="0" smtClean="0"/>
              <a:t>Joint Annual Meeting </a:t>
            </a:r>
            <a:r>
              <a:rPr lang="en-US" sz="1800" dirty="0" smtClean="0"/>
              <a:t>(professional development)</a:t>
            </a:r>
          </a:p>
          <a:p>
            <a:pPr lvl="1" eaLnBrk="1" hangingPunct="1"/>
            <a:r>
              <a:rPr lang="en-US" sz="1800" dirty="0" smtClean="0"/>
              <a:t>At least one presentation of scholar’s research at a professional conference per year</a:t>
            </a:r>
          </a:p>
          <a:p>
            <a:pPr lvl="1" eaLnBrk="1" hangingPunct="1"/>
            <a:r>
              <a:rPr lang="en-US" sz="1800" dirty="0" smtClean="0"/>
              <a:t>Agreeing not to accept other employment  </a:t>
            </a:r>
          </a:p>
          <a:p>
            <a:pPr lvl="1" eaLnBrk="1" hangingPunct="1"/>
            <a:endParaRPr lang="en-US" sz="1600" dirty="0" smtClean="0"/>
          </a:p>
          <a:p>
            <a:pPr lvl="1" eaLnBrk="1" hangingPunct="1"/>
            <a:endParaRPr lang="en-US" sz="1600" dirty="0" smtClean="0"/>
          </a:p>
          <a:p>
            <a:pPr lvl="1" eaLnBrk="1" hangingPunct="1">
              <a:buNone/>
            </a:pPr>
            <a:endParaRPr lang="en-US" sz="16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B3CCE6"/>
      </a:dk1>
      <a:lt1>
        <a:srgbClr val="FFFFFF"/>
      </a:lt1>
      <a:dk2>
        <a:srgbClr val="1E3F6C"/>
      </a:dk2>
      <a:lt2>
        <a:srgbClr val="FFFFFF"/>
      </a:lt2>
      <a:accent1>
        <a:srgbClr val="336599"/>
      </a:accent1>
      <a:accent2>
        <a:srgbClr val="2E4C6B"/>
      </a:accent2>
      <a:accent3>
        <a:srgbClr val="ABAFBA"/>
      </a:accent3>
      <a:accent4>
        <a:srgbClr val="DADADA"/>
      </a:accent4>
      <a:accent5>
        <a:srgbClr val="ADB8CA"/>
      </a:accent5>
      <a:accent6>
        <a:srgbClr val="294460"/>
      </a:accent6>
      <a:hlink>
        <a:srgbClr val="FFAB57"/>
      </a:hlink>
      <a:folHlink>
        <a:srgbClr val="009193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8E8AB4"/>
        </a:dk1>
        <a:lt1>
          <a:srgbClr val="F8F8F8"/>
        </a:lt1>
        <a:dk2>
          <a:srgbClr val="5D5888"/>
        </a:dk2>
        <a:lt2>
          <a:srgbClr val="FFFFFF"/>
        </a:lt2>
        <a:accent1>
          <a:srgbClr val="191077"/>
        </a:accent1>
        <a:accent2>
          <a:srgbClr val="BC0606"/>
        </a:accent2>
        <a:accent3>
          <a:srgbClr val="B6B4C3"/>
        </a:accent3>
        <a:accent4>
          <a:srgbClr val="D4D4D4"/>
        </a:accent4>
        <a:accent5>
          <a:srgbClr val="ABAABD"/>
        </a:accent5>
        <a:accent6>
          <a:srgbClr val="AA0505"/>
        </a:accent6>
        <a:hlink>
          <a:srgbClr val="FF9933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8E8AB4"/>
        </a:dk1>
        <a:lt1>
          <a:srgbClr val="F8F8F8"/>
        </a:lt1>
        <a:dk2>
          <a:srgbClr val="5D5888"/>
        </a:dk2>
        <a:lt2>
          <a:srgbClr val="FFFFFF"/>
        </a:lt2>
        <a:accent1>
          <a:srgbClr val="FFFFFF"/>
        </a:accent1>
        <a:accent2>
          <a:srgbClr val="BC0606"/>
        </a:accent2>
        <a:accent3>
          <a:srgbClr val="B6B4C3"/>
        </a:accent3>
        <a:accent4>
          <a:srgbClr val="D4D4D4"/>
        </a:accent4>
        <a:accent5>
          <a:srgbClr val="FFFFFF"/>
        </a:accent5>
        <a:accent6>
          <a:srgbClr val="AA0505"/>
        </a:accent6>
        <a:hlink>
          <a:srgbClr val="FF9933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8E8AB4"/>
        </a:dk1>
        <a:lt1>
          <a:srgbClr val="F8F8F8"/>
        </a:lt1>
        <a:dk2>
          <a:srgbClr val="5D5888"/>
        </a:dk2>
        <a:lt2>
          <a:srgbClr val="FFFFFF"/>
        </a:lt2>
        <a:accent1>
          <a:srgbClr val="5D5888"/>
        </a:accent1>
        <a:accent2>
          <a:srgbClr val="BC0606"/>
        </a:accent2>
        <a:accent3>
          <a:srgbClr val="B6B4C3"/>
        </a:accent3>
        <a:accent4>
          <a:srgbClr val="D4D4D4"/>
        </a:accent4>
        <a:accent5>
          <a:srgbClr val="B6B4C3"/>
        </a:accent5>
        <a:accent6>
          <a:srgbClr val="AA0505"/>
        </a:accent6>
        <a:hlink>
          <a:srgbClr val="FF9933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8E8AB4"/>
        </a:dk1>
        <a:lt1>
          <a:srgbClr val="F8F8F8"/>
        </a:lt1>
        <a:dk2>
          <a:srgbClr val="5D5888"/>
        </a:dk2>
        <a:lt2>
          <a:srgbClr val="463F83"/>
        </a:lt2>
        <a:accent1>
          <a:srgbClr val="5D5888"/>
        </a:accent1>
        <a:accent2>
          <a:srgbClr val="BC0606"/>
        </a:accent2>
        <a:accent3>
          <a:srgbClr val="B6B4C3"/>
        </a:accent3>
        <a:accent4>
          <a:srgbClr val="D4D4D4"/>
        </a:accent4>
        <a:accent5>
          <a:srgbClr val="B6B4C3"/>
        </a:accent5>
        <a:accent6>
          <a:srgbClr val="AA0505"/>
        </a:accent6>
        <a:hlink>
          <a:srgbClr val="FF9933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1232</TotalTime>
  <Words>714</Words>
  <Application>Microsoft Office PowerPoint</Application>
  <PresentationFormat>On-screen Show (4:3)</PresentationFormat>
  <Paragraphs>162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Default Design</vt:lpstr>
      <vt:lpstr>Work in Progress:  The Bridge to the Doctorate Experience  A Reflection on Best Practices and Project Outcomes</vt:lpstr>
      <vt:lpstr>PowerPoint Presentation</vt:lpstr>
      <vt:lpstr>LSAMP Bridge to the Doctorate</vt:lpstr>
      <vt:lpstr>LSAMP Bridge to the Doctorate</vt:lpstr>
      <vt:lpstr>UT LSAMP Bridge to the Doctorate</vt:lpstr>
      <vt:lpstr>Selecting the BD Scholars I</vt:lpstr>
      <vt:lpstr>Selecting the BD Scholars II</vt:lpstr>
      <vt:lpstr>Selecting the BD Scholars III</vt:lpstr>
      <vt:lpstr>Selecting the BD Scholars IV</vt:lpstr>
      <vt:lpstr>The BD Seminar I</vt:lpstr>
      <vt:lpstr>The BD Seminar II</vt:lpstr>
      <vt:lpstr>The BD Seminar III</vt:lpstr>
      <vt:lpstr>2009-11 Cohort Progress Report</vt:lpstr>
      <vt:lpstr>Contact Info</vt:lpstr>
    </vt:vector>
  </TitlesOfParts>
  <Company>Presentation Magazine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Chalkboard Template</dc:title>
  <dc:creator>Presentation Magazine</dc:creator>
  <cp:lastModifiedBy>Knaust, Helmut</cp:lastModifiedBy>
  <cp:revision>65</cp:revision>
  <dcterms:created xsi:type="dcterms:W3CDTF">2005-03-15T10:04:38Z</dcterms:created>
  <dcterms:modified xsi:type="dcterms:W3CDTF">2011-10-13T03:20:51Z</dcterms:modified>
</cp:coreProperties>
</file>