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5" r:id="rId2"/>
    <p:sldId id="287" r:id="rId3"/>
    <p:sldId id="288" r:id="rId4"/>
    <p:sldId id="290" r:id="rId5"/>
    <p:sldId id="289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91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8CADCE"/>
    <a:srgbClr val="233977"/>
    <a:srgbClr val="B1BCDA"/>
    <a:srgbClr val="7C8FC2"/>
    <a:srgbClr val="6279B6"/>
    <a:srgbClr val="4860A9"/>
    <a:srgbClr val="2E4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68" autoAdjust="0"/>
    <p:restoredTop sz="98098" autoAdjust="0"/>
  </p:normalViewPr>
  <p:slideViewPr>
    <p:cSldViewPr>
      <p:cViewPr varScale="1">
        <p:scale>
          <a:sx n="78" d="100"/>
          <a:sy n="78" d="100"/>
        </p:scale>
        <p:origin x="-1086" y="-7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A5D6CE-5FE7-469C-931C-67B9F07E67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496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EDEC50-CA0B-4CD5-BF2F-E6970D9B97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270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72809-A7ED-4888-9DB1-85F89350FD0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5D071-91A2-45E1-A0C8-422919DBBE59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C6EA-B8D8-4775-A684-630BA7F9F32B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bridge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0013"/>
            <a:ext cx="9144000" cy="701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08288" y="5408613"/>
            <a:ext cx="3455987" cy="11525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08288" y="620713"/>
            <a:ext cx="3384550" cy="24844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486FC3-D937-45D1-88B3-B338388927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7283450" cy="4608512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3565525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5125" y="1484313"/>
            <a:ext cx="3565525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356552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5125" y="1484313"/>
            <a:ext cx="356552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bridgeinsid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72834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utep.edu/Default.aspx?tabid=368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332656"/>
            <a:ext cx="6876764" cy="352836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Work in Progress: </a:t>
            </a:r>
            <a:br>
              <a:rPr lang="en-GB" dirty="0" smtClean="0"/>
            </a:br>
            <a:r>
              <a:rPr lang="en-GB" dirty="0" smtClean="0"/>
              <a:t>The Bridge to the Doctorate Experience </a:t>
            </a:r>
            <a:br>
              <a:rPr lang="en-GB" dirty="0" smtClean="0"/>
            </a:br>
            <a:r>
              <a:rPr lang="en-GB" sz="3200" dirty="0" smtClean="0"/>
              <a:t>A Reflection on Best Practices and Project Outcomes</a:t>
            </a:r>
            <a:endParaRPr lang="en-GB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07604" y="4149080"/>
            <a:ext cx="7632848" cy="1152525"/>
          </a:xfrm>
        </p:spPr>
        <p:txBody>
          <a:bodyPr/>
          <a:lstStyle/>
          <a:p>
            <a:pPr eaLnBrk="1" hangingPunct="1"/>
            <a:r>
              <a:rPr lang="en-GB" dirty="0" smtClean="0"/>
              <a:t>T. Aktosun (UT Arlington)</a:t>
            </a:r>
          </a:p>
          <a:p>
            <a:pPr marL="514350" indent="-514350" eaLnBrk="1" hangingPunct="1">
              <a:buAutoNum type="alphaUcPeriod"/>
            </a:pPr>
            <a:r>
              <a:rPr lang="en-GB" dirty="0" smtClean="0"/>
              <a:t>Arciero, B. Flores, </a:t>
            </a:r>
            <a:r>
              <a:rPr lang="en-GB" b="1" dirty="0" smtClean="0"/>
              <a:t>H. Knaust </a:t>
            </a:r>
            <a:r>
              <a:rPr lang="en-GB" dirty="0" smtClean="0"/>
              <a:t>(UT El Paso)</a:t>
            </a:r>
          </a:p>
          <a:p>
            <a:pPr marL="514350" indent="-514350" eaLnBrk="1" hangingPunct="1"/>
            <a:r>
              <a:rPr lang="en-GB" dirty="0" smtClean="0"/>
              <a:t>C. Villalobos (UT Pan American)</a:t>
            </a:r>
          </a:p>
          <a:p>
            <a:pPr eaLnBrk="1" hangingPunct="1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24128" y="6488668"/>
            <a:ext cx="3527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Rapid City SD, October 13, 2011</a:t>
            </a:r>
            <a:endParaRPr lang="en-US" dirty="0"/>
          </a:p>
        </p:txBody>
      </p:sp>
      <p:pic>
        <p:nvPicPr>
          <p:cNvPr id="5122" name="Picture 2" descr="C:\Users\Helmut\Desktop\F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0526"/>
            <a:ext cx="1542131" cy="9374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The BD Seminar I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24844"/>
            <a:ext cx="7283450" cy="367240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Goals:</a:t>
            </a:r>
          </a:p>
          <a:p>
            <a:pPr lvl="1" eaLnBrk="1" hangingPunct="1"/>
            <a:endParaRPr lang="en-US" sz="1600" dirty="0" smtClean="0"/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000" dirty="0" smtClean="0"/>
              <a:t>Mentoring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000" dirty="0" smtClean="0"/>
              <a:t>Team-Building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000" dirty="0" smtClean="0"/>
              <a:t>Dissemination of information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000" dirty="0" smtClean="0"/>
              <a:t>Improving communication skills (written and oral)</a:t>
            </a:r>
          </a:p>
          <a:p>
            <a:pPr marL="800100" lvl="1" indent="-342900" eaLnBrk="1" hangingPunct="1">
              <a:buFont typeface="+mj-lt"/>
              <a:buAutoNum type="arabicPeriod"/>
            </a:pPr>
            <a:endParaRPr lang="en-US" sz="2000" dirty="0" smtClean="0"/>
          </a:p>
          <a:p>
            <a:pPr marL="400050" eaLnBrk="1" hangingPunct="1"/>
            <a:r>
              <a:rPr lang="en-US" sz="2400" dirty="0" smtClean="0"/>
              <a:t>Four-semester sequence starting in the spring semester</a:t>
            </a:r>
          </a:p>
          <a:p>
            <a:pPr lvl="1" eaLnBrk="1" hangingPunct="1"/>
            <a:endParaRPr lang="en-US" sz="1600" dirty="0" smtClean="0"/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The BD Seminar II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592796"/>
            <a:ext cx="7283450" cy="424847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Some Activities</a:t>
            </a:r>
            <a:r>
              <a:rPr lang="en-US" sz="2000" dirty="0" smtClean="0"/>
              <a:t>:</a:t>
            </a:r>
          </a:p>
          <a:p>
            <a:pPr lvl="1" eaLnBrk="1" hangingPunct="1"/>
            <a:endParaRPr lang="en-US" sz="1600" dirty="0" smtClean="0"/>
          </a:p>
          <a:p>
            <a:pPr marL="800100" lvl="1" indent="-342900" eaLnBrk="1" hangingPunct="1"/>
            <a:r>
              <a:rPr lang="en-US" sz="2000" dirty="0" smtClean="0"/>
              <a:t>How to pick a faculty mentor</a:t>
            </a:r>
          </a:p>
          <a:p>
            <a:pPr marL="800100" lvl="1" indent="-342900" eaLnBrk="1" hangingPunct="1"/>
            <a:r>
              <a:rPr lang="en-US" sz="2000" dirty="0" smtClean="0"/>
              <a:t>Funding opportunities beyond the BD program</a:t>
            </a:r>
          </a:p>
          <a:p>
            <a:pPr marL="800100" lvl="1" indent="-342900" eaLnBrk="1" hangingPunct="1"/>
            <a:r>
              <a:rPr lang="en-US" sz="2000" dirty="0" smtClean="0"/>
              <a:t>How to apply for grants (guest lecturers)</a:t>
            </a:r>
          </a:p>
          <a:p>
            <a:pPr marL="800100" lvl="1" indent="-342900" eaLnBrk="1" hangingPunct="1"/>
            <a:r>
              <a:rPr lang="en-US" sz="2000" dirty="0" smtClean="0"/>
              <a:t>Research papers</a:t>
            </a:r>
          </a:p>
          <a:p>
            <a:pPr marL="800100" lvl="1" indent="-342900" eaLnBrk="1" hangingPunct="1"/>
            <a:r>
              <a:rPr lang="en-US" sz="2000" dirty="0" smtClean="0"/>
              <a:t>Academic and research misconduct</a:t>
            </a:r>
          </a:p>
          <a:p>
            <a:pPr marL="800100" lvl="1" indent="-342900" eaLnBrk="1" hangingPunct="1"/>
            <a:r>
              <a:rPr lang="en-US" sz="2000" dirty="0" smtClean="0"/>
              <a:t>Post-Docs (guest lecturer, former LSAMP BD student)</a:t>
            </a:r>
          </a:p>
          <a:p>
            <a:pPr marL="800100" lvl="1" indent="-342900" eaLnBrk="1" hangingPunct="1"/>
            <a:r>
              <a:rPr lang="en-US" sz="2000" dirty="0" smtClean="0"/>
              <a:t>How to apply for academic jobs</a:t>
            </a:r>
          </a:p>
          <a:p>
            <a:pPr marL="800100" lvl="1" indent="-342900" eaLnBrk="1" hangingPunct="1"/>
            <a:r>
              <a:rPr lang="en-US" sz="2000" dirty="0" smtClean="0"/>
              <a:t>How to get tenure</a:t>
            </a:r>
          </a:p>
          <a:p>
            <a:pPr marL="800100" lvl="1" indent="-342900" eaLnBrk="1" hangingPunct="1"/>
            <a:r>
              <a:rPr lang="en-US" sz="2000" dirty="0" smtClean="0"/>
              <a:t>“Ice cream socials”</a:t>
            </a:r>
          </a:p>
          <a:p>
            <a:pPr marL="800100" lvl="1" indent="-342900" eaLnBrk="1" hangingPunct="1"/>
            <a:r>
              <a:rPr lang="en-US" sz="2000" dirty="0" smtClean="0"/>
              <a:t>“Challenge course”</a:t>
            </a:r>
          </a:p>
          <a:p>
            <a:pPr lvl="1" eaLnBrk="1" hangingPunct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The BD Seminar III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24844"/>
            <a:ext cx="7283450" cy="424847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Deliverables:</a:t>
            </a:r>
          </a:p>
          <a:p>
            <a:pPr lvl="1" eaLnBrk="1" hangingPunct="1"/>
            <a:endParaRPr lang="en-US" sz="1600" dirty="0" smtClean="0"/>
          </a:p>
          <a:p>
            <a:pPr marL="800100" lvl="1" indent="-342900" eaLnBrk="1" hangingPunct="1"/>
            <a:r>
              <a:rPr lang="en-US" sz="2000" dirty="0" smtClean="0"/>
              <a:t>Research power point presentations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semester)</a:t>
            </a:r>
          </a:p>
          <a:p>
            <a:pPr marL="800100" lvl="1" indent="-342900" eaLnBrk="1" hangingPunct="1"/>
            <a:r>
              <a:rPr lang="en-US" sz="2000" dirty="0" smtClean="0"/>
              <a:t>Laboratory visits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semester)</a:t>
            </a:r>
          </a:p>
          <a:p>
            <a:pPr marL="800100" lvl="1" indent="-342900" eaLnBrk="1" hangingPunct="1"/>
            <a:r>
              <a:rPr lang="en-US" sz="2000" dirty="0" smtClean="0"/>
              <a:t>Write a CV</a:t>
            </a:r>
          </a:p>
          <a:p>
            <a:pPr marL="800100" lvl="1" indent="-342900" eaLnBrk="1" hangingPunct="1"/>
            <a:r>
              <a:rPr lang="en-US" sz="2000" dirty="0" smtClean="0"/>
              <a:t>Write a grant proposal summary</a:t>
            </a:r>
          </a:p>
          <a:p>
            <a:pPr lvl="1" eaLnBrk="1" hangingPunct="1"/>
            <a:endParaRPr lang="en-US" sz="1600" dirty="0" smtClean="0"/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2009-11 Cohort Progress Report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24844"/>
            <a:ext cx="7283450" cy="424847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Total of 13 students</a:t>
            </a:r>
          </a:p>
          <a:p>
            <a:pPr lvl="1" eaLnBrk="1" hangingPunct="1"/>
            <a:endParaRPr lang="en-US" sz="1600" dirty="0" smtClean="0"/>
          </a:p>
          <a:p>
            <a:pPr lvl="1" eaLnBrk="1" hangingPunct="1"/>
            <a:r>
              <a:rPr lang="en-US" sz="2000" dirty="0" smtClean="0"/>
              <a:t>5 students are in a fast-track Ph.D. program.</a:t>
            </a:r>
          </a:p>
          <a:p>
            <a:pPr lvl="1" eaLnBrk="1" hangingPunct="1"/>
            <a:r>
              <a:rPr lang="en-US" sz="2000" dirty="0" smtClean="0"/>
              <a:t>5 students have completed a MS degree.</a:t>
            </a:r>
          </a:p>
          <a:p>
            <a:pPr lvl="2" eaLnBrk="1" hangingPunct="1"/>
            <a:r>
              <a:rPr lang="en-US" sz="1600" dirty="0" smtClean="0"/>
              <a:t>3 students are currently enrolled in a Ph.D. program.</a:t>
            </a:r>
          </a:p>
          <a:p>
            <a:pPr lvl="2" eaLnBrk="1" hangingPunct="1"/>
            <a:r>
              <a:rPr lang="en-US" sz="1600" dirty="0" smtClean="0"/>
              <a:t>1 student plans to enroll in a Ph.D. program.</a:t>
            </a:r>
          </a:p>
          <a:p>
            <a:pPr lvl="2" eaLnBrk="1" hangingPunct="1"/>
            <a:r>
              <a:rPr lang="en-US" sz="1600" dirty="0" smtClean="0"/>
              <a:t>1 student accepted employment.</a:t>
            </a:r>
          </a:p>
          <a:p>
            <a:pPr lvl="1" eaLnBrk="1" hangingPunct="1"/>
            <a:r>
              <a:rPr lang="en-US" sz="2000" dirty="0" smtClean="0"/>
              <a:t>2 students are pursuing a MS degree with plans to continue in a Ph.D. program.</a:t>
            </a:r>
          </a:p>
          <a:p>
            <a:pPr lvl="1" eaLnBrk="1" hangingPunct="1"/>
            <a:r>
              <a:rPr lang="en-US" sz="2000" dirty="0" smtClean="0"/>
              <a:t>1 student stopped out.</a:t>
            </a:r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Contact Info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908720"/>
            <a:ext cx="6372200" cy="5041031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r>
              <a:rPr lang="en-US" sz="2400" dirty="0" smtClean="0"/>
              <a:t>		Helmut Knaust</a:t>
            </a:r>
          </a:p>
          <a:p>
            <a:pPr eaLnBrk="1" hangingPunct="1">
              <a:buNone/>
            </a:pPr>
            <a:r>
              <a:rPr lang="en-US" sz="2000" dirty="0" smtClean="0"/>
              <a:t>				</a:t>
            </a:r>
          </a:p>
          <a:p>
            <a:pPr eaLnBrk="1" hangingPunct="1">
              <a:buNone/>
            </a:pPr>
            <a:r>
              <a:rPr lang="en-US" sz="2000" dirty="0" smtClean="0"/>
              <a:t>		Department of Mathematical Sciences</a:t>
            </a:r>
          </a:p>
          <a:p>
            <a:pPr eaLnBrk="1" hangingPunct="1">
              <a:buNone/>
            </a:pPr>
            <a:r>
              <a:rPr lang="en-US" sz="2000" dirty="0" smtClean="0"/>
              <a:t>		The University of Texas at El Paso</a:t>
            </a:r>
          </a:p>
          <a:p>
            <a:pPr eaLnBrk="1" hangingPunct="1">
              <a:buNone/>
            </a:pPr>
            <a:r>
              <a:rPr lang="en-US" sz="2000" dirty="0" smtClean="0"/>
              <a:t>		El Paso TX 79968-0514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>
              <a:buNone/>
            </a:pPr>
            <a:r>
              <a:rPr lang="en-US" sz="2000" dirty="0" smtClean="0"/>
              <a:t>		hknaust@utep.edu</a:t>
            </a:r>
          </a:p>
          <a:p>
            <a:pPr eaLnBrk="1" hangingPunct="1">
              <a:buNone/>
            </a:pPr>
            <a:r>
              <a:rPr lang="en-US" sz="2000" dirty="0" smtClean="0"/>
              <a:t>		</a:t>
            </a:r>
          </a:p>
          <a:p>
            <a:pPr eaLnBrk="1" hangingPunct="1">
              <a:buNone/>
            </a:pPr>
            <a:r>
              <a:rPr lang="en-US" sz="2000" dirty="0" smtClean="0"/>
              <a:t>		http://</a:t>
            </a:r>
            <a:r>
              <a:rPr lang="en-US" sz="2000" dirty="0" smtClean="0"/>
              <a:t>lsamp.utep.edu</a:t>
            </a:r>
          </a:p>
          <a:p>
            <a:pPr eaLnBrk="1" hangingPunct="1">
              <a:buNone/>
            </a:pPr>
            <a:r>
              <a:rPr lang="en-US" sz="2000" dirty="0"/>
              <a:t>		http</a:t>
            </a:r>
            <a:r>
              <a:rPr lang="en-US" sz="2000" dirty="0" smtClean="0"/>
              <a:t>://helmut.knaust.info/BD</a:t>
            </a:r>
            <a:endParaRPr lang="en-US" sz="20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611560" y="2024844"/>
            <a:ext cx="2628292" cy="3636404"/>
            <a:chOff x="359532" y="2024844"/>
            <a:chExt cx="2628292" cy="3636404"/>
          </a:xfrm>
        </p:grpSpPr>
        <p:sp>
          <p:nvSpPr>
            <p:cNvPr id="8" name="Rectangle 7"/>
            <p:cNvSpPr/>
            <p:nvPr/>
          </p:nvSpPr>
          <p:spPr>
            <a:xfrm>
              <a:off x="359532" y="2024844"/>
              <a:ext cx="2628292" cy="363640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509" name="Picture 5" descr="C:\Users\Helmut\Desktop\LSAMP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2096852"/>
              <a:ext cx="2438400" cy="34940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1540" y="1844824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• National Science Foundation (NSF) funding since 1992</a:t>
            </a:r>
          </a:p>
          <a:p>
            <a:endParaRPr lang="en-US" sz="2000" dirty="0" smtClean="0"/>
          </a:p>
          <a:p>
            <a:r>
              <a:rPr lang="en-US" sz="2000" dirty="0" smtClean="0"/>
              <a:t>• The University of Texas System Alliance consists of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Nine universities (UT Arlington, UT Austin, UT Brownsville, </a:t>
            </a:r>
          </a:p>
          <a:p>
            <a:pPr lvl="1"/>
            <a:r>
              <a:rPr lang="en-US" sz="2000" dirty="0" smtClean="0"/>
              <a:t>UT Dallas, UT El Paso, UT Pan American, UT Permian Basin, </a:t>
            </a:r>
          </a:p>
          <a:p>
            <a:pPr lvl="1"/>
            <a:r>
              <a:rPr lang="en-US" sz="2000" dirty="0" smtClean="0"/>
              <a:t>UT San Antonio, and UT Tyler), and</a:t>
            </a:r>
          </a:p>
          <a:p>
            <a:pPr lvl="1"/>
            <a:r>
              <a:rPr lang="en-US" sz="2000" dirty="0" smtClean="0"/>
              <a:t>• Five community colleges (El Paso Community College, </a:t>
            </a:r>
          </a:p>
          <a:p>
            <a:pPr lvl="1"/>
            <a:r>
              <a:rPr lang="en-US" sz="2000" dirty="0" smtClean="0"/>
              <a:t>Howard College, Midland College, Odessa College, </a:t>
            </a:r>
          </a:p>
          <a:p>
            <a:pPr lvl="1"/>
            <a:r>
              <a:rPr lang="en-US" sz="2000" dirty="0" smtClean="0"/>
              <a:t>San Antonio College)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• About 1,500 STEM at these campuses students have </a:t>
            </a:r>
          </a:p>
          <a:p>
            <a:r>
              <a:rPr lang="en-US" sz="2000" dirty="0" smtClean="0"/>
              <a:t>participated as LSAMP Research Scholars</a:t>
            </a:r>
          </a:p>
          <a:p>
            <a:endParaRPr lang="en-US" sz="2000" dirty="0" smtClean="0"/>
          </a:p>
          <a:p>
            <a:r>
              <a:rPr lang="en-US" sz="2000" dirty="0" smtClean="0"/>
              <a:t>• The Proven Method: Undergraduate Research</a:t>
            </a:r>
          </a:p>
          <a:p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91580" y="332656"/>
            <a:ext cx="75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UT System Louis Stokes Alliance for Minority Participation (LSAMP)</a:t>
            </a:r>
            <a:endParaRPr lang="en-US" sz="2800" dirty="0"/>
          </a:p>
        </p:txBody>
      </p:sp>
      <p:pic>
        <p:nvPicPr>
          <p:cNvPr id="9" name="Picture 5" descr="louis-stok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4268" y="4257092"/>
            <a:ext cx="1778924" cy="2194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876256" y="6488668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Louis Stokes, J.D.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/>
              <a:t>LSAMP Bridge to the Doctorate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580" y="2249488"/>
            <a:ext cx="7283450" cy="46085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 2002, the NSF started funding of LSAMP </a:t>
            </a:r>
            <a:r>
              <a:rPr lang="en-US" sz="2400" i="1" dirty="0" smtClean="0"/>
              <a:t>Bridge to the Doctorate </a:t>
            </a:r>
            <a:r>
              <a:rPr lang="en-US" sz="2400" dirty="0" smtClean="0"/>
              <a:t>(BD) programs.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Goal: To provide funding for LSAMP scholars for their first two years in a graduate program.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Each Bridge to the Doctorate Initiative consists of a cohort of twelve students at one LSAMP Alliance institution.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/>
              <a:t>LSAMP Bridge to the Doctorate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7684" y="2276872"/>
            <a:ext cx="6228692" cy="279969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Each BD scholar receives</a:t>
            </a:r>
          </a:p>
          <a:p>
            <a:pPr lvl="1" eaLnBrk="1" hangingPunct="1"/>
            <a:r>
              <a:rPr lang="en-US" sz="2400" dirty="0" smtClean="0"/>
              <a:t>A stipend of $30,000 per year</a:t>
            </a:r>
          </a:p>
          <a:p>
            <a:pPr lvl="1" eaLnBrk="1" hangingPunct="1"/>
            <a:r>
              <a:rPr lang="en-US" sz="2400" dirty="0" smtClean="0"/>
              <a:t>Full payment of tuition and fees</a:t>
            </a:r>
          </a:p>
          <a:p>
            <a:pPr lvl="1" eaLnBrk="1" hangingPunct="1"/>
            <a:r>
              <a:rPr lang="en-US" sz="2400" dirty="0" smtClean="0"/>
              <a:t>A book allowance</a:t>
            </a:r>
          </a:p>
          <a:p>
            <a:pPr lvl="1" eaLnBrk="1" hangingPunct="1"/>
            <a:r>
              <a:rPr lang="en-US" sz="2400" dirty="0" smtClean="0"/>
              <a:t>Lab supply funding</a:t>
            </a:r>
          </a:p>
          <a:p>
            <a:pPr lvl="1" eaLnBrk="1" hangingPunct="1"/>
            <a:r>
              <a:rPr lang="en-US" sz="2400" dirty="0" smtClean="0"/>
              <a:t>Travel support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/>
              <a:t>UT LSAMP Bridge to the Doctorate</a:t>
            </a:r>
            <a:endParaRPr lang="en-US" dirty="0" smtClean="0"/>
          </a:p>
        </p:txBody>
      </p:sp>
      <p:graphicFrame>
        <p:nvGraphicFramePr>
          <p:cNvPr id="85022" name="Group 30"/>
          <p:cNvGraphicFramePr>
            <a:graphicFrameLocks noGrp="1"/>
          </p:cNvGraphicFramePr>
          <p:nvPr>
            <p:ph type="tbl" idx="1"/>
          </p:nvPr>
        </p:nvGraphicFramePr>
        <p:xfrm>
          <a:off x="539552" y="4185084"/>
          <a:ext cx="8028890" cy="2239204"/>
        </p:xfrm>
        <a:graphic>
          <a:graphicData uri="http://schemas.openxmlformats.org/drawingml/2006/table">
            <a:tbl>
              <a:tblPr/>
              <a:tblGrid>
                <a:gridCol w="2736304"/>
                <a:gridCol w="1440160"/>
                <a:gridCol w="1260140"/>
                <a:gridCol w="1152128"/>
                <a:gridCol w="1440158"/>
              </a:tblGrid>
              <a:tr h="8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Campus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4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4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4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URMs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4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Non-URMs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4C9D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 El Paso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 Pan American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 Arlington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3548" y="15207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The UT System Alliance has received funding from the NSF for seven cohorts:</a:t>
            </a: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dirty="0" smtClean="0"/>
              <a:t>Five cohorts at UT El Paso (2003-05, 2005-07, </a:t>
            </a:r>
          </a:p>
          <a:p>
            <a:pPr lvl="1" eaLnBrk="1" hangingPunct="1"/>
            <a:r>
              <a:rPr lang="en-US" sz="2400" dirty="0" smtClean="0"/>
              <a:t>	2008-10, 2009-11, 2011-13)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 One cohort at UT Pan American (2004-06)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 One cohort at UT Arlington  (2010-12)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Selecting the BD Scholars I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2060848"/>
            <a:ext cx="7283450" cy="295279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Extensive Recruitment</a:t>
            </a:r>
          </a:p>
          <a:p>
            <a:pPr lvl="1" eaLnBrk="1" hangingPunct="1"/>
            <a:r>
              <a:rPr lang="en-US" sz="2000" dirty="0" smtClean="0"/>
              <a:t>Locally </a:t>
            </a:r>
            <a:r>
              <a:rPr lang="en-US" sz="2000" dirty="0" smtClean="0"/>
              <a:t>(among students </a:t>
            </a:r>
            <a:r>
              <a:rPr lang="en-US" sz="2000" dirty="0" smtClean="0"/>
              <a:t>and faculty)</a:t>
            </a:r>
          </a:p>
          <a:p>
            <a:pPr lvl="1" eaLnBrk="1" hangingPunct="1"/>
            <a:r>
              <a:rPr lang="en-US" sz="2000" dirty="0" smtClean="0"/>
              <a:t>Nationwide among other LSAMP Alliances</a:t>
            </a:r>
          </a:p>
          <a:p>
            <a:pPr eaLnBrk="1" hangingPunct="1"/>
            <a:r>
              <a:rPr lang="en-US" sz="2400" dirty="0" smtClean="0"/>
              <a:t>Goal: Creating a sufficiently large pool of applicants</a:t>
            </a:r>
          </a:p>
          <a:p>
            <a:pPr eaLnBrk="1" hangingPunct="1"/>
            <a:r>
              <a:rPr lang="en-US" sz="2400" dirty="0" smtClean="0"/>
              <a:t>Two recruitment periods (Summer and Fall)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Selecting the BD Scholars II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448780"/>
            <a:ext cx="7283450" cy="295279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Application material (requirements similar to the NSF Graduate Research Fellowship program)</a:t>
            </a:r>
          </a:p>
          <a:p>
            <a:pPr lvl="1" eaLnBrk="1" hangingPunct="1"/>
            <a:r>
              <a:rPr lang="en-US" sz="2400" dirty="0" smtClean="0"/>
              <a:t>Cover letter</a:t>
            </a:r>
          </a:p>
          <a:p>
            <a:pPr lvl="1" eaLnBrk="1" hangingPunct="1"/>
            <a:r>
              <a:rPr lang="en-US" sz="2400" dirty="0" smtClean="0"/>
              <a:t>Resume</a:t>
            </a:r>
          </a:p>
          <a:p>
            <a:pPr lvl="1" eaLnBrk="1" hangingPunct="1"/>
            <a:r>
              <a:rPr lang="en-US" sz="2400" dirty="0" smtClean="0"/>
              <a:t>Transcript(s)</a:t>
            </a:r>
          </a:p>
          <a:p>
            <a:pPr lvl="1" eaLnBrk="1" hangingPunct="1"/>
            <a:r>
              <a:rPr lang="en-US" sz="2400" dirty="0" smtClean="0"/>
              <a:t>Statement of Purpose</a:t>
            </a:r>
          </a:p>
          <a:p>
            <a:pPr lvl="1" eaLnBrk="1" hangingPunct="1"/>
            <a:r>
              <a:rPr lang="en-US" sz="2400" dirty="0" smtClean="0"/>
              <a:t>Two letters of recommendation</a:t>
            </a:r>
          </a:p>
          <a:p>
            <a:pPr lvl="1" eaLnBrk="1" hangingPunct="1"/>
            <a:r>
              <a:rPr lang="en-US" sz="2400" dirty="0" smtClean="0"/>
              <a:t>Proposal of research work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Selecting the BD Scholars III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64804"/>
            <a:ext cx="6912768" cy="421246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Strong candidates are invited to a 30-minute interview with the program directors.</a:t>
            </a:r>
          </a:p>
          <a:p>
            <a:pPr lvl="1" eaLnBrk="1" hangingPunct="1"/>
            <a:r>
              <a:rPr lang="en-US" sz="1600" dirty="0" smtClean="0"/>
              <a:t>Phone interview is possible.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sz="2000" dirty="0" smtClean="0"/>
              <a:t>Selection Criteria:</a:t>
            </a:r>
          </a:p>
          <a:p>
            <a:pPr lvl="1" eaLnBrk="1" hangingPunct="1"/>
            <a:r>
              <a:rPr lang="en-US" sz="1600" dirty="0" smtClean="0"/>
              <a:t>Strength of academic background</a:t>
            </a:r>
          </a:p>
          <a:p>
            <a:pPr lvl="1" eaLnBrk="1" hangingPunct="1"/>
            <a:r>
              <a:rPr lang="en-US" sz="1600" dirty="0" smtClean="0"/>
              <a:t>An established student-faculty mentor relationship</a:t>
            </a:r>
          </a:p>
          <a:p>
            <a:pPr lvl="1" eaLnBrk="1" hangingPunct="1"/>
            <a:r>
              <a:rPr lang="en-US" sz="1600" dirty="0" smtClean="0"/>
              <a:t>Strength of research proposal</a:t>
            </a:r>
          </a:p>
          <a:p>
            <a:pPr lvl="1" eaLnBrk="1" hangingPunct="1"/>
            <a:r>
              <a:rPr lang="en-US" sz="1600" dirty="0" smtClean="0"/>
              <a:t>Student’s long-term goals &amp; long-term planning; student determination &amp; maturity</a:t>
            </a:r>
          </a:p>
          <a:p>
            <a:pPr lvl="1" eaLnBrk="1" hangingPunct="1"/>
            <a:r>
              <a:rPr lang="en-US" sz="1600" dirty="0" smtClean="0"/>
              <a:t>Communication skills</a:t>
            </a:r>
          </a:p>
          <a:p>
            <a:pPr lvl="1" eaLnBrk="1" hangingPunct="1"/>
            <a:r>
              <a:rPr lang="en-US" sz="1600" dirty="0" smtClean="0"/>
              <a:t>“New” graduate students</a:t>
            </a:r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Selecting the BD Scholars IV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24844"/>
            <a:ext cx="7283450" cy="367240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Scholars accepted into the program sign an annual contract</a:t>
            </a:r>
          </a:p>
          <a:p>
            <a:pPr lvl="1" eaLnBrk="1" hangingPunct="1"/>
            <a:r>
              <a:rPr lang="en-US" sz="1800" dirty="0" smtClean="0"/>
              <a:t>Enrollment in a four-semester weekly BD Seminar</a:t>
            </a:r>
          </a:p>
          <a:p>
            <a:pPr lvl="1" eaLnBrk="1" hangingPunct="1"/>
            <a:r>
              <a:rPr lang="en-US" sz="1800" dirty="0" smtClean="0"/>
              <a:t>Maintaining full time student status during long and summer semesters</a:t>
            </a:r>
          </a:p>
          <a:p>
            <a:pPr lvl="1" eaLnBrk="1" hangingPunct="1"/>
            <a:r>
              <a:rPr lang="en-US" sz="1800" dirty="0" smtClean="0"/>
              <a:t>Maintaining a GPA of 3.5/4.0</a:t>
            </a:r>
          </a:p>
          <a:p>
            <a:pPr lvl="1" eaLnBrk="1" hangingPunct="1"/>
            <a:r>
              <a:rPr lang="en-US" sz="1800" dirty="0" smtClean="0"/>
              <a:t>Satisfactory  progress towards degree completion</a:t>
            </a:r>
          </a:p>
          <a:p>
            <a:pPr lvl="1" eaLnBrk="1" hangingPunct="1"/>
            <a:r>
              <a:rPr lang="en-US" sz="1800" dirty="0" smtClean="0"/>
              <a:t>Participation in one NSF </a:t>
            </a:r>
            <a:r>
              <a:rPr lang="en-US" sz="1800" i="1" dirty="0" smtClean="0"/>
              <a:t>Joint Annual Meeting </a:t>
            </a:r>
            <a:r>
              <a:rPr lang="en-US" sz="1800" dirty="0" smtClean="0"/>
              <a:t>(professional development)</a:t>
            </a:r>
          </a:p>
          <a:p>
            <a:pPr lvl="1" eaLnBrk="1" hangingPunct="1"/>
            <a:r>
              <a:rPr lang="en-US" sz="1800" dirty="0" smtClean="0"/>
              <a:t>At least one presentation of scholar’s research at a professional conference per year</a:t>
            </a:r>
          </a:p>
          <a:p>
            <a:pPr lvl="1" eaLnBrk="1" hangingPunct="1"/>
            <a:r>
              <a:rPr lang="en-US" sz="1800" dirty="0" smtClean="0"/>
              <a:t>Agreeing not to accept other employment  </a:t>
            </a:r>
          </a:p>
          <a:p>
            <a:pPr lvl="1" eaLnBrk="1" hangingPunct="1"/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1E3F6C"/>
      </a:dk2>
      <a:lt2>
        <a:srgbClr val="FFFFFF"/>
      </a:lt2>
      <a:accent1>
        <a:srgbClr val="336599"/>
      </a:accent1>
      <a:accent2>
        <a:srgbClr val="2E4C6B"/>
      </a:accent2>
      <a:accent3>
        <a:srgbClr val="ABAFBA"/>
      </a:accent3>
      <a:accent4>
        <a:srgbClr val="DADADA"/>
      </a:accent4>
      <a:accent5>
        <a:srgbClr val="ADB8CA"/>
      </a:accent5>
      <a:accent6>
        <a:srgbClr val="294460"/>
      </a:accent6>
      <a:hlink>
        <a:srgbClr val="FFAB57"/>
      </a:hlink>
      <a:folHlink>
        <a:srgbClr val="009193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714</Words>
  <Application>Microsoft Office PowerPoint</Application>
  <PresentationFormat>On-screen Show (4:3)</PresentationFormat>
  <Paragraphs>162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Work in Progress:  The Bridge to the Doctorate Experience  A Reflection on Best Practices and Project Outcomes</vt:lpstr>
      <vt:lpstr>PowerPoint Presentation</vt:lpstr>
      <vt:lpstr>LSAMP Bridge to the Doctorate</vt:lpstr>
      <vt:lpstr>LSAMP Bridge to the Doctorate</vt:lpstr>
      <vt:lpstr>UT LSAMP Bridge to the Doctorate</vt:lpstr>
      <vt:lpstr>Selecting the BD Scholars I</vt:lpstr>
      <vt:lpstr>Selecting the BD Scholars II</vt:lpstr>
      <vt:lpstr>Selecting the BD Scholars III</vt:lpstr>
      <vt:lpstr>Selecting the BD Scholars IV</vt:lpstr>
      <vt:lpstr>The BD Seminar I</vt:lpstr>
      <vt:lpstr>The BD Seminar II</vt:lpstr>
      <vt:lpstr>The BD Seminar III</vt:lpstr>
      <vt:lpstr>2009-11 Cohort Progress Report</vt:lpstr>
      <vt:lpstr>Contact Info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Template</dc:title>
  <dc:creator>Presentation Magazine</dc:creator>
  <cp:lastModifiedBy>Knaust, Helmut</cp:lastModifiedBy>
  <cp:revision>65</cp:revision>
  <dcterms:created xsi:type="dcterms:W3CDTF">2005-03-15T10:04:38Z</dcterms:created>
  <dcterms:modified xsi:type="dcterms:W3CDTF">2011-10-13T03:20:51Z</dcterms:modified>
</cp:coreProperties>
</file>