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2"/>
  </p:sldMasterIdLst>
  <p:notesMasterIdLst>
    <p:notesMasterId r:id="rId15"/>
  </p:notesMasterIdLst>
  <p:handoutMasterIdLst>
    <p:handoutMasterId r:id="rId16"/>
  </p:handoutMasterIdLst>
  <p:sldIdLst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</p:sldIdLst>
  <p:sldSz cx="9144000" cy="6858000" type="screen4x3"/>
  <p:notesSz cx="6858000" cy="9144000"/>
  <p:embeddedFontLst>
    <p:embeddedFont>
      <p:font typeface="Franklin Gothic Medium" pitchFamily="34" charset="0"/>
      <p:regular r:id="rId17"/>
      <p:italic r:id="rId18"/>
    </p:embeddedFont>
    <p:embeddedFont>
      <p:font typeface="Segoe UI" pitchFamily="34" charset="0"/>
      <p:regular r:id="rId19"/>
      <p:bold r:id="rId20"/>
      <p:italic r:id="rId21"/>
      <p:boldItalic r:id="rId22"/>
    </p:embeddedFont>
    <p:embeddedFont>
      <p:font typeface="Franklin Gothic Book" pitchFamily="34" charset="0"/>
      <p:regular r:id="rId23"/>
      <p:italic r:id="rId24"/>
    </p:embeddedFont>
    <p:embeddedFont>
      <p:font typeface="Perpetua" pitchFamily="18" charset="0"/>
      <p:regular r:id="rId25"/>
      <p:bold r:id="rId26"/>
      <p:italic r:id="rId27"/>
      <p:boldItalic r:id="rId28"/>
    </p:embeddedFont>
    <p:embeddedFont>
      <p:font typeface="Calibri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995" autoAdjust="0"/>
    <p:restoredTop sz="94650" autoAdjust="0"/>
  </p:normalViewPr>
  <p:slideViewPr>
    <p:cSldViewPr>
      <p:cViewPr>
        <p:scale>
          <a:sx n="90" d="100"/>
          <a:sy n="90" d="100"/>
        </p:scale>
        <p:origin x="-324" y="5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6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6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After Trips</c:v>
                </c:pt>
              </c:strCache>
            </c:strRef>
          </c:tx>
          <c:dLbls>
            <c:showVal val="1"/>
            <c:showCatName val="1"/>
            <c:showLeaderLines val="1"/>
          </c:dLbls>
          <c:cat>
            <c:strRef>
              <c:f>Sheet1!$A$2:$A$4</c:f>
              <c:strCache>
                <c:ptCount val="3"/>
                <c:pt idx="0">
                  <c:v>BS enrolled</c:v>
                </c:pt>
                <c:pt idx="1">
                  <c:v>BS graduated</c:v>
                </c:pt>
                <c:pt idx="2">
                  <c:v>MS enrolled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</c:v>
                </c:pt>
                <c:pt idx="1">
                  <c:v>12</c:v>
                </c:pt>
                <c:pt idx="2">
                  <c:v>6</c:v>
                </c:pt>
              </c:numCache>
            </c:numRef>
          </c:val>
        </c:ser>
        <c:dLbls>
          <c:showVal val="1"/>
          <c:showCatName val="1"/>
        </c:dLbls>
      </c:pie3DChart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8B8DF-24AD-4F40-BBFC-89725AEAF415}" type="datetimeFigureOut">
              <a:rPr lang="en-US" smtClean="0"/>
              <a:pPr/>
              <a:t>10/29/2010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352DE-026B-4B56-8316-D39959E3BD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18956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9D4B4-0EC2-42AE-ABEC-26842DCC58CF}" type="datetimeFigureOut">
              <a:rPr lang="en-US" smtClean="0"/>
              <a:pPr/>
              <a:t>10/29/2010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105E4-9E70-4B8C-B294-1B0219D999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1713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62800" y="5148601"/>
            <a:ext cx="7772400" cy="860425"/>
          </a:xfrm>
        </p:spPr>
        <p:txBody>
          <a:bodyPr anchor="b" anchorCtr="0"/>
          <a:lstStyle>
            <a:lvl1pPr algn="l">
              <a:buFontTx/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1400" y="5867400"/>
            <a:ext cx="7753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6050" y="990600"/>
            <a:ext cx="5111750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2" y="1295401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16600" y="593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687" y="1066800"/>
            <a:ext cx="5111750" cy="4678363"/>
          </a:xfrm>
        </p:spPr>
        <p:txBody>
          <a:bodyPr/>
          <a:lstStyle>
            <a:lvl1pPr>
              <a:defRPr sz="3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8087" y="1143000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609600" y="76200"/>
            <a:ext cx="6858000" cy="639763"/>
          </a:xfrm>
        </p:spPr>
        <p:txBody>
          <a:bodyPr/>
          <a:lstStyle>
            <a:lvl1pPr>
              <a:defRPr sz="2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936087" y="593400"/>
            <a:ext cx="6876000" cy="457200"/>
          </a:xfrm>
        </p:spPr>
        <p:txBody>
          <a:bodyPr>
            <a:normAutofit/>
          </a:bodyPr>
          <a:lstStyle>
            <a:lvl1pPr>
              <a:buFontTx/>
              <a:buNone/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724400"/>
            <a:ext cx="3962400" cy="33813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304800"/>
            <a:ext cx="6934200" cy="4267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5029201"/>
            <a:ext cx="3962400" cy="804863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731839"/>
            <a:ext cx="1219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-381000" y="731837"/>
            <a:ext cx="7162800" cy="6278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98635"/>
            <a:ext cx="8305800" cy="4525965"/>
          </a:xfrm>
        </p:spPr>
        <p:txBody>
          <a:bodyPr/>
          <a:lstStyle>
            <a:lvl1pPr marL="173038" indent="-173038">
              <a:lnSpc>
                <a:spcPts val="2600"/>
              </a:lnSpc>
              <a:buFont typeface="Arial" pitchFamily="34" charset="0"/>
              <a:buChar char="•"/>
              <a:defRPr sz="2400" b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684213" indent="-227013">
              <a:lnSpc>
                <a:spcPts val="2600"/>
              </a:lnSpc>
              <a:buFont typeface="Arial" pitchFamily="34" charset="0"/>
              <a:buChar char="•"/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 marL="1087438" indent="-173038">
              <a:lnSpc>
                <a:spcPts val="2600"/>
              </a:lnSpc>
              <a:buFont typeface="Arial" pitchFamily="34" charset="0"/>
              <a:buChar char="•"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 marL="1541463" indent="-169863">
              <a:lnSpc>
                <a:spcPts val="2600"/>
              </a:lnSpc>
              <a:buFont typeface="Arial" pitchFamily="34" charset="0"/>
              <a:buChar char="•"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 marL="2001838" indent="-173038">
              <a:lnSpc>
                <a:spcPts val="2600"/>
              </a:lnSpc>
              <a:buFont typeface="Arial" pitchFamily="34" charset="0"/>
              <a:buChar char="•"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38200" y="593400"/>
            <a:ext cx="8251200" cy="457200"/>
          </a:xfrm>
        </p:spPr>
        <p:txBody>
          <a:bodyPr>
            <a:normAutofit/>
          </a:bodyPr>
          <a:lstStyle>
            <a:lvl1pPr>
              <a:buFont typeface="Arial" pitchFamily="34" charset="0"/>
              <a:buChar char="•"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57800" y="6272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639763"/>
          </a:xfrm>
        </p:spPr>
        <p:txBody>
          <a:bodyPr/>
          <a:lstStyle>
            <a:lvl1pPr>
              <a:buFont typeface="Arial" pitchFamily="34" charset="0"/>
              <a:buChar char="•"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838200" y="28254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16600" y="593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838200" y="14070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838200" y="21162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838200" y="34644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838200" y="41736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838200" y="49530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7178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37160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524000"/>
            <a:ext cx="4038600" cy="4525964"/>
          </a:xfrm>
        </p:spPr>
        <p:txBody>
          <a:bodyPr/>
          <a:lstStyle>
            <a:lvl1pPr>
              <a:buClr>
                <a:schemeClr val="tx1">
                  <a:lumMod val="75000"/>
                  <a:lumOff val="25000"/>
                </a:schemeClr>
              </a:buClr>
              <a:defRPr sz="2400"/>
            </a:lvl1pPr>
            <a:lvl2pPr>
              <a:buClr>
                <a:schemeClr val="tx1">
                  <a:lumMod val="75000"/>
                  <a:lumOff val="25000"/>
                </a:schemeClr>
              </a:buClr>
              <a:defRPr sz="2000"/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2000"/>
            </a:lvl3pPr>
            <a:lvl4pPr>
              <a:buClr>
                <a:schemeClr val="tx1">
                  <a:lumMod val="75000"/>
                  <a:lumOff val="25000"/>
                </a:schemeClr>
              </a:buClr>
              <a:defRPr sz="1800"/>
            </a:lvl4pPr>
            <a:lvl5pPr>
              <a:buClr>
                <a:schemeClr val="tx1">
                  <a:lumMod val="75000"/>
                  <a:lumOff val="25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524000"/>
            <a:ext cx="4038600" cy="4525964"/>
          </a:xfrm>
        </p:spPr>
        <p:txBody>
          <a:bodyPr/>
          <a:lstStyle>
            <a:lvl1pPr>
              <a:buClr>
                <a:schemeClr val="tx1">
                  <a:lumMod val="75000"/>
                  <a:lumOff val="25000"/>
                </a:schemeClr>
              </a:buClr>
              <a:defRPr sz="2400"/>
            </a:lvl1pPr>
            <a:lvl2pPr>
              <a:buClr>
                <a:schemeClr val="tx1">
                  <a:lumMod val="75000"/>
                  <a:lumOff val="25000"/>
                </a:schemeClr>
              </a:buClr>
              <a:defRPr sz="2000"/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2000"/>
            </a:lvl3pPr>
            <a:lvl4pPr>
              <a:buClr>
                <a:schemeClr val="tx1">
                  <a:lumMod val="75000"/>
                  <a:lumOff val="25000"/>
                </a:schemeClr>
              </a:buClr>
              <a:defRPr sz="1800"/>
            </a:lvl4pPr>
            <a:lvl5pPr>
              <a:buClr>
                <a:schemeClr val="tx1">
                  <a:lumMod val="75000"/>
                  <a:lumOff val="25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304800" y="6638075"/>
            <a:ext cx="2133600" cy="365125"/>
          </a:xfrm>
        </p:spPr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>
          <a:xfrm>
            <a:off x="5181600" y="6272837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16600" y="593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477000" y="6653837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8801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3048000" y="1828801"/>
            <a:ext cx="57150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533400" y="3886200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3048000" y="3886200"/>
            <a:ext cx="57150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16600" y="593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914400" y="31242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695700" y="31242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477000" y="31242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914400" y="1447800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695700" y="1447800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6477000" y="1447800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16600" y="593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451" y="1951037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0451" y="2255837"/>
            <a:ext cx="4040188" cy="4068763"/>
          </a:xfrm>
        </p:spPr>
        <p:txBody>
          <a:bodyPr/>
          <a:lstStyle>
            <a:lvl1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2000"/>
            </a:lvl1pPr>
            <a:lvl2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0639" y="2255837"/>
            <a:ext cx="4041775" cy="4068763"/>
          </a:xfrm>
        </p:spPr>
        <p:txBody>
          <a:bodyPr/>
          <a:lstStyle>
            <a:lvl1pPr>
              <a:buClr>
                <a:schemeClr val="accent1">
                  <a:lumMod val="20000"/>
                  <a:lumOff val="80000"/>
                </a:schemeClr>
              </a:buClr>
              <a:defRPr sz="2000"/>
            </a:lvl1pPr>
            <a:lvl2pPr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5103812" y="1951038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16600" y="593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88000" y="762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16600" y="593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04472"/>
            <a:ext cx="82296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8600" y="960436"/>
            <a:ext cx="8229600" cy="5059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57800" y="2895600"/>
            <a:ext cx="1219200" cy="106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2667000"/>
            <a:ext cx="1447800" cy="1371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61" r:id="rId6"/>
    <p:sldLayoutId id="2147483662" r:id="rId7"/>
    <p:sldLayoutId id="2147483653" r:id="rId8"/>
    <p:sldLayoutId id="2147483654" r:id="rId9"/>
    <p:sldLayoutId id="2147483655" r:id="rId10"/>
    <p:sldLayoutId id="2147483656" r:id="rId11"/>
    <p:sldLayoutId id="2147483664" r:id="rId12"/>
    <p:sldLayoutId id="2147483657" r:id="rId13"/>
    <p:sldLayoutId id="2147483658" r:id="rId14"/>
    <p:sldLayoutId id="2147483659" r:id="rId15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3200" b="1" kern="12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Segoe UI" pitchFamily="34" charset="0"/>
        </a:defRPr>
      </a:lvl1pPr>
    </p:titleStyle>
    <p:bodyStyle>
      <a:lvl1pPr marL="173038" indent="-173038" algn="l" defTabSz="914400" rtl="0" eaLnBrk="1" latinLnBrk="0" hangingPunct="1">
        <a:lnSpc>
          <a:spcPct val="100000"/>
        </a:lnSpc>
        <a:spcBef>
          <a:spcPct val="20000"/>
        </a:spcBef>
        <a:buClr>
          <a:schemeClr val="tx1">
            <a:lumMod val="75000"/>
            <a:lumOff val="25000"/>
          </a:schemeClr>
        </a:buClr>
        <a:buSzPct val="70000"/>
        <a:buFont typeface="Arial" pitchFamily="34" charset="0"/>
        <a:buChar char="•"/>
        <a:defRPr sz="28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Segoe UI" pitchFamily="34" charset="0"/>
        </a:defRPr>
      </a:lvl1pPr>
      <a:lvl2pPr marL="627063" indent="-169863" algn="l" defTabSz="914400" rtl="0" eaLnBrk="1" latinLnBrk="0" hangingPunct="1">
        <a:lnSpc>
          <a:spcPct val="100000"/>
        </a:lnSpc>
        <a:spcBef>
          <a:spcPct val="20000"/>
        </a:spcBef>
        <a:buClr>
          <a:schemeClr val="tx1">
            <a:lumMod val="75000"/>
            <a:lumOff val="25000"/>
          </a:schemeClr>
        </a:buClr>
        <a:buSzPct val="70000"/>
        <a:buFont typeface="Arial" pitchFamily="34" charset="0"/>
        <a:buChar char="•"/>
        <a:defRPr sz="24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Segoe UI" pitchFamily="34" charset="0"/>
        </a:defRPr>
      </a:lvl2pPr>
      <a:lvl3pPr marL="10302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tx1">
            <a:lumMod val="75000"/>
            <a:lumOff val="25000"/>
          </a:schemeClr>
        </a:buClr>
        <a:buSzPct val="70000"/>
        <a:buFont typeface="Arial" pitchFamily="34" charset="0"/>
        <a:buChar char="•"/>
        <a:defRPr sz="24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Segoe UI" pitchFamily="34" charset="0"/>
        </a:defRPr>
      </a:lvl3pPr>
      <a:lvl4pPr marL="1482725" indent="-111125" algn="l" defTabSz="914400" rtl="0" eaLnBrk="1" latinLnBrk="0" hangingPunct="1">
        <a:lnSpc>
          <a:spcPct val="100000"/>
        </a:lnSpc>
        <a:spcBef>
          <a:spcPct val="20000"/>
        </a:spcBef>
        <a:buClr>
          <a:schemeClr val="tx1">
            <a:lumMod val="75000"/>
            <a:lumOff val="25000"/>
          </a:schemeClr>
        </a:buClr>
        <a:buSzPct val="70000"/>
        <a:buFont typeface="Arial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Segoe UI" pitchFamily="34" charset="0"/>
        </a:defRPr>
      </a:lvl4pPr>
      <a:lvl5pPr marL="19446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tx1">
            <a:lumMod val="75000"/>
            <a:lumOff val="25000"/>
          </a:schemeClr>
        </a:buClr>
        <a:buSzPct val="70000"/>
        <a:buFont typeface="Arial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800" y="457200"/>
            <a:ext cx="6019800" cy="3429000"/>
          </a:xfrm>
        </p:spPr>
        <p:txBody>
          <a:bodyPr/>
          <a:lstStyle/>
          <a:p>
            <a:pPr algn="r"/>
            <a:r>
              <a:rPr lang="en-US" dirty="0" smtClean="0"/>
              <a:t>Work in Progress – International Conference Participation </a:t>
            </a:r>
            <a:br>
              <a:rPr lang="en-US" dirty="0" smtClean="0"/>
            </a:br>
            <a:r>
              <a:rPr lang="en-US" dirty="0" smtClean="0"/>
              <a:t>for Undergraduate Scholars </a:t>
            </a:r>
            <a:br>
              <a:rPr lang="en-US" dirty="0" smtClean="0"/>
            </a:br>
            <a:r>
              <a:rPr lang="en-US" dirty="0" smtClean="0"/>
              <a:t>through the University of </a:t>
            </a:r>
            <a:br>
              <a:rPr lang="en-US" dirty="0" smtClean="0"/>
            </a:br>
            <a:r>
              <a:rPr lang="en-US" dirty="0" smtClean="0"/>
              <a:t>Texas System Louis Stokes Alliance for Minority </a:t>
            </a:r>
            <a:br>
              <a:rPr lang="en-US" dirty="0" smtClean="0"/>
            </a:br>
            <a:r>
              <a:rPr lang="en-US" dirty="0" smtClean="0"/>
              <a:t>Participation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1400" y="5105400"/>
            <a:ext cx="5181600" cy="6858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Ariana Arciero</a:t>
            </a:r>
            <a:r>
              <a:rPr lang="en-US" dirty="0" smtClean="0"/>
              <a:t>, Benjamin Flores, and  Helmut Knaust</a:t>
            </a:r>
            <a:endParaRPr lang="en-US" dirty="0"/>
          </a:p>
        </p:txBody>
      </p:sp>
      <p:pic>
        <p:nvPicPr>
          <p:cNvPr id="1026" name="Picture 2" descr="C:\Documents and Settings\aarciero\My Documents\My Pictures\AMP-logo_good-[Converted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9620" y="5593080"/>
            <a:ext cx="2058180" cy="1188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762000" y="838200"/>
          <a:ext cx="8305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76200"/>
            <a:ext cx="8229600" cy="6397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Student statistics (n=19)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990600"/>
            <a:ext cx="8305800" cy="452596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More conference and group activities are needed to determine the impact these experiences are having on our students.</a:t>
            </a:r>
          </a:p>
          <a:p>
            <a:r>
              <a:rPr lang="en-US" dirty="0" smtClean="0"/>
              <a:t>To this point, the feedback has been very positive and the students who have participated have changed their mindset to think globally about working and/or studying abroad.</a:t>
            </a:r>
          </a:p>
          <a:p>
            <a:r>
              <a:rPr lang="en-US" dirty="0" smtClean="0"/>
              <a:t>Organization is key </a:t>
            </a:r>
          </a:p>
          <a:p>
            <a:r>
              <a:rPr lang="en-US" dirty="0" smtClean="0"/>
              <a:t>Strong team of patient and dedicated guides is essential</a:t>
            </a:r>
          </a:p>
          <a:p>
            <a:r>
              <a:rPr lang="en-US" dirty="0" smtClean="0"/>
              <a:t>We expect that our Phase IV data will demonstrate the importance of international opportunities for STEM undergraduates.</a:t>
            </a:r>
          </a:p>
          <a:p>
            <a:r>
              <a:rPr lang="en-US" dirty="0" smtClean="0"/>
              <a:t>Ultimate goal: encourage our students to expand their horizons and to understand that science and engineering are universal themes that have a global impact on our society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76200"/>
            <a:ext cx="8229600" cy="6397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The Future of LSAMP’s International Activities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62000" y="3124200"/>
            <a:ext cx="2743200" cy="2544763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Ariana V. Arciero, M.P.H.</a:t>
            </a:r>
          </a:p>
          <a:p>
            <a:pPr>
              <a:buNone/>
            </a:pPr>
            <a:r>
              <a:rPr lang="en-US" dirty="0" smtClean="0"/>
              <a:t>UT LSAMP Assistant Director </a:t>
            </a:r>
          </a:p>
          <a:p>
            <a:pPr>
              <a:buNone/>
            </a:pPr>
            <a:r>
              <a:rPr lang="en-US" dirty="0" smtClean="0"/>
              <a:t>avarcier@utep.edu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543300" y="3124200"/>
            <a:ext cx="2743200" cy="2544763"/>
          </a:xfrm>
        </p:spPr>
        <p:txBody>
          <a:bodyPr/>
          <a:lstStyle/>
          <a:p>
            <a:endParaRPr lang="en-US" dirty="0" smtClean="0"/>
          </a:p>
          <a:p>
            <a:pPr>
              <a:buNone/>
            </a:pPr>
            <a:r>
              <a:rPr lang="en-US" dirty="0" smtClean="0"/>
              <a:t>Benjamin Flores, Ph.D.</a:t>
            </a:r>
          </a:p>
          <a:p>
            <a:pPr>
              <a:buNone/>
            </a:pPr>
            <a:r>
              <a:rPr lang="en-US" dirty="0" smtClean="0"/>
              <a:t>UT LSAMP Principal Investigator, Dean</a:t>
            </a:r>
          </a:p>
          <a:p>
            <a:pPr>
              <a:buNone/>
            </a:pPr>
            <a:r>
              <a:rPr lang="en-US" dirty="0" smtClean="0"/>
              <a:t>bflores@utep.edu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4"/>
          </p:nvPr>
        </p:nvSpPr>
        <p:spPr>
          <a:xfrm>
            <a:off x="6324600" y="3124200"/>
            <a:ext cx="2743200" cy="2544763"/>
          </a:xfrm>
        </p:spPr>
        <p:txBody>
          <a:bodyPr/>
          <a:lstStyle/>
          <a:p>
            <a:endParaRPr lang="en-US" dirty="0" smtClean="0"/>
          </a:p>
          <a:p>
            <a:pPr>
              <a:buNone/>
            </a:pPr>
            <a:r>
              <a:rPr lang="en-US" dirty="0" smtClean="0"/>
              <a:t>Helmut Knaust, Ph.D.</a:t>
            </a:r>
          </a:p>
          <a:p>
            <a:pPr>
              <a:buNone/>
            </a:pPr>
            <a:r>
              <a:rPr lang="en-US" dirty="0" smtClean="0"/>
              <a:t>UT LSAMP Co-Principal Investigator, Associate Professor</a:t>
            </a:r>
          </a:p>
          <a:p>
            <a:pPr>
              <a:buNone/>
            </a:pPr>
            <a:r>
              <a:rPr lang="en-US" dirty="0" smtClean="0"/>
              <a:t>hknaust@utep.edu</a:t>
            </a:r>
          </a:p>
        </p:txBody>
      </p:sp>
      <p:pic>
        <p:nvPicPr>
          <p:cNvPr id="10" name="Content Placeholder 9" descr="ari_at_work.JPG"/>
          <p:cNvPicPr>
            <a:picLocks noGrp="1" noChangeAspect="1"/>
          </p:cNvPicPr>
          <p:nvPr>
            <p:ph sz="half" idx="15"/>
          </p:nvPr>
        </p:nvPicPr>
        <p:blipFill>
          <a:blip r:embed="rId2" cstate="print"/>
          <a:stretch>
            <a:fillRect/>
          </a:stretch>
        </p:blipFill>
        <p:spPr>
          <a:xfrm>
            <a:off x="1679372" y="1447800"/>
            <a:ext cx="1310721" cy="17023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Content Placeholder 10" descr="Ben Flores 2.JPG"/>
          <p:cNvPicPr>
            <a:picLocks noGrp="1" noChangeAspect="1"/>
          </p:cNvPicPr>
          <p:nvPr>
            <p:ph sz="half" idx="16"/>
          </p:nvPr>
        </p:nvPicPr>
        <p:blipFill>
          <a:blip r:embed="rId3" cstate="print"/>
          <a:stretch>
            <a:fillRect/>
          </a:stretch>
        </p:blipFill>
        <p:spPr>
          <a:xfrm>
            <a:off x="4348077" y="1447800"/>
            <a:ext cx="1214523" cy="17065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Content Placeholder 11" descr="knaust.jpg"/>
          <p:cNvPicPr>
            <a:picLocks noGrp="1" noChangeAspect="1"/>
          </p:cNvPicPr>
          <p:nvPr>
            <p:ph sz="half" idx="17"/>
          </p:nvPr>
        </p:nvPicPr>
        <p:blipFill>
          <a:blip r:embed="rId4" cstate="print"/>
          <a:stretch>
            <a:fillRect/>
          </a:stretch>
        </p:blipFill>
        <p:spPr>
          <a:xfrm>
            <a:off x="7018250" y="1371600"/>
            <a:ext cx="1355899" cy="17827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2000" y="76200"/>
            <a:ext cx="8229600" cy="6397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UT LSAMP Points of Contact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62000" y="76200"/>
            <a:ext cx="8229600" cy="1219200"/>
          </a:xfrm>
        </p:spPr>
        <p:txBody>
          <a:bodyPr/>
          <a:lstStyle/>
          <a:p>
            <a:pPr>
              <a:buNone/>
            </a:pPr>
            <a:r>
              <a:rPr lang="en-US" sz="4000" dirty="0" smtClean="0"/>
              <a:t>Overview</a:t>
            </a:r>
            <a:endParaRPr lang="en-US" sz="4000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/>
          </p:nvPr>
        </p:nvSpPr>
        <p:spPr>
          <a:xfrm>
            <a:off x="2286000" y="1752600"/>
            <a:ext cx="6629400" cy="838200"/>
          </a:xfrm>
        </p:spPr>
        <p:txBody>
          <a:bodyPr/>
          <a:lstStyle/>
          <a:p>
            <a:pPr lvl="0"/>
            <a:r>
              <a:rPr lang="en-US" sz="2400" b="1" dirty="0" smtClean="0"/>
              <a:t>Brief Summary of UT System LSAMP program</a:t>
            </a:r>
            <a:br>
              <a:rPr lang="en-US" sz="2400" b="1" dirty="0" smtClean="0"/>
            </a:br>
            <a:endParaRPr lang="en-US" sz="2400" b="1" dirty="0" smtClean="0"/>
          </a:p>
          <a:p>
            <a:endParaRPr lang="en-US" dirty="0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7"/>
          </p:nvPr>
        </p:nvSpPr>
        <p:spPr>
          <a:xfrm>
            <a:off x="2667000" y="2362200"/>
            <a:ext cx="6248400" cy="685800"/>
          </a:xfrm>
        </p:spPr>
        <p:txBody>
          <a:bodyPr>
            <a:noAutofit/>
          </a:bodyPr>
          <a:lstStyle/>
          <a:p>
            <a:pPr lvl="0"/>
            <a:r>
              <a:rPr lang="en-US" sz="2400" b="1" dirty="0" smtClean="0"/>
              <a:t>The Importance of International Travel for Undergraduates</a:t>
            </a:r>
            <a:br>
              <a:rPr lang="en-US" sz="2400" b="1" dirty="0" smtClean="0"/>
            </a:br>
            <a:endParaRPr lang="en-US" sz="2400" b="1" dirty="0" smtClean="0"/>
          </a:p>
          <a:p>
            <a:endParaRPr lang="en-US" sz="2400" dirty="0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8"/>
          </p:nvPr>
        </p:nvSpPr>
        <p:spPr>
          <a:xfrm>
            <a:off x="3429000" y="3886200"/>
            <a:ext cx="5029200" cy="838200"/>
          </a:xfrm>
        </p:spPr>
        <p:txBody>
          <a:bodyPr/>
          <a:lstStyle/>
          <a:p>
            <a:pPr lvl="0"/>
            <a:r>
              <a:rPr lang="en-US" sz="2400" b="1" dirty="0" smtClean="0"/>
              <a:t>Observations and Lessons Learned</a:t>
            </a:r>
            <a:br>
              <a:rPr lang="en-US" sz="2400" b="1" dirty="0" smtClean="0"/>
            </a:br>
            <a:r>
              <a:rPr lang="en-US" sz="1200" dirty="0" smtClean="0"/>
              <a:t>Student and Faculty Feedback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9"/>
          </p:nvPr>
        </p:nvSpPr>
        <p:spPr>
          <a:xfrm>
            <a:off x="3810000" y="4648200"/>
            <a:ext cx="5105400" cy="1219200"/>
          </a:xfrm>
        </p:spPr>
        <p:txBody>
          <a:bodyPr>
            <a:normAutofit/>
          </a:bodyPr>
          <a:lstStyle/>
          <a:p>
            <a:pPr lvl="0"/>
            <a:r>
              <a:rPr lang="en-US" sz="2400" b="1" dirty="0" smtClean="0"/>
              <a:t>The Future of LSAMP’s International Activities</a:t>
            </a:r>
            <a:br>
              <a:rPr lang="en-US" sz="2400" b="1" dirty="0" smtClean="0"/>
            </a:br>
            <a:endParaRPr lang="en-US" sz="2400" b="1" dirty="0" smtClean="0"/>
          </a:p>
          <a:p>
            <a:endParaRPr lang="en-US" dirty="0"/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5"/>
          </p:nvPr>
        </p:nvSpPr>
        <p:spPr>
          <a:xfrm>
            <a:off x="3048000" y="3200400"/>
            <a:ext cx="4800600" cy="838200"/>
          </a:xfrm>
        </p:spPr>
        <p:txBody>
          <a:bodyPr/>
          <a:lstStyle/>
          <a:p>
            <a:pPr lvl="0"/>
            <a:r>
              <a:rPr lang="en-US" sz="2400" b="1" dirty="0" smtClean="0"/>
              <a:t>The UT System LSAMP Approach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Conference Selection/Student Selection</a:t>
            </a:r>
          </a:p>
          <a:p>
            <a:endParaRPr lang="en-US" dirty="0"/>
          </a:p>
        </p:txBody>
      </p:sp>
      <p:sp>
        <p:nvSpPr>
          <p:cNvPr id="14" name="Pentagon 13"/>
          <p:cNvSpPr/>
          <p:nvPr/>
        </p:nvSpPr>
        <p:spPr>
          <a:xfrm>
            <a:off x="914400" y="1752600"/>
            <a:ext cx="1447800" cy="5334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entagon 14"/>
          <p:cNvSpPr/>
          <p:nvPr/>
        </p:nvSpPr>
        <p:spPr>
          <a:xfrm>
            <a:off x="1295400" y="2438400"/>
            <a:ext cx="1447800" cy="5334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entagon 15"/>
          <p:cNvSpPr/>
          <p:nvPr/>
        </p:nvSpPr>
        <p:spPr>
          <a:xfrm>
            <a:off x="1676400" y="3200400"/>
            <a:ext cx="1447800" cy="5334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entagon 16"/>
          <p:cNvSpPr/>
          <p:nvPr/>
        </p:nvSpPr>
        <p:spPr>
          <a:xfrm>
            <a:off x="2057400" y="3886200"/>
            <a:ext cx="1447800" cy="5334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entagon 17"/>
          <p:cNvSpPr/>
          <p:nvPr/>
        </p:nvSpPr>
        <p:spPr>
          <a:xfrm>
            <a:off x="2362200" y="4572000"/>
            <a:ext cx="1447800" cy="5334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219200"/>
            <a:ext cx="8153400" cy="4525965"/>
          </a:xfrm>
        </p:spPr>
        <p:txBody>
          <a:bodyPr/>
          <a:lstStyle/>
          <a:p>
            <a:r>
              <a:rPr lang="en-US" dirty="0" smtClean="0"/>
              <a:t>National Science Foundation (NSF) funding since 1992</a:t>
            </a:r>
          </a:p>
          <a:p>
            <a:r>
              <a:rPr lang="en-US" dirty="0" smtClean="0"/>
              <a:t>University of Texas System Alliance</a:t>
            </a:r>
          </a:p>
          <a:p>
            <a:pPr lvl="1"/>
            <a:r>
              <a:rPr lang="en-US" dirty="0" smtClean="0"/>
              <a:t>Nine universities (UT Arlington, UT Austin, UT Brownsville, UT Dallas, UT El Paso, UT Pan American, UT Permian Basin, UT San Antonio, and UT Tyler)</a:t>
            </a:r>
          </a:p>
          <a:p>
            <a:pPr lvl="1"/>
            <a:r>
              <a:rPr lang="en-US" dirty="0" smtClean="0"/>
              <a:t>Five community colleges (El Paso Community College, Howard College, Midland College, Odessa College, San Antonio College)</a:t>
            </a:r>
          </a:p>
          <a:p>
            <a:r>
              <a:rPr lang="en-US" dirty="0" smtClean="0"/>
              <a:t>18 Years of Active Funding</a:t>
            </a:r>
          </a:p>
          <a:p>
            <a:pPr lvl="1"/>
            <a:r>
              <a:rPr lang="en-US" dirty="0" smtClean="0"/>
              <a:t>Almost 1,500 students have participated as LSAMP Research Scholars</a:t>
            </a:r>
          </a:p>
          <a:p>
            <a:r>
              <a:rPr lang="en-US" dirty="0" smtClean="0"/>
              <a:t>The Proven Method: Undergraduate Research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Graduating high-quality STEM researchers for the past 18 years!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62000" y="76200"/>
            <a:ext cx="8229600" cy="6397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The UT System LSAMP program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295400"/>
            <a:ext cx="8305800" cy="4525965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NSF’s strategic goal </a:t>
            </a:r>
          </a:p>
          <a:p>
            <a:pPr lvl="1"/>
            <a:r>
              <a:rPr lang="en-US" dirty="0" smtClean="0"/>
              <a:t>Diversity, Learning, and Research Infrastructure</a:t>
            </a:r>
          </a:p>
          <a:p>
            <a:r>
              <a:rPr lang="en-US" dirty="0" smtClean="0"/>
              <a:t>Five General Categories</a:t>
            </a:r>
          </a:p>
          <a:p>
            <a:pPr lvl="1"/>
            <a:r>
              <a:rPr lang="en-US" dirty="0" smtClean="0"/>
              <a:t>US participation in global-scale projects and research networks</a:t>
            </a:r>
          </a:p>
          <a:p>
            <a:pPr lvl="1"/>
            <a:r>
              <a:rPr lang="en-US" dirty="0" smtClean="0"/>
              <a:t>Support for international facilities</a:t>
            </a:r>
          </a:p>
          <a:p>
            <a:pPr lvl="1"/>
            <a:r>
              <a:rPr lang="en-US" dirty="0" smtClean="0"/>
              <a:t>Linkages to research programs of other countries</a:t>
            </a:r>
          </a:p>
          <a:p>
            <a:pPr lvl="1"/>
            <a:r>
              <a:rPr lang="en-US" b="1" i="1" u="sng" dirty="0" smtClean="0"/>
              <a:t>Support for new scientists and engineers </a:t>
            </a:r>
            <a:r>
              <a:rPr lang="en-US" b="1" i="1" dirty="0" smtClean="0"/>
              <a:t>-- involves many programs that provide US scientists and engineers with opportunities to gain international professional experience, including approaches for post doctorate &amp; early career researchers, graduate students, and undergraduate students</a:t>
            </a:r>
            <a:endParaRPr lang="en-US" b="1" i="1" u="sng" dirty="0" smtClean="0"/>
          </a:p>
          <a:p>
            <a:pPr lvl="1"/>
            <a:r>
              <a:rPr lang="en-US" dirty="0" smtClean="0"/>
              <a:t>International science and engineering information</a:t>
            </a:r>
          </a:p>
          <a:p>
            <a:r>
              <a:rPr lang="en-US" dirty="0" smtClean="0"/>
              <a:t>NSF undertakes or participates in international activities whenever it contributes to accomplishing its overall goals more effectively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76200"/>
            <a:ext cx="8229600" cy="1295400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The Importance of International Travel for Undergraduates: An Integral Part of the NSF’s Mission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10200" y="6324600"/>
            <a:ext cx="3505200" cy="3810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lvl="1"/>
            <a:r>
              <a:rPr lang="en-US" sz="1100" dirty="0" smtClean="0"/>
              <a:t>http://www.nsf.gov/od/oise/nsf-wide-info.jsp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990600"/>
            <a:ext cx="8305800" cy="4525965"/>
          </a:xfrm>
        </p:spPr>
        <p:txBody>
          <a:bodyPr/>
          <a:lstStyle/>
          <a:p>
            <a:r>
              <a:rPr lang="en-US" dirty="0" smtClean="0"/>
              <a:t>Conference Selection</a:t>
            </a:r>
          </a:p>
          <a:p>
            <a:pPr lvl="1"/>
            <a:r>
              <a:rPr lang="en-US" dirty="0" smtClean="0"/>
              <a:t>The LSAMP leadership team researches international conference opportunities taking place abroad during each academic year, preferably in October or November</a:t>
            </a:r>
          </a:p>
          <a:p>
            <a:pPr lvl="1"/>
            <a:r>
              <a:rPr lang="en-US" dirty="0" smtClean="0"/>
              <a:t>Conference must have an interdisciplinary theme that includes topics in all STEM disciplines</a:t>
            </a:r>
          </a:p>
          <a:p>
            <a:pPr lvl="1"/>
            <a:r>
              <a:rPr lang="en-US" dirty="0" smtClean="0"/>
              <a:t>Conference must have a focus on international collaboration and benefit to society</a:t>
            </a:r>
          </a:p>
          <a:p>
            <a:pPr lvl="1"/>
            <a:r>
              <a:rPr lang="en-US" dirty="0" smtClean="0"/>
              <a:t>Conference must be an English-speaking conference</a:t>
            </a:r>
          </a:p>
          <a:p>
            <a:pPr lvl="1"/>
            <a:r>
              <a:rPr lang="en-US" dirty="0" smtClean="0"/>
              <a:t>A list of potential conferences is compiled and the LSAMP leadership team meets in March of each year to select which conference to attend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76200"/>
            <a:ext cx="8229600" cy="6397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The UT System LSAMP Approach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762000" y="990600"/>
            <a:ext cx="8305800" cy="4525965"/>
          </a:xfrm>
        </p:spPr>
        <p:txBody>
          <a:bodyPr>
            <a:normAutofit/>
          </a:bodyPr>
          <a:lstStyle/>
          <a:p>
            <a:r>
              <a:rPr lang="en-US" dirty="0" smtClean="0"/>
              <a:t>Student Selection</a:t>
            </a:r>
          </a:p>
          <a:p>
            <a:pPr lvl="1"/>
            <a:r>
              <a:rPr lang="en-US" dirty="0" smtClean="0"/>
              <a:t>The student must have participated as an LSAMP Scholar during the previous academic year or the current year’s Summer Research Academy (SRA)</a:t>
            </a:r>
          </a:p>
          <a:p>
            <a:pPr lvl="1"/>
            <a:r>
              <a:rPr lang="en-US" dirty="0" smtClean="0"/>
              <a:t>Each campus is allowed to select their preferred method of student selection, most common methods are:</a:t>
            </a:r>
          </a:p>
          <a:p>
            <a:pPr lvl="2"/>
            <a:r>
              <a:rPr lang="en-US" b="1" dirty="0" smtClean="0"/>
              <a:t>Essay competitions</a:t>
            </a:r>
          </a:p>
          <a:p>
            <a:pPr lvl="3">
              <a:lnSpc>
                <a:spcPts val="2000"/>
              </a:lnSpc>
            </a:pPr>
            <a:r>
              <a:rPr lang="en-US" b="1" dirty="0" smtClean="0"/>
              <a:t>Importance that UG research has had on their academic career</a:t>
            </a:r>
          </a:p>
          <a:p>
            <a:pPr lvl="3">
              <a:lnSpc>
                <a:spcPts val="2000"/>
              </a:lnSpc>
            </a:pPr>
            <a:r>
              <a:rPr lang="en-US" b="1" dirty="0" smtClean="0"/>
              <a:t>Motivation to attend an international conference</a:t>
            </a:r>
          </a:p>
          <a:p>
            <a:pPr lvl="3">
              <a:lnSpc>
                <a:spcPts val="2000"/>
              </a:lnSpc>
            </a:pPr>
            <a:r>
              <a:rPr lang="en-US" b="1" dirty="0" smtClean="0"/>
              <a:t>How the experience will positively affect their future plans as STEM researchers</a:t>
            </a:r>
          </a:p>
          <a:p>
            <a:pPr lvl="2"/>
            <a:r>
              <a:rPr lang="en-US" dirty="0" smtClean="0"/>
              <a:t>Poster competitions</a:t>
            </a:r>
          </a:p>
          <a:p>
            <a:pPr lvl="2"/>
            <a:r>
              <a:rPr lang="en-US" dirty="0" smtClean="0"/>
              <a:t>Faculty mentor nominations</a:t>
            </a: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762000" y="76200"/>
            <a:ext cx="8229600" cy="6397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The UT System LSAMP Approach, cont.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762000" y="1259840"/>
          <a:ext cx="8305800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6450"/>
                <a:gridCol w="2076450"/>
                <a:gridCol w="2076450"/>
                <a:gridCol w="20764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Conference Location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Conference  Name/Date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Number</a:t>
                      </a:r>
                      <a:r>
                        <a:rPr lang="en-US" baseline="0" dirty="0" smtClean="0"/>
                        <a:t> of Students (n=19)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Number of Faculty/Staff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Concepcion, Chile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Pilot / Dec</a:t>
                      </a:r>
                      <a:r>
                        <a:rPr lang="en-US" baseline="0" dirty="0" smtClean="0"/>
                        <a:t> 2007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Singapore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Futuropolis</a:t>
                      </a:r>
                      <a:r>
                        <a:rPr lang="en-US" baseline="0" dirty="0" smtClean="0"/>
                        <a:t> 2058 / Oct 2008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Budapest, Hungary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World Science Forum</a:t>
                      </a:r>
                      <a:r>
                        <a:rPr lang="en-US" baseline="0" dirty="0" smtClean="0"/>
                        <a:t> / Nov 2009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Madrid,</a:t>
                      </a:r>
                      <a:r>
                        <a:rPr lang="en-US" baseline="0" dirty="0" smtClean="0"/>
                        <a:t> Spain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Science in Society/ Nov</a:t>
                      </a:r>
                      <a:r>
                        <a:rPr lang="en-US" baseline="0" dirty="0" smtClean="0"/>
                        <a:t> 2010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76200"/>
            <a:ext cx="8229600" cy="6397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Conferences and Attendees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112835"/>
            <a:ext cx="8305800" cy="452596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77% report that this was their first international trip </a:t>
            </a:r>
          </a:p>
          <a:p>
            <a:r>
              <a:rPr lang="en-US" dirty="0" smtClean="0"/>
              <a:t>61% report not having a passport prior to the trip</a:t>
            </a:r>
          </a:p>
          <a:p>
            <a:r>
              <a:rPr lang="en-US" dirty="0" smtClean="0"/>
              <a:t>39% report an interest in studying abroad in the future </a:t>
            </a:r>
          </a:p>
          <a:p>
            <a:r>
              <a:rPr lang="en-US" dirty="0" smtClean="0"/>
              <a:t>100% reported that they enjoyed touring local universities and cultural sites</a:t>
            </a:r>
          </a:p>
          <a:p>
            <a:r>
              <a:rPr lang="en-US" dirty="0" smtClean="0"/>
              <a:t>Most eligible students did not want to attend for several reasons, most common are:</a:t>
            </a:r>
          </a:p>
          <a:p>
            <a:pPr lvl="1"/>
            <a:r>
              <a:rPr lang="en-US" dirty="0" smtClean="0"/>
              <a:t>Missing one week’s worth of classes</a:t>
            </a:r>
          </a:p>
          <a:p>
            <a:pPr lvl="1"/>
            <a:r>
              <a:rPr lang="en-US" dirty="0" smtClean="0"/>
              <a:t>Fear of being in a foreign country and not knowing the language</a:t>
            </a:r>
          </a:p>
          <a:p>
            <a:pPr lvl="1"/>
            <a:r>
              <a:rPr lang="en-US" dirty="0" smtClean="0"/>
              <a:t>Lack of funds to support personal expenses of the trip</a:t>
            </a:r>
          </a:p>
          <a:p>
            <a:r>
              <a:rPr lang="en-US" dirty="0" smtClean="0"/>
              <a:t>Each student who participated in the essay competition did an extensive amount of research on the conference itself, i.e. speakers, workshops, and included that information in their essay.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46037"/>
            <a:ext cx="8229600" cy="10207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Observations and Lessons Learned</a:t>
            </a:r>
            <a:br>
              <a:rPr lang="en-US" dirty="0" smtClean="0"/>
            </a:br>
            <a:r>
              <a:rPr lang="en-US" sz="2400" b="0" dirty="0" smtClean="0"/>
              <a:t>Student Perspective (n=19)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143000"/>
            <a:ext cx="8305800" cy="452596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Most participants used these conferences as valuable networking opportunities for their research and campus-based programs.</a:t>
            </a:r>
          </a:p>
          <a:p>
            <a:r>
              <a:rPr lang="en-US" dirty="0" smtClean="0"/>
              <a:t>Each excursion allowed the administrator to mentor their student(s) in a way that could not be achieved through on-campus activities or a laboratory setting.	</a:t>
            </a:r>
          </a:p>
          <a:p>
            <a:pPr lvl="1"/>
            <a:r>
              <a:rPr lang="en-US" dirty="0" smtClean="0"/>
              <a:t>Students were advised on how to socially interact in a conference setting</a:t>
            </a:r>
          </a:p>
          <a:p>
            <a:pPr lvl="1"/>
            <a:r>
              <a:rPr lang="en-US" dirty="0" smtClean="0"/>
              <a:t>Students were taught how to network with individuals who could provide them future opportunities</a:t>
            </a:r>
          </a:p>
          <a:p>
            <a:pPr lvl="1"/>
            <a:r>
              <a:rPr lang="en-US" dirty="0" smtClean="0"/>
              <a:t>Students learned how to be culturally sensitive based on their guides’ past experience(s) at international conferences</a:t>
            </a:r>
          </a:p>
          <a:p>
            <a:r>
              <a:rPr lang="en-US" dirty="0" smtClean="0"/>
              <a:t>Extracurricular excursions should take place before the conference start date so students are focused and engaged during sessions.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76200"/>
            <a:ext cx="8229600" cy="1066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Observations and Lessons Learned</a:t>
            </a:r>
            <a:br>
              <a:rPr lang="en-US" dirty="0" smtClean="0"/>
            </a:br>
            <a:r>
              <a:rPr lang="en-US" sz="2400" b="0" dirty="0" smtClean="0"/>
              <a:t>Faculty/Staff Perspective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1857283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Perpetua" pitchFamily="18" charset="0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57EAC72-68AA-445C-90FA-997B6271487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TS101857283</Template>
  <TotalTime>1854</TotalTime>
  <Words>800</Words>
  <Application>Microsoft Office PowerPoint</Application>
  <PresentationFormat>On-screen Show (4:3)</PresentationFormat>
  <Paragraphs>104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Franklin Gothic Medium</vt:lpstr>
      <vt:lpstr>Segoe UI</vt:lpstr>
      <vt:lpstr>Franklin Gothic Book</vt:lpstr>
      <vt:lpstr>Perpetua</vt:lpstr>
      <vt:lpstr>Calibri</vt:lpstr>
      <vt:lpstr>TS101857283</vt:lpstr>
      <vt:lpstr>Work in Progress – International Conference Participation  for Undergraduate Scholars  through the University of  Texas System Louis Stokes Alliance for Minority  Participation</vt:lpstr>
      <vt:lpstr>Overview</vt:lpstr>
      <vt:lpstr>The UT System LSAMP program</vt:lpstr>
      <vt:lpstr> The Importance of International Travel for Undergraduates: An Integral Part of the NSF’s Mission </vt:lpstr>
      <vt:lpstr>The UT System LSAMP Approach</vt:lpstr>
      <vt:lpstr>The UT System LSAMP Approach, cont.</vt:lpstr>
      <vt:lpstr>Conferences and Attendees</vt:lpstr>
      <vt:lpstr> Observations and Lessons Learned Student Perspective (n=19) </vt:lpstr>
      <vt:lpstr>Observations and Lessons Learned Faculty/Staff Perspective</vt:lpstr>
      <vt:lpstr>Student statistics (n=19)</vt:lpstr>
      <vt:lpstr>The Future of LSAMP’s International Activities</vt:lpstr>
      <vt:lpstr>UT LSAMP Points of Contact</vt:lpstr>
    </vt:vector>
  </TitlesOfParts>
  <Company>University of Texas at El Paso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 in Progress – International Conference Participation  for Undergraduate Scholars  through the University of  Texas System Louis Stokes Alliance for Minority  Participation</dc:title>
  <dc:subject/>
  <dc:creator>Administrator</dc:creator>
  <cp:keywords/>
  <dc:description/>
  <cp:lastModifiedBy>Administrator</cp:lastModifiedBy>
  <cp:revision>65</cp:revision>
  <dcterms:created xsi:type="dcterms:W3CDTF">2010-09-22T21:01:39Z</dcterms:created>
  <dcterms:modified xsi:type="dcterms:W3CDTF">2010-10-30T03:07:27Z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TC101857283</vt:lpwstr>
  </property>
</Properties>
</file>