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8" r:id="rId4"/>
    <p:sldId id="277" r:id="rId5"/>
    <p:sldId id="259" r:id="rId6"/>
    <p:sldId id="260" r:id="rId7"/>
    <p:sldId id="265" r:id="rId8"/>
    <p:sldId id="264" r:id="rId9"/>
    <p:sldId id="272" r:id="rId10"/>
    <p:sldId id="273" r:id="rId11"/>
    <p:sldId id="279" r:id="rId12"/>
    <p:sldId id="278" r:id="rId13"/>
    <p:sldId id="280" r:id="rId14"/>
    <p:sldId id="28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05964-EEA8-48BD-8234-A582CCB735D3}" type="datetimeFigureOut">
              <a:rPr lang="en-US" smtClean="0"/>
              <a:pPr/>
              <a:t>8/2/2012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7837E-AE42-4838-98FD-C71DAAFC3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C971-B420-4740-B87C-037EEFDB968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37E-AE42-4838-98FD-C71DAAFC3E8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24600"/>
            <a:ext cx="304800" cy="365125"/>
          </a:xfrm>
        </p:spPr>
        <p:txBody>
          <a:bodyPr/>
          <a:lstStyle/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24600"/>
            <a:ext cx="381000" cy="365125"/>
          </a:xfrm>
        </p:spPr>
        <p:txBody>
          <a:bodyPr/>
          <a:lstStyle/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24600"/>
            <a:ext cx="533400" cy="365125"/>
          </a:xfrm>
        </p:spPr>
        <p:txBody>
          <a:bodyPr/>
          <a:lstStyle/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09AF1-49D4-416F-8D73-9614A402C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AB6ED-A42F-4818-BCEA-78EE992E4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6477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 smtClean="0"/>
              <a:t>Peer-Led Team Learning in Precalculus</a:t>
            </a:r>
            <a:endParaRPr lang="en-US" b="1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657600" y="3200400"/>
            <a:ext cx="4876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Helmut Knaust</a:t>
            </a:r>
          </a:p>
          <a:p>
            <a:r>
              <a:rPr lang="en-US" sz="1400" dirty="0" smtClean="0"/>
              <a:t>	</a:t>
            </a:r>
            <a:r>
              <a:rPr lang="en-US" dirty="0" smtClean="0"/>
              <a:t>Department </a:t>
            </a:r>
            <a:r>
              <a:rPr lang="en-US" dirty="0"/>
              <a:t>of Mathematical </a:t>
            </a:r>
            <a:r>
              <a:rPr lang="en-US" dirty="0" smtClean="0"/>
              <a:t>Sciences</a:t>
            </a:r>
          </a:p>
          <a:p>
            <a:r>
              <a:rPr lang="en-US" dirty="0" smtClean="0"/>
              <a:t>  	The University of Texas at El </a:t>
            </a:r>
            <a:r>
              <a:rPr lang="en-US" dirty="0" smtClean="0"/>
              <a:t>Paso (UTEP)</a:t>
            </a:r>
            <a:endParaRPr lang="en-US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6955" y="6324600"/>
            <a:ext cx="1432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August 2, 2012</a:t>
            </a:r>
            <a:endParaRPr lang="en-US" dirty="0">
              <a:latin typeface="Arial" charset="0"/>
            </a:endParaRPr>
          </a:p>
        </p:txBody>
      </p:sp>
      <p:pic>
        <p:nvPicPr>
          <p:cNvPr id="1026" name="Picture 2" descr="C:\Users\Helmut\Desktop\20120802_MathFest_PLTL\mathfest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23" y="2667000"/>
            <a:ext cx="1428750" cy="32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3107" y="18288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Team Learning is student centered.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Peer leaders are approachable.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Peer leaders act as role models.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Peer leaders are highly likely to attend graduate school and/or choose a teaching profession.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Peer Leaders?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4419600"/>
            <a:ext cx="3915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“Peer leaders don’t teach</a:t>
            </a:r>
            <a:r>
              <a:rPr lang="en-US" sz="2400" i="1" dirty="0" smtClean="0"/>
              <a:t>,</a:t>
            </a:r>
          </a:p>
          <a:p>
            <a:r>
              <a:rPr lang="en-US" sz="2400" i="1" dirty="0" smtClean="0"/>
              <a:t> </a:t>
            </a:r>
            <a:r>
              <a:rPr lang="en-US" sz="2400" i="1" dirty="0"/>
              <a:t>but help the students learn.”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5240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Selection Process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Minimum GPA requirement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Application Form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Interview</a:t>
            </a:r>
          </a:p>
          <a:p>
            <a:pPr lvl="1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Selection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Leadership Potential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Mathematical Competency</a:t>
            </a:r>
          </a:p>
          <a:p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Selection Procedure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72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524000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Before the semester – About six hours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Difference between learning and teaching Mathematics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College readiness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What is good teaching in a Mathematics classroom? (Internet videos)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The role of definitions in Mathematics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Questions in the Mathematics classroom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Bloom’s Taxonomy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What works? What doesn’t? (Lessons learned)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“Nuts and bolts” of being a peer leader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Peer Leader Training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19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5240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During the semester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Peer leaders meet with the course instructor one hour per week.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Peer leaders meet as a group with the supervisor about once every two weeks.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Cookies or chips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Troubleshooting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Enrichment (Logarithmic tables, trigonometry and complex numbers, etc.)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Peer Leader Training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58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38748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Helmut Knaust</a:t>
            </a:r>
            <a:endParaRPr lang="en-US" sz="2400" dirty="0"/>
          </a:p>
          <a:p>
            <a:pPr algn="ctr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hknaust@utep.edu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1060" y="3429000"/>
            <a:ext cx="41829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Department of Mathematical Sciences</a:t>
            </a:r>
          </a:p>
          <a:p>
            <a:r>
              <a:rPr lang="en-US" sz="2000" dirty="0" smtClean="0"/>
              <a:t>The University of Texas at El Paso</a:t>
            </a:r>
          </a:p>
          <a:p>
            <a:r>
              <a:rPr lang="en-US" sz="2000" dirty="0" smtClean="0"/>
              <a:t>El Paso TX 79968-0514</a:t>
            </a:r>
          </a:p>
          <a:p>
            <a:endParaRPr lang="en-US" dirty="0"/>
          </a:p>
        </p:txBody>
      </p:sp>
      <p:pic>
        <p:nvPicPr>
          <p:cNvPr id="9" name="Picture 8" descr="El Paso Sn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67000"/>
            <a:ext cx="421640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24600"/>
            <a:ext cx="384048" cy="365125"/>
          </a:xfrm>
        </p:spPr>
        <p:txBody>
          <a:bodyPr/>
          <a:lstStyle/>
          <a:p>
            <a:fld id="{10E09AF1-49D4-416F-8D73-9614A402C4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19400" y="2362200"/>
            <a:ext cx="6019800" cy="30480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Personal Note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noProof="0" dirty="0" smtClean="0"/>
              <a:t>UTEP Profile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Peer Leaders in Pre-Calculus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Peer Leader Training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914400"/>
            <a:ext cx="2220913" cy="4837113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685800" y="579120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UTEP Campus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868835" y="933293"/>
            <a:ext cx="574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Overview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AF1-49D4-416F-8D73-9614A402C4E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57400"/>
            <a:ext cx="4038600" cy="297180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1174488" y="1804362"/>
            <a:ext cx="281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Freshman in 1974: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Both </a:t>
            </a:r>
            <a:r>
              <a:rPr lang="en-US" sz="2000" i="1" dirty="0" smtClean="0"/>
              <a:t>Analysis</a:t>
            </a:r>
            <a:r>
              <a:rPr lang="en-US" sz="2000" dirty="0" smtClean="0"/>
              <a:t> and </a:t>
            </a:r>
            <a:r>
              <a:rPr lang="en-US" sz="2000" i="1" dirty="0" smtClean="0"/>
              <a:t>Linear Algebra </a:t>
            </a:r>
            <a:r>
              <a:rPr lang="en-US" sz="2000" dirty="0" smtClean="0"/>
              <a:t>were taught using (undergraduate) peer leaders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Junior in 1976: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Peer leader for </a:t>
            </a:r>
            <a:r>
              <a:rPr lang="en-US" sz="2000" i="1" dirty="0" smtClean="0"/>
              <a:t>Analysis</a:t>
            </a:r>
            <a:r>
              <a:rPr lang="en-US" sz="2000" dirty="0" smtClean="0"/>
              <a:t> (4 hours per week)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109622" y="457200"/>
            <a:ext cx="7424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Studying Mathematics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410200"/>
            <a:ext cx="328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University of Bielefeld (Germany)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24600"/>
            <a:ext cx="381000" cy="365125"/>
          </a:xfrm>
        </p:spPr>
        <p:txBody>
          <a:bodyPr/>
          <a:lstStyle/>
          <a:p>
            <a:fld id="{10E09AF1-49D4-416F-8D73-9614A402C4E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29200" y="1676400"/>
            <a:ext cx="3260725" cy="3444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828800"/>
            <a:ext cx="4572000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Engineering:		 3,149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Science:		 </a:t>
            </a:r>
            <a:r>
              <a:rPr lang="en-US" u="sng" dirty="0" smtClean="0"/>
              <a:t>2,601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Total:		 </a:t>
            </a:r>
            <a:r>
              <a:rPr lang="en-US" dirty="0"/>
              <a:t>5</a:t>
            </a:r>
            <a:r>
              <a:rPr lang="en-US" dirty="0" smtClean="0"/>
              <a:t>,750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Total at UTEP:          	22,600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200" dirty="0" smtClean="0"/>
              <a:t>(UG 84%, GR 16%)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200" dirty="0" smtClean="0"/>
              <a:t>Source: CIERP, Fall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20987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Students in Science and Engineering at UTEP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24600"/>
            <a:ext cx="384048" cy="365125"/>
          </a:xfrm>
        </p:spPr>
        <p:txBody>
          <a:bodyPr/>
          <a:lstStyle/>
          <a:p>
            <a:fld id="{10E09AF1-49D4-416F-8D73-9614A402C4E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447800"/>
            <a:ext cx="3046413" cy="4495800"/>
          </a:xfrm>
          <a:prstGeom prst="rect">
            <a:avLst/>
          </a:prstGeom>
          <a:noFill/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UTEP Student Population Profile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1981200"/>
            <a:ext cx="6096000" cy="4343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 years of age (undergraduate average)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77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Hispanic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54% female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84% from El Paso County  commuting daily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63% full-time students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84% employed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first generation university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961566"/>
            <a:ext cx="2244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CIERP, Fall 2010 (mostly</a:t>
            </a:r>
            <a:r>
              <a:rPr lang="en-US" sz="1200" dirty="0"/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24600"/>
            <a:ext cx="381000" cy="365125"/>
          </a:xfrm>
        </p:spPr>
        <p:txBody>
          <a:bodyPr/>
          <a:lstStyle/>
          <a:p>
            <a:fld id="{10E09AF1-49D4-416F-8D73-9614A402C4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609600"/>
            <a:ext cx="8229600" cy="1036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UTEP’s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Main Challenges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057400"/>
            <a:ext cx="647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Incoming students are not well-prepared 	for studying STEM disciplines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Low retention rates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Low graduation rates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Long time to graduation</a:t>
            </a:r>
            <a:endParaRPr lang="en-US" sz="2800" dirty="0"/>
          </a:p>
        </p:txBody>
      </p:sp>
      <p:pic>
        <p:nvPicPr>
          <p:cNvPr id="6" name="Picture 4" descr="UTEP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029200"/>
            <a:ext cx="5715000" cy="1285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Precalculus Setup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769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UTEP has </a:t>
            </a:r>
            <a:r>
              <a:rPr lang="en-US" sz="2400" b="1" dirty="0" smtClean="0"/>
              <a:t>no</a:t>
            </a:r>
            <a:r>
              <a:rPr lang="en-US" sz="2400" dirty="0" smtClean="0"/>
              <a:t> College Algebra course.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Non-Stem majors take the </a:t>
            </a:r>
            <a:r>
              <a:rPr lang="en-US" sz="2400" i="1" dirty="0" smtClean="0"/>
              <a:t>Mathematics for Social 	Science </a:t>
            </a:r>
            <a:r>
              <a:rPr lang="en-US" sz="2400" dirty="0" smtClean="0"/>
              <a:t>course or the terminal course 	</a:t>
            </a:r>
            <a:r>
              <a:rPr lang="en-US" sz="2400" i="1" dirty="0" smtClean="0"/>
              <a:t>Mathematics in the Modern World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STEM majors take a 5-hour Precalculus course.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The course is a combination of College Algebra and 	Trigonometry.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Precalculus course is offered in four formats: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Four hours lecture plus two hours PLTL (about 50 students) </a:t>
            </a:r>
            <a:r>
              <a:rPr lang="en-US" sz="2000" dirty="0" smtClean="0"/>
              <a:t>[450-750 students total]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Five hours lecture (</a:t>
            </a:r>
            <a:r>
              <a:rPr lang="en-US" sz="2000" dirty="0"/>
              <a:t>e</a:t>
            </a:r>
            <a:r>
              <a:rPr lang="en-US" sz="2000" dirty="0" smtClean="0"/>
              <a:t>vening classes, about 50 students) </a:t>
            </a:r>
            <a:r>
              <a:rPr lang="en-US" sz="2000" dirty="0" smtClean="0"/>
              <a:t>[100]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Online (using ALEKS, large class-size</a:t>
            </a:r>
            <a:r>
              <a:rPr lang="en-US" sz="2000" dirty="0" smtClean="0"/>
              <a:t>) [100-300]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</a:t>
            </a:r>
            <a:r>
              <a:rPr lang="en-US" sz="2000" dirty="0" smtClean="0"/>
              <a:t>ngineering learning community sections</a:t>
            </a:r>
            <a:r>
              <a:rPr lang="en-US" sz="2000" dirty="0"/>
              <a:t> </a:t>
            </a:r>
            <a:r>
              <a:rPr lang="en-US" sz="2000" dirty="0" smtClean="0"/>
              <a:t>(with a peer leader, class size about 30 students</a:t>
            </a:r>
            <a:r>
              <a:rPr lang="en-US" sz="2000" dirty="0" smtClean="0"/>
              <a:t>) [75]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Peer-Led Team Learning at UTEP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600200"/>
            <a:ext cx="6862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/>
              <a:t>Sup</a:t>
            </a:r>
            <a:r>
              <a:rPr lang="en-US" sz="2400" dirty="0" smtClean="0"/>
              <a:t>ported by an NSF-STEP Grant*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Used </a:t>
            </a:r>
            <a:r>
              <a:rPr lang="en-US" sz="2400" dirty="0" smtClean="0"/>
              <a:t>in all introductory Chemistry, Physics and 	Mathematics classes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Delivery format in Precalculus since Fall 2008 	changed to four hours of lecture and two 	hours of PLTL sessions per week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PLTL sessions (3 sections per course, 15-17 	students per session) led by an advanced 	undergraduate student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2856" y="6016246"/>
            <a:ext cx="718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  PI: </a:t>
            </a:r>
            <a:r>
              <a:rPr lang="en-US" sz="1400" dirty="0"/>
              <a:t>James </a:t>
            </a:r>
            <a:r>
              <a:rPr lang="en-US" sz="1400" dirty="0" smtClean="0"/>
              <a:t>Becvar, Co-PIs</a:t>
            </a:r>
            <a:r>
              <a:rPr lang="en-US" sz="1400" dirty="0"/>
              <a:t>:, Benjamin Flores </a:t>
            </a:r>
            <a:r>
              <a:rPr lang="en-US" sz="1400" dirty="0" smtClean="0"/>
              <a:t>, Helmut Knaust, Jorge Lopez, and Josefina </a:t>
            </a:r>
            <a:r>
              <a:rPr lang="en-US" sz="1400" dirty="0" err="1" smtClean="0"/>
              <a:t>Tinajero</a:t>
            </a:r>
            <a:endParaRPr lang="en-US" sz="1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4192951" cy="26913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PLTL leaders have successfully completed the course.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PLTL leaders work closely with the instructor of the course.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PLTL leaders are trained and supervised before and during 	the semester.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PLTL sessions are integral </a:t>
            </a:r>
          </a:p>
          <a:p>
            <a:r>
              <a:rPr lang="en-US" sz="2400" dirty="0" smtClean="0"/>
              <a:t>	to the course, cover </a:t>
            </a:r>
          </a:p>
          <a:p>
            <a:r>
              <a:rPr lang="en-US" sz="2400" dirty="0" smtClean="0"/>
              <a:t>	challenging problems, </a:t>
            </a:r>
          </a:p>
          <a:p>
            <a:r>
              <a:rPr lang="en-US" sz="2400" dirty="0" smtClean="0"/>
              <a:t>	strive to develop student </a:t>
            </a:r>
          </a:p>
          <a:p>
            <a:r>
              <a:rPr lang="en-US" sz="2400" dirty="0" smtClean="0"/>
              <a:t>	thinking and encourage </a:t>
            </a:r>
          </a:p>
          <a:p>
            <a:r>
              <a:rPr lang="en-US" sz="2400" dirty="0" smtClean="0"/>
              <a:t>	active student learning.</a:t>
            </a:r>
          </a:p>
          <a:p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B6ED-A42F-4818-BCEA-78EE992E42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PLTL Principles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456</Words>
  <Application>Microsoft Office PowerPoint</Application>
  <PresentationFormat>On-screen Show (4:3)</PresentationFormat>
  <Paragraphs>153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Precalculus Setup </vt:lpstr>
      <vt:lpstr>Peer-Led Team Learning at UTEP</vt:lpstr>
      <vt:lpstr>PLTL Principles</vt:lpstr>
      <vt:lpstr>Why Peer Leaders?</vt:lpstr>
      <vt:lpstr>Selection Procedure</vt:lpstr>
      <vt:lpstr>Peer Leader Training</vt:lpstr>
      <vt:lpstr>Peer Leader Training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Delivery and Peer-Led Team-Learning for Precalculus</dc:title>
  <dc:creator>Helmut Knaust</dc:creator>
  <cp:lastModifiedBy>helmut</cp:lastModifiedBy>
  <cp:revision>61</cp:revision>
  <dcterms:created xsi:type="dcterms:W3CDTF">2009-01-03T06:29:11Z</dcterms:created>
  <dcterms:modified xsi:type="dcterms:W3CDTF">2012-08-02T14:19:54Z</dcterms:modified>
</cp:coreProperties>
</file>