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82" r:id="rId3"/>
    <p:sldId id="283" r:id="rId4"/>
    <p:sldId id="293" r:id="rId5"/>
    <p:sldId id="294" r:id="rId6"/>
    <p:sldId id="298" r:id="rId7"/>
    <p:sldId id="286" r:id="rId8"/>
    <p:sldId id="295" r:id="rId9"/>
    <p:sldId id="287" r:id="rId10"/>
    <p:sldId id="288" r:id="rId11"/>
    <p:sldId id="289" r:id="rId12"/>
    <p:sldId id="296" r:id="rId13"/>
    <p:sldId id="290" r:id="rId14"/>
    <p:sldId id="273" r:id="rId15"/>
  </p:sldIdLst>
  <p:sldSz cx="9144000" cy="6858000" type="screen4x3"/>
  <p:notesSz cx="7315200" cy="9601200"/>
  <p:embeddedFontLst>
    <p:embeddedFont>
      <p:font typeface="Forte" pitchFamily="66" charset="0"/>
      <p:regular r:id="rId17"/>
    </p:embeddedFont>
    <p:embeddedFont>
      <p:font typeface="Trebuchet MS"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CC99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518120BB-40C0-4B9D-9A73-7D7C06819E50}" type="datetimeFigureOut">
              <a:rPr lang="en-US"/>
              <a:pPr>
                <a:defRPr/>
              </a:pPr>
              <a:t>7/9/2012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79E36D5A-907D-4CBF-BC2C-F08B88F5BF5B}" type="slidenum">
              <a:rPr lang="en-US"/>
              <a:pPr>
                <a:defRPr/>
              </a:pPr>
              <a:t>‹#›</a:t>
            </a:fld>
            <a:endParaRPr lang="en-US"/>
          </a:p>
        </p:txBody>
      </p:sp>
    </p:spTree>
    <p:extLst>
      <p:ext uri="{BB962C8B-B14F-4D97-AF65-F5344CB8AC3E}">
        <p14:creationId xmlns:p14="http://schemas.microsoft.com/office/powerpoint/2010/main" val="2497551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46C81F9-81B1-4C4E-8E68-B4FBBE95FA1F}"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B5779BB-74BD-4CE2-8526-86784101653B}"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8BEC8E6E-A7C0-4281-9D53-3C80BD7A74A5}"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95A0412-5201-4EC8-8468-78188AC954C9}"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5100FD0C-8CDF-4805-8B0E-692BE12F83A5}"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D410E99-F1C0-4C9E-B9F6-2C6CC6ABB065}" type="slidenum">
              <a:rPr lang="en-US" smtClean="0"/>
              <a:pPr eaLnBrk="1" hangingPunct="1"/>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97D166C-4D17-40AE-95C8-AD2A31CD8023}"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1E7B1AC-C6B8-490A-A079-F2D8E8C7B7EC}"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549BC85-4E32-46C0-BD9A-529BCB52FBBE}"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4CE943D-A603-4544-B375-E608D753F58F}"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6BE6CC6-76D6-4D2B-94F4-DE4355AB2CCB}"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0FCD7A1-D37E-43BE-BCC4-466421588EB7}"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2A3DE12-C98C-4C22-9F4B-3ABB5DF40F31}"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4840E5A-21A2-4AA4-9A78-DDF3BD6F2938}"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566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36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77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02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75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918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28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649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7546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92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591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530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1" name="Picture 7" descr="uteplogo10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200" y="457200"/>
            <a:ext cx="952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1912938" y="346075"/>
            <a:ext cx="5122862" cy="822325"/>
          </a:xfrm>
          <a:prstGeom prst="rect">
            <a:avLst/>
          </a:prstGeom>
          <a:noFill/>
          <a:ln w="9525">
            <a:noFill/>
            <a:miter lim="800000"/>
            <a:headEnd/>
            <a:tailEnd/>
          </a:ln>
          <a:effectLst/>
        </p:spPr>
        <p:txBody>
          <a:bodyPr wrap="none">
            <a:spAutoFit/>
          </a:bodyPr>
          <a:lstStyle/>
          <a:p>
            <a:pPr algn="ctr">
              <a:defRPr/>
            </a:pPr>
            <a:r>
              <a:rPr lang="en-US" sz="2400" b="1">
                <a:solidFill>
                  <a:srgbClr val="3366FF"/>
                </a:solidFill>
                <a:latin typeface="Forte" pitchFamily="66" charset="0"/>
              </a:rPr>
              <a:t>Department of Mathematical Sciences</a:t>
            </a:r>
            <a:br>
              <a:rPr lang="en-US" sz="2400" b="1">
                <a:solidFill>
                  <a:srgbClr val="3366FF"/>
                </a:solidFill>
                <a:latin typeface="Forte" pitchFamily="66" charset="0"/>
              </a:rPr>
            </a:br>
            <a:r>
              <a:rPr lang="en-US" sz="2400" b="1">
                <a:solidFill>
                  <a:srgbClr val="3366FF"/>
                </a:solidFill>
                <a:latin typeface="Forte" pitchFamily="66" charset="0"/>
              </a:rPr>
              <a:t>The University of Texas at El Paso</a:t>
            </a:r>
          </a:p>
        </p:txBody>
      </p:sp>
      <p:sp>
        <p:nvSpPr>
          <p:cNvPr id="1033" name="Text Box 9"/>
          <p:cNvSpPr txBox="1">
            <a:spLocks noChangeArrowheads="1"/>
          </p:cNvSpPr>
          <p:nvPr userDrawn="1"/>
        </p:nvSpPr>
        <p:spPr bwMode="auto">
          <a:xfrm>
            <a:off x="8229600" y="6403975"/>
            <a:ext cx="696913" cy="274638"/>
          </a:xfrm>
          <a:prstGeom prst="rect">
            <a:avLst/>
          </a:prstGeom>
          <a:noFill/>
          <a:ln w="9525">
            <a:noFill/>
            <a:miter lim="800000"/>
            <a:headEnd/>
            <a:tailEnd/>
          </a:ln>
          <a:effectLst/>
        </p:spPr>
        <p:txBody>
          <a:bodyPr wrap="none">
            <a:spAutoFit/>
          </a:bodyPr>
          <a:lstStyle/>
          <a:p>
            <a:pPr>
              <a:defRPr/>
            </a:pPr>
            <a:r>
              <a:rPr lang="en-US" sz="1200"/>
              <a:t>      </a:t>
            </a:r>
            <a:fld id="{3F188D72-6D65-4A28-8BBB-05343CB26A58}" type="slidenum">
              <a:rPr lang="en-US" sz="1200"/>
              <a:pPr>
                <a:defRPr/>
              </a:pPr>
              <a:t>‹#›</a:t>
            </a:fld>
            <a:r>
              <a:rPr lang="en-US" sz="1200"/>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eaLnBrk="0" fontAlgn="base" hangingPunct="0">
        <a:spcBef>
          <a:spcPct val="0"/>
        </a:spcBef>
        <a:spcAft>
          <a:spcPct val="0"/>
        </a:spcAft>
        <a:defRPr sz="2400" b="1">
          <a:solidFill>
            <a:srgbClr val="3366FF"/>
          </a:solidFill>
          <a:latin typeface="+mj-lt"/>
          <a:ea typeface="+mj-ea"/>
          <a:cs typeface="+mj-cs"/>
        </a:defRPr>
      </a:lvl1pPr>
      <a:lvl2pPr algn="ctr" rtl="0" eaLnBrk="0" fontAlgn="base" hangingPunct="0">
        <a:spcBef>
          <a:spcPct val="0"/>
        </a:spcBef>
        <a:spcAft>
          <a:spcPct val="0"/>
        </a:spcAft>
        <a:defRPr sz="2400" b="1">
          <a:solidFill>
            <a:srgbClr val="3366FF"/>
          </a:solidFill>
          <a:latin typeface="Forte" pitchFamily="66" charset="0"/>
        </a:defRPr>
      </a:lvl2pPr>
      <a:lvl3pPr algn="ctr" rtl="0" eaLnBrk="0" fontAlgn="base" hangingPunct="0">
        <a:spcBef>
          <a:spcPct val="0"/>
        </a:spcBef>
        <a:spcAft>
          <a:spcPct val="0"/>
        </a:spcAft>
        <a:defRPr sz="2400" b="1">
          <a:solidFill>
            <a:srgbClr val="3366FF"/>
          </a:solidFill>
          <a:latin typeface="Forte" pitchFamily="66" charset="0"/>
        </a:defRPr>
      </a:lvl3pPr>
      <a:lvl4pPr algn="ctr" rtl="0" eaLnBrk="0" fontAlgn="base" hangingPunct="0">
        <a:spcBef>
          <a:spcPct val="0"/>
        </a:spcBef>
        <a:spcAft>
          <a:spcPct val="0"/>
        </a:spcAft>
        <a:defRPr sz="2400" b="1">
          <a:solidFill>
            <a:srgbClr val="3366FF"/>
          </a:solidFill>
          <a:latin typeface="Forte" pitchFamily="66" charset="0"/>
        </a:defRPr>
      </a:lvl4pPr>
      <a:lvl5pPr algn="ctr" rtl="0" eaLnBrk="0" fontAlgn="base" hangingPunct="0">
        <a:spcBef>
          <a:spcPct val="0"/>
        </a:spcBef>
        <a:spcAft>
          <a:spcPct val="0"/>
        </a:spcAft>
        <a:defRPr sz="2400" b="1">
          <a:solidFill>
            <a:srgbClr val="3366FF"/>
          </a:solidFill>
          <a:latin typeface="Forte" pitchFamily="66" charset="0"/>
        </a:defRPr>
      </a:lvl5pPr>
      <a:lvl6pPr marL="457200" algn="ctr" rtl="0" fontAlgn="base">
        <a:spcBef>
          <a:spcPct val="0"/>
        </a:spcBef>
        <a:spcAft>
          <a:spcPct val="0"/>
        </a:spcAft>
        <a:defRPr sz="2400" b="1">
          <a:solidFill>
            <a:srgbClr val="3366FF"/>
          </a:solidFill>
          <a:latin typeface="Forte" pitchFamily="66" charset="0"/>
        </a:defRPr>
      </a:lvl6pPr>
      <a:lvl7pPr marL="914400" algn="ctr" rtl="0" fontAlgn="base">
        <a:spcBef>
          <a:spcPct val="0"/>
        </a:spcBef>
        <a:spcAft>
          <a:spcPct val="0"/>
        </a:spcAft>
        <a:defRPr sz="2400" b="1">
          <a:solidFill>
            <a:srgbClr val="3366FF"/>
          </a:solidFill>
          <a:latin typeface="Forte" pitchFamily="66" charset="0"/>
        </a:defRPr>
      </a:lvl7pPr>
      <a:lvl8pPr marL="1371600" algn="ctr" rtl="0" fontAlgn="base">
        <a:spcBef>
          <a:spcPct val="0"/>
        </a:spcBef>
        <a:spcAft>
          <a:spcPct val="0"/>
        </a:spcAft>
        <a:defRPr sz="2400" b="1">
          <a:solidFill>
            <a:srgbClr val="3366FF"/>
          </a:solidFill>
          <a:latin typeface="Forte" pitchFamily="66" charset="0"/>
        </a:defRPr>
      </a:lvl8pPr>
      <a:lvl9pPr marL="1828800" algn="ctr" rtl="0" fontAlgn="base">
        <a:spcBef>
          <a:spcPct val="0"/>
        </a:spcBef>
        <a:spcAft>
          <a:spcPct val="0"/>
        </a:spcAft>
        <a:defRPr sz="2400" b="1">
          <a:solidFill>
            <a:srgbClr val="3366FF"/>
          </a:solidFill>
          <a:latin typeface="Forte"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743200"/>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en-US" sz="3600" b="1"/>
              <a:t>“Math Is Everywhere”</a:t>
            </a:r>
          </a:p>
        </p:txBody>
      </p:sp>
      <p:sp>
        <p:nvSpPr>
          <p:cNvPr id="3075" name="Text Box 6"/>
          <p:cNvSpPr txBox="1">
            <a:spLocks noChangeArrowheads="1"/>
          </p:cNvSpPr>
          <p:nvPr/>
        </p:nvSpPr>
        <p:spPr bwMode="auto">
          <a:xfrm>
            <a:off x="152400" y="4114800"/>
            <a:ext cx="3236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b="1"/>
              <a:t>Helmut Knaust</a:t>
            </a:r>
          </a:p>
          <a:p>
            <a:pPr eaLnBrk="1" hangingPunct="1"/>
            <a:r>
              <a:rPr lang="en-US" sz="1400"/>
              <a:t>Department of Mathematical Sciences</a:t>
            </a:r>
          </a:p>
        </p:txBody>
      </p:sp>
      <p:sp>
        <p:nvSpPr>
          <p:cNvPr id="3076" name="Text Box 7"/>
          <p:cNvSpPr txBox="1">
            <a:spLocks noChangeArrowheads="1"/>
          </p:cNvSpPr>
          <p:nvPr/>
        </p:nvSpPr>
        <p:spPr bwMode="auto">
          <a:xfrm>
            <a:off x="2108353" y="6345823"/>
            <a:ext cx="2561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en-US" sz="1600" i="1" dirty="0" smtClean="0"/>
              <a:t>2012 Summer Orientation</a:t>
            </a:r>
            <a:endParaRPr lang="en-US" sz="1600" i="1" dirty="0"/>
          </a:p>
        </p:txBody>
      </p:sp>
      <p:pic>
        <p:nvPicPr>
          <p:cNvPr id="3077" name="Picture 6" descr="Imag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524000"/>
            <a:ext cx="40862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kepl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67400" y="0"/>
            <a:ext cx="2979738" cy="2871788"/>
          </a:xfrm>
          <a:noFill/>
        </p:spPr>
      </p:pic>
      <p:pic>
        <p:nvPicPr>
          <p:cNvPr id="12291"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4377" t="17502" r="24377"/>
          <a:stretch>
            <a:fillRect/>
          </a:stretch>
        </p:blipFill>
        <p:spPr>
          <a:xfrm>
            <a:off x="304800" y="1828800"/>
            <a:ext cx="3348038" cy="4040188"/>
          </a:xfrm>
          <a:noFill/>
        </p:spPr>
      </p:pic>
      <p:sp>
        <p:nvSpPr>
          <p:cNvPr id="12292" name="Text Box 7"/>
          <p:cNvSpPr txBox="1">
            <a:spLocks noChangeArrowheads="1"/>
          </p:cNvSpPr>
          <p:nvPr/>
        </p:nvSpPr>
        <p:spPr bwMode="auto">
          <a:xfrm>
            <a:off x="609600" y="6488113"/>
            <a:ext cx="746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600"/>
              <a:t>Resource:  George G. Szpiro. Kepler’s Conjecture, J. Wiley 2003.</a:t>
            </a:r>
          </a:p>
        </p:txBody>
      </p:sp>
      <p:sp>
        <p:nvSpPr>
          <p:cNvPr id="12293" name="Rectangle 11"/>
          <p:cNvSpPr>
            <a:spLocks noChangeArrowheads="1"/>
          </p:cNvSpPr>
          <p:nvPr/>
        </p:nvSpPr>
        <p:spPr bwMode="auto">
          <a:xfrm>
            <a:off x="3810000" y="2895600"/>
            <a:ext cx="533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Char char="•"/>
            </a:pPr>
            <a:r>
              <a:rPr lang="en-US"/>
              <a:t> </a:t>
            </a:r>
            <a:r>
              <a:rPr lang="en-US" sz="2400"/>
              <a:t>The Kepler Conjecture was finally  proved by Thomas Hales (Univ. of Pittsburgh) in </a:t>
            </a:r>
            <a:r>
              <a:rPr lang="en-US" sz="2400" b="1"/>
              <a:t>2002,</a:t>
            </a:r>
            <a:r>
              <a:rPr lang="en-US" sz="2400"/>
              <a:t> making extensive use of computer calculations </a:t>
            </a:r>
          </a:p>
          <a:p>
            <a:pPr lvl="1"/>
            <a:endParaRPr lang="en-US" sz="2400"/>
          </a:p>
          <a:p>
            <a:pPr lvl="1">
              <a:buFontTx/>
              <a:buChar char="•"/>
            </a:pPr>
            <a:r>
              <a:rPr lang="en-US" sz="2400"/>
              <a:t> Applications of sphere packing to “packing” telephone calls on glass fiber cables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457200" y="1600200"/>
            <a:ext cx="5257800" cy="4525963"/>
          </a:xfrm>
        </p:spPr>
        <p:txBody>
          <a:bodyPr/>
          <a:lstStyle/>
          <a:p>
            <a:pPr eaLnBrk="1" hangingPunct="1"/>
            <a:r>
              <a:rPr lang="en-US" sz="2800" smtClean="0"/>
              <a:t>Fourier Series</a:t>
            </a:r>
          </a:p>
          <a:p>
            <a:pPr lvl="1" eaLnBrk="1" hangingPunct="1"/>
            <a:r>
              <a:rPr lang="en-US" sz="2400" smtClean="0"/>
              <a:t>In </a:t>
            </a:r>
            <a:r>
              <a:rPr lang="en-US" sz="2400" b="1" smtClean="0"/>
              <a:t>1807</a:t>
            </a:r>
            <a:r>
              <a:rPr lang="en-US" sz="2400" smtClean="0"/>
              <a:t>, Joseph Fourier invented </a:t>
            </a:r>
            <a:r>
              <a:rPr lang="en-US" sz="2400" i="1" smtClean="0"/>
              <a:t>Fourier Series</a:t>
            </a:r>
            <a:r>
              <a:rPr lang="en-US" sz="2400" smtClean="0"/>
              <a:t> to solve the Steady-State Heat Equation, one of the most important equations in Physics.</a:t>
            </a:r>
          </a:p>
          <a:p>
            <a:pPr eaLnBrk="1" hangingPunct="1"/>
            <a:endParaRPr lang="en-US" sz="2800" smtClean="0"/>
          </a:p>
        </p:txBody>
      </p:sp>
      <p:pic>
        <p:nvPicPr>
          <p:cNvPr id="13315" name="Picture 4" descr="Fouri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1600200"/>
            <a:ext cx="2047875" cy="2492375"/>
          </a:xfrm>
          <a:noFill/>
        </p:spPr>
      </p:pic>
      <p:sp>
        <p:nvSpPr>
          <p:cNvPr id="13316" name="Text Box 10"/>
          <p:cNvSpPr txBox="1">
            <a:spLocks noChangeArrowheads="1"/>
          </p:cNvSpPr>
          <p:nvPr/>
        </p:nvSpPr>
        <p:spPr bwMode="auto">
          <a:xfrm>
            <a:off x="2743200" y="4495800"/>
            <a:ext cx="6019800" cy="1812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600" i="1">
                <a:solidFill>
                  <a:srgbClr val="A50021"/>
                </a:solidFill>
              </a:rPr>
              <a:t>“Heat, like gravity, penetrates every substance of the universe, its rays occupy all parts of space. The object of our work is to set forth the mathematical laws which this element obeys. The theory of heat will hereafter form one of the most important branches of general physics.”</a:t>
            </a:r>
          </a:p>
          <a:p>
            <a:pPr eaLnBrk="1" hangingPunct="1"/>
            <a:endParaRPr lang="en-US" sz="1600" i="1">
              <a:solidFill>
                <a:srgbClr val="A50021"/>
              </a:solidFill>
            </a:endParaRPr>
          </a:p>
          <a:p>
            <a:pPr eaLnBrk="1" hangingPunct="1"/>
            <a:r>
              <a:rPr lang="en-US" sz="1600">
                <a:solidFill>
                  <a:srgbClr val="A50021"/>
                </a:solidFill>
              </a:rPr>
              <a:t>Joseph Fourier (1769-1830)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4"/>
          <p:cNvSpPr txBox="1">
            <a:spLocks noChangeArrowheads="1"/>
          </p:cNvSpPr>
          <p:nvPr/>
        </p:nvSpPr>
        <p:spPr bwMode="auto">
          <a:xfrm>
            <a:off x="0" y="5029200"/>
            <a:ext cx="9186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en-US"/>
              <a:t>A </a:t>
            </a:r>
            <a:r>
              <a:rPr lang="en-US" i="1"/>
              <a:t>Fourier Series </a:t>
            </a:r>
            <a:r>
              <a:rPr lang="en-US"/>
              <a:t>(green) is a sum of trigonometric functions</a:t>
            </a:r>
          </a:p>
          <a:p>
            <a:pPr algn="ctr" eaLnBrk="1" hangingPunct="1"/>
            <a:r>
              <a:rPr lang="en-US"/>
              <a:t> that approximates a given function (dashed).</a:t>
            </a:r>
          </a:p>
        </p:txBody>
      </p:sp>
      <p:graphicFrame>
        <p:nvGraphicFramePr>
          <p:cNvPr id="1026" name="Object 5"/>
          <p:cNvGraphicFramePr>
            <a:graphicFrameLocks noChangeAspect="1"/>
          </p:cNvGraphicFramePr>
          <p:nvPr/>
        </p:nvGraphicFramePr>
        <p:xfrm>
          <a:off x="1981200" y="1295400"/>
          <a:ext cx="5183188" cy="3451225"/>
        </p:xfrm>
        <a:graphic>
          <a:graphicData uri="http://schemas.openxmlformats.org/presentationml/2006/ole">
            <mc:AlternateContent xmlns:mc="http://schemas.openxmlformats.org/markup-compatibility/2006">
              <mc:Choice xmlns:v="urn:schemas-microsoft-com:vml" Requires="v">
                <p:oleObj spid="_x0000_s1030" name="Acrobat Document" r:id="rId4" imgW="3876408" imgH="2581072" progId="AcroExch.Document.7">
                  <p:embed/>
                </p:oleObj>
              </mc:Choice>
              <mc:Fallback>
                <p:oleObj name="Acrobat Document" r:id="rId4" imgW="3876408" imgH="2581072"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95400"/>
                        <a:ext cx="5183188"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898525" y="186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endParaRPr lang="en-US"/>
          </a:p>
        </p:txBody>
      </p:sp>
      <p:sp>
        <p:nvSpPr>
          <p:cNvPr id="14339" name="Text Box 6"/>
          <p:cNvSpPr txBox="1">
            <a:spLocks noChangeArrowheads="1"/>
          </p:cNvSpPr>
          <p:nvPr/>
        </p:nvSpPr>
        <p:spPr bwMode="auto">
          <a:xfrm>
            <a:off x="3429000" y="1600200"/>
            <a:ext cx="5410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buFontTx/>
              <a:buChar char="•"/>
            </a:pPr>
            <a:r>
              <a:rPr lang="en-US" sz="2400"/>
              <a:t> </a:t>
            </a:r>
            <a:r>
              <a:rPr lang="en-US" sz="2400" b="1"/>
              <a:t>Today</a:t>
            </a:r>
            <a:r>
              <a:rPr lang="en-US" sz="2400"/>
              <a:t> the </a:t>
            </a:r>
            <a:r>
              <a:rPr lang="en-US" sz="2400" i="1"/>
              <a:t>Fast Fourier Transform</a:t>
            </a:r>
            <a:r>
              <a:rPr lang="en-US" sz="2400"/>
              <a:t> is the major ingredient for the compression algorithms used in JPEG (images), MP3/4 (sound and video) files.</a:t>
            </a:r>
            <a:r>
              <a:rPr lang="en-US"/>
              <a:t>  </a:t>
            </a:r>
          </a:p>
          <a:p>
            <a:pPr eaLnBrk="1" hangingPunct="1">
              <a:buFontTx/>
              <a:buChar char="•"/>
            </a:pPr>
            <a:endParaRPr lang="en-US"/>
          </a:p>
          <a:p>
            <a:pPr eaLnBrk="1" hangingPunct="1">
              <a:buFontTx/>
              <a:buChar char="•"/>
            </a:pPr>
            <a:r>
              <a:rPr lang="en-US"/>
              <a:t> </a:t>
            </a:r>
            <a:r>
              <a:rPr lang="en-US" sz="2400"/>
              <a:t>The new JPEG2000 standard for image compression will use mathematical techniques pioneered by Ingrid Daubechies (Princeton Univ.) and others starting in the </a:t>
            </a:r>
            <a:r>
              <a:rPr lang="en-US" sz="2400" b="1"/>
              <a:t>1980s</a:t>
            </a:r>
            <a:r>
              <a:rPr lang="en-US" sz="2400"/>
              <a:t>.</a:t>
            </a:r>
          </a:p>
          <a:p>
            <a:pPr lvl="1" eaLnBrk="1" hangingPunct="1">
              <a:buFontTx/>
              <a:buChar char="•"/>
            </a:pPr>
            <a:endParaRPr lang="en-US"/>
          </a:p>
          <a:p>
            <a:pPr eaLnBrk="1" hangingPunct="1"/>
            <a:endParaRPr lang="en-US"/>
          </a:p>
        </p:txBody>
      </p:sp>
      <p:sp>
        <p:nvSpPr>
          <p:cNvPr id="14340" name="Text Box 8"/>
          <p:cNvSpPr txBox="1">
            <a:spLocks noChangeArrowheads="1"/>
          </p:cNvSpPr>
          <p:nvPr/>
        </p:nvSpPr>
        <p:spPr bwMode="auto">
          <a:xfrm>
            <a:off x="152400" y="60960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600"/>
              <a:t>Resources: 1. D. Bressoud. A Radical Approach to Real Analysis, MAA 2</a:t>
            </a:r>
            <a:r>
              <a:rPr lang="en-US" sz="1600" baseline="30000"/>
              <a:t>nd</a:t>
            </a:r>
            <a:r>
              <a:rPr lang="en-US" sz="1600"/>
              <a:t> ed 2006.</a:t>
            </a:r>
          </a:p>
          <a:p>
            <a:pPr eaLnBrk="1" hangingPunct="1"/>
            <a:r>
              <a:rPr lang="en-US" sz="1600"/>
              <a:t>2. G. Orsak, S. Wood, et al. The Infinity Project, Pearson 2004.</a:t>
            </a:r>
          </a:p>
        </p:txBody>
      </p:sp>
      <p:pic>
        <p:nvPicPr>
          <p:cNvPr id="14341" name="Picture 5" descr="C:\Users\Helmut\Desktop\Daubechi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752600"/>
            <a:ext cx="24733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j00787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752600"/>
            <a:ext cx="13398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152400" y="2514600"/>
            <a:ext cx="861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Email:</a:t>
            </a:r>
          </a:p>
          <a:p>
            <a:r>
              <a:rPr lang="en-US" sz="2400" dirty="0">
                <a:latin typeface="Courier New" pitchFamily="49" charset="0"/>
              </a:rPr>
              <a:t>hknaust@utep.edu</a:t>
            </a:r>
          </a:p>
          <a:p>
            <a:endParaRPr lang="en-US" sz="2400" dirty="0">
              <a:latin typeface="Courier New" pitchFamily="49" charset="0"/>
            </a:endParaRPr>
          </a:p>
          <a:p>
            <a:r>
              <a:rPr lang="en-US" sz="2400" dirty="0"/>
              <a:t>Phone:</a:t>
            </a:r>
          </a:p>
          <a:p>
            <a:r>
              <a:rPr lang="en-US" sz="2400" dirty="0">
                <a:latin typeface="Courier New" pitchFamily="49" charset="0"/>
              </a:rPr>
              <a:t>(915)747-7002</a:t>
            </a:r>
          </a:p>
          <a:p>
            <a:endParaRPr lang="en-US" sz="2400" dirty="0">
              <a:latin typeface="Courier New" pitchFamily="49" charset="0"/>
            </a:endParaRPr>
          </a:p>
          <a:p>
            <a:r>
              <a:rPr lang="en-US" sz="2400" dirty="0"/>
              <a:t>This Presentation: </a:t>
            </a:r>
          </a:p>
          <a:p>
            <a:r>
              <a:rPr lang="en-US" sz="2400" smtClean="0">
                <a:latin typeface="Courier New" pitchFamily="49" charset="0"/>
              </a:rPr>
              <a:t>helmut.knaust.info/ts.html</a:t>
            </a:r>
            <a:endParaRPr lang="en-US" sz="2400" dirty="0">
              <a:latin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457200" y="2438400"/>
            <a:ext cx="4038600" cy="3429000"/>
          </a:xfrm>
        </p:spPr>
        <p:txBody>
          <a:bodyPr/>
          <a:lstStyle/>
          <a:p>
            <a:pPr eaLnBrk="1" hangingPunct="1">
              <a:lnSpc>
                <a:spcPct val="80000"/>
              </a:lnSpc>
              <a:buFontTx/>
              <a:buNone/>
            </a:pPr>
            <a:r>
              <a:rPr lang="en-US" sz="2400" smtClean="0"/>
              <a:t>UTEP’s Math Department</a:t>
            </a:r>
          </a:p>
          <a:p>
            <a:pPr eaLnBrk="1" hangingPunct="1">
              <a:lnSpc>
                <a:spcPct val="80000"/>
              </a:lnSpc>
              <a:buFontTx/>
              <a:buNone/>
            </a:pPr>
            <a:endParaRPr lang="en-US" sz="2400" smtClean="0"/>
          </a:p>
          <a:p>
            <a:pPr eaLnBrk="1" hangingPunct="1">
              <a:lnSpc>
                <a:spcPct val="80000"/>
              </a:lnSpc>
            </a:pPr>
            <a:r>
              <a:rPr lang="en-US" sz="2400" smtClean="0"/>
              <a:t>24 Professors</a:t>
            </a:r>
          </a:p>
          <a:p>
            <a:pPr eaLnBrk="1" hangingPunct="1">
              <a:lnSpc>
                <a:spcPct val="80000"/>
              </a:lnSpc>
              <a:buFontTx/>
              <a:buNone/>
            </a:pPr>
            <a:endParaRPr lang="en-US" sz="2400" smtClean="0"/>
          </a:p>
          <a:p>
            <a:pPr eaLnBrk="1" hangingPunct="1">
              <a:lnSpc>
                <a:spcPct val="80000"/>
              </a:lnSpc>
            </a:pPr>
            <a:r>
              <a:rPr lang="en-US" sz="2400" smtClean="0"/>
              <a:t>The department is offering about 160 courses per semester </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buFontTx/>
              <a:buNone/>
            </a:pPr>
            <a:endParaRPr lang="en-US" sz="1600" smtClean="0"/>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buFontTx/>
              <a:buNone/>
            </a:pPr>
            <a:endParaRPr lang="en-US" sz="1400" smtClean="0"/>
          </a:p>
          <a:p>
            <a:pPr eaLnBrk="1" hangingPunct="1">
              <a:lnSpc>
                <a:spcPct val="80000"/>
              </a:lnSpc>
              <a:buFontTx/>
              <a:buNone/>
            </a:pPr>
            <a:endParaRPr lang="en-US" sz="1400" smtClean="0"/>
          </a:p>
          <a:p>
            <a:pPr lvl="1" eaLnBrk="1" hangingPunct="1">
              <a:lnSpc>
                <a:spcPct val="80000"/>
              </a:lnSpc>
            </a:pPr>
            <a:endParaRPr lang="en-US" sz="2000" smtClean="0"/>
          </a:p>
        </p:txBody>
      </p:sp>
      <p:pic>
        <p:nvPicPr>
          <p:cNvPr id="4099" name="Picture 4" descr="Imag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1143000"/>
            <a:ext cx="5538788" cy="553878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600200"/>
            <a:ext cx="5181600" cy="5029200"/>
          </a:xfrm>
        </p:spPr>
        <p:txBody>
          <a:bodyPr/>
          <a:lstStyle/>
          <a:p>
            <a:pPr eaLnBrk="1" hangingPunct="1">
              <a:lnSpc>
                <a:spcPct val="80000"/>
              </a:lnSpc>
            </a:pPr>
            <a:r>
              <a:rPr lang="en-US" sz="2400" dirty="0" smtClean="0"/>
              <a:t>248 Undergraduate Majors</a:t>
            </a:r>
            <a:r>
              <a:rPr lang="en-US" sz="2000" dirty="0" smtClean="0"/>
              <a:t> </a:t>
            </a:r>
          </a:p>
          <a:p>
            <a:pPr eaLnBrk="1" hangingPunct="1">
              <a:lnSpc>
                <a:spcPct val="80000"/>
              </a:lnSpc>
              <a:buFontTx/>
              <a:buNone/>
            </a:pPr>
            <a:r>
              <a:rPr lang="en-US" sz="2000" dirty="0" smtClean="0"/>
              <a:t>		BS in Mathematics, </a:t>
            </a:r>
          </a:p>
          <a:p>
            <a:pPr eaLnBrk="1" hangingPunct="1">
              <a:lnSpc>
                <a:spcPct val="80000"/>
              </a:lnSpc>
              <a:buFontTx/>
              <a:buNone/>
            </a:pPr>
            <a:r>
              <a:rPr lang="en-US" sz="2000" dirty="0" smtClean="0"/>
              <a:t>		with various concentrations</a:t>
            </a:r>
          </a:p>
          <a:p>
            <a:pPr eaLnBrk="1" hangingPunct="1">
              <a:lnSpc>
                <a:spcPct val="80000"/>
              </a:lnSpc>
              <a:buFontTx/>
              <a:buNone/>
            </a:pPr>
            <a:r>
              <a:rPr lang="en-US" sz="2000" dirty="0" smtClean="0"/>
              <a:t>		</a:t>
            </a:r>
          </a:p>
          <a:p>
            <a:pPr eaLnBrk="1" hangingPunct="1">
              <a:lnSpc>
                <a:spcPct val="80000"/>
              </a:lnSpc>
            </a:pPr>
            <a:r>
              <a:rPr lang="en-US" sz="2400" dirty="0" smtClean="0"/>
              <a:t>43 Graduate Students</a:t>
            </a:r>
          </a:p>
          <a:p>
            <a:pPr eaLnBrk="1" hangingPunct="1">
              <a:lnSpc>
                <a:spcPct val="80000"/>
              </a:lnSpc>
              <a:buFontTx/>
              <a:buNone/>
            </a:pPr>
            <a:r>
              <a:rPr lang="en-US" sz="2000" dirty="0" smtClean="0"/>
              <a:t>		MS in Mathematics</a:t>
            </a:r>
          </a:p>
          <a:p>
            <a:pPr eaLnBrk="1" hangingPunct="1">
              <a:lnSpc>
                <a:spcPct val="80000"/>
              </a:lnSpc>
              <a:buFontTx/>
              <a:buNone/>
            </a:pPr>
            <a:r>
              <a:rPr lang="en-US" sz="2000" dirty="0" smtClean="0"/>
              <a:t>		MS in Statistics</a:t>
            </a:r>
          </a:p>
          <a:p>
            <a:pPr eaLnBrk="1" hangingPunct="1">
              <a:lnSpc>
                <a:spcPct val="80000"/>
              </a:lnSpc>
              <a:buFontTx/>
              <a:buNone/>
            </a:pPr>
            <a:r>
              <a:rPr lang="en-US" sz="2000" dirty="0" smtClean="0"/>
              <a:t>		MAT in Mathematics</a:t>
            </a:r>
          </a:p>
          <a:p>
            <a:pPr eaLnBrk="1" hangingPunct="1">
              <a:lnSpc>
                <a:spcPct val="80000"/>
              </a:lnSpc>
              <a:buFontTx/>
              <a:buNone/>
            </a:pPr>
            <a:endParaRPr lang="en-US" sz="2000" dirty="0" smtClean="0"/>
          </a:p>
          <a:p>
            <a:pPr eaLnBrk="1" hangingPunct="1">
              <a:lnSpc>
                <a:spcPct val="80000"/>
              </a:lnSpc>
            </a:pPr>
            <a:r>
              <a:rPr lang="en-US" sz="2400" dirty="0" smtClean="0"/>
              <a:t>Interdisciplinary Programs</a:t>
            </a:r>
          </a:p>
          <a:p>
            <a:pPr eaLnBrk="1" hangingPunct="1">
              <a:lnSpc>
                <a:spcPct val="80000"/>
              </a:lnSpc>
              <a:buFontTx/>
              <a:buNone/>
            </a:pPr>
            <a:r>
              <a:rPr lang="en-US" sz="2000" dirty="0" smtClean="0"/>
              <a:t>		MS in Bioinformatics</a:t>
            </a:r>
          </a:p>
          <a:p>
            <a:pPr eaLnBrk="1" hangingPunct="1">
              <a:lnSpc>
                <a:spcPct val="80000"/>
              </a:lnSpc>
              <a:buFontTx/>
              <a:buNone/>
            </a:pPr>
            <a:r>
              <a:rPr lang="en-US" sz="2000" dirty="0" smtClean="0"/>
              <a:t>		Ph.D. in Computational Science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752600" y="1828800"/>
            <a:ext cx="6781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Broad range of positions in </a:t>
            </a:r>
          </a:p>
          <a:p>
            <a:pPr lvl="1">
              <a:buFontTx/>
              <a:buChar char="•"/>
            </a:pPr>
            <a:r>
              <a:rPr lang="en-US" sz="2400"/>
              <a:t> Business,</a:t>
            </a:r>
          </a:p>
          <a:p>
            <a:pPr lvl="1">
              <a:buFontTx/>
              <a:buChar char="•"/>
            </a:pPr>
            <a:r>
              <a:rPr lang="en-US" sz="2400"/>
              <a:t> Industry, </a:t>
            </a:r>
          </a:p>
          <a:p>
            <a:pPr lvl="1">
              <a:buFontTx/>
              <a:buChar char="•"/>
            </a:pPr>
            <a:r>
              <a:rPr lang="en-US" sz="2400"/>
              <a:t> Government, </a:t>
            </a:r>
          </a:p>
          <a:p>
            <a:pPr lvl="1">
              <a:buFontTx/>
              <a:buChar char="•"/>
            </a:pPr>
            <a:r>
              <a:rPr lang="en-US" sz="2400"/>
              <a:t> and Education</a:t>
            </a:r>
          </a:p>
          <a:p>
            <a:pPr lvl="1"/>
            <a:endParaRPr lang="en-US" sz="2400"/>
          </a:p>
          <a:p>
            <a:r>
              <a:rPr lang="en-US" sz="2400"/>
              <a:t>Employers include</a:t>
            </a:r>
          </a:p>
          <a:p>
            <a:pPr lvl="1">
              <a:buFontTx/>
              <a:buChar char="•"/>
            </a:pPr>
            <a:r>
              <a:rPr lang="en-US" sz="2400"/>
              <a:t> Federal, state and local government,</a:t>
            </a:r>
          </a:p>
          <a:p>
            <a:pPr lvl="1">
              <a:buFontTx/>
              <a:buChar char="•"/>
            </a:pPr>
            <a:r>
              <a:rPr lang="en-US" sz="2400"/>
              <a:t> Computer and 	communications industry,</a:t>
            </a:r>
          </a:p>
          <a:p>
            <a:pPr lvl="1">
              <a:buFontTx/>
              <a:buChar char="•"/>
            </a:pPr>
            <a:r>
              <a:rPr lang="en-US" sz="2400"/>
              <a:t> Oil and energy companies, </a:t>
            </a:r>
          </a:p>
          <a:p>
            <a:pPr lvl="1">
              <a:buFontTx/>
              <a:buChar char="•"/>
            </a:pPr>
            <a:r>
              <a:rPr lang="en-US" sz="2400"/>
              <a:t> Banks and insurance companies, </a:t>
            </a:r>
            <a:endParaRPr lang="en-US" sz="2000"/>
          </a:p>
          <a:p>
            <a:pPr lvl="1">
              <a:buFontTx/>
              <a:buChar char="•"/>
            </a:pPr>
            <a:r>
              <a:rPr lang="en-US" sz="2000"/>
              <a:t> </a:t>
            </a:r>
            <a:r>
              <a:rPr lang="en-US" sz="2400"/>
              <a:t>Pharmaceutical and biotechnology 	companies</a:t>
            </a:r>
          </a:p>
        </p:txBody>
      </p:sp>
      <p:sp>
        <p:nvSpPr>
          <p:cNvPr id="6147" name="Text Box 5"/>
          <p:cNvSpPr txBox="1">
            <a:spLocks noChangeArrowheads="1"/>
          </p:cNvSpPr>
          <p:nvPr/>
        </p:nvSpPr>
        <p:spPr bwMode="auto">
          <a:xfrm>
            <a:off x="762000" y="1371600"/>
            <a:ext cx="4289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buFontTx/>
              <a:buChar char="•"/>
            </a:pPr>
            <a:r>
              <a:rPr lang="en-US"/>
              <a:t> </a:t>
            </a:r>
            <a:r>
              <a:rPr lang="en-US" sz="2800"/>
              <a:t>Mathematics as a Career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800" smtClean="0"/>
              <a:t>Mathematics as a Career</a:t>
            </a:r>
          </a:p>
          <a:p>
            <a:pPr lvl="1" eaLnBrk="1" hangingPunct="1">
              <a:lnSpc>
                <a:spcPct val="90000"/>
              </a:lnSpc>
            </a:pPr>
            <a:r>
              <a:rPr lang="en-US" sz="2400" smtClean="0"/>
              <a:t>Federal Agencies hiring Mathematicians include: </a:t>
            </a:r>
          </a:p>
          <a:p>
            <a:pPr lvl="2" eaLnBrk="1" hangingPunct="1">
              <a:lnSpc>
                <a:spcPct val="90000"/>
              </a:lnSpc>
            </a:pPr>
            <a:r>
              <a:rPr lang="en-US" smtClean="0"/>
              <a:t>National Security Agency </a:t>
            </a:r>
          </a:p>
          <a:p>
            <a:pPr lvl="2" eaLnBrk="1" hangingPunct="1">
              <a:lnSpc>
                <a:spcPct val="90000"/>
              </a:lnSpc>
            </a:pPr>
            <a:r>
              <a:rPr lang="en-US" smtClean="0"/>
              <a:t>Dept. of Health and Human Services</a:t>
            </a:r>
          </a:p>
          <a:p>
            <a:pPr lvl="2" eaLnBrk="1" hangingPunct="1">
              <a:lnSpc>
                <a:spcPct val="90000"/>
              </a:lnSpc>
            </a:pPr>
            <a:r>
              <a:rPr lang="en-US" smtClean="0"/>
              <a:t>Dept. of Energy</a:t>
            </a:r>
          </a:p>
          <a:p>
            <a:pPr lvl="2" eaLnBrk="1" hangingPunct="1">
              <a:lnSpc>
                <a:spcPct val="90000"/>
              </a:lnSpc>
            </a:pPr>
            <a:r>
              <a:rPr lang="en-US" smtClean="0"/>
              <a:t>Dept. of Defense</a:t>
            </a:r>
          </a:p>
          <a:p>
            <a:pPr lvl="2" eaLnBrk="1" hangingPunct="1">
              <a:lnSpc>
                <a:spcPct val="90000"/>
              </a:lnSpc>
            </a:pPr>
            <a:r>
              <a:rPr lang="en-US" smtClean="0"/>
              <a:t>Dept. of Labor</a:t>
            </a:r>
          </a:p>
          <a:p>
            <a:pPr lvl="1" eaLnBrk="1" hangingPunct="1">
              <a:lnSpc>
                <a:spcPct val="90000"/>
              </a:lnSpc>
            </a:pPr>
            <a:r>
              <a:rPr lang="en-US" sz="2400" smtClean="0"/>
              <a:t>A Mathematics major is also an excellent preparation for graduate studies in:</a:t>
            </a:r>
          </a:p>
          <a:p>
            <a:pPr lvl="2" eaLnBrk="1" hangingPunct="1">
              <a:lnSpc>
                <a:spcPct val="90000"/>
              </a:lnSpc>
            </a:pPr>
            <a:r>
              <a:rPr lang="en-US" smtClean="0"/>
              <a:t>Medicine</a:t>
            </a:r>
          </a:p>
          <a:p>
            <a:pPr lvl="2" eaLnBrk="1" hangingPunct="1">
              <a:lnSpc>
                <a:spcPct val="90000"/>
              </a:lnSpc>
            </a:pPr>
            <a:r>
              <a:rPr lang="en-US" smtClean="0"/>
              <a:t>Economics</a:t>
            </a:r>
          </a:p>
          <a:p>
            <a:pPr lvl="2" eaLnBrk="1" hangingPunct="1">
              <a:lnSpc>
                <a:spcPct val="90000"/>
              </a:lnSpc>
            </a:pPr>
            <a:r>
              <a:rPr lang="en-US" smtClean="0"/>
              <a:t>Law School</a:t>
            </a:r>
            <a:r>
              <a:rPr lang="en-US" sz="2800" smtClean="0"/>
              <a:t>  </a:t>
            </a:r>
            <a:endParaRPr lang="en-US" sz="2000" i="1"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524000"/>
            <a:ext cx="8229600" cy="5334000"/>
          </a:xfrm>
        </p:spPr>
        <p:txBody>
          <a:bodyPr/>
          <a:lstStyle/>
          <a:p>
            <a:pPr eaLnBrk="1" hangingPunct="1">
              <a:lnSpc>
                <a:spcPct val="90000"/>
              </a:lnSpc>
            </a:pPr>
            <a:r>
              <a:rPr lang="en-US" sz="2800" dirty="0" smtClean="0"/>
              <a:t>High Job Satisfaction:</a:t>
            </a:r>
          </a:p>
          <a:p>
            <a:pPr eaLnBrk="1" hangingPunct="1">
              <a:lnSpc>
                <a:spcPct val="90000"/>
              </a:lnSpc>
              <a:buFontTx/>
              <a:buNone/>
            </a:pPr>
            <a:r>
              <a:rPr lang="en-US" sz="2800" dirty="0" smtClean="0"/>
              <a:t>	</a:t>
            </a:r>
          </a:p>
          <a:p>
            <a:pPr eaLnBrk="1" hangingPunct="1">
              <a:lnSpc>
                <a:spcPct val="90000"/>
              </a:lnSpc>
              <a:buFontTx/>
              <a:buNone/>
            </a:pPr>
            <a:r>
              <a:rPr lang="en-US" sz="2800" dirty="0" smtClean="0"/>
              <a:t>	Ranked #2: Actuary (Insurance Mathematician) </a:t>
            </a:r>
          </a:p>
          <a:p>
            <a:pPr eaLnBrk="1" hangingPunct="1">
              <a:lnSpc>
                <a:spcPct val="90000"/>
              </a:lnSpc>
              <a:buNone/>
            </a:pPr>
            <a:r>
              <a:rPr lang="en-US" sz="2800" dirty="0" smtClean="0"/>
              <a:t>	Ranked #10: Mathematician</a:t>
            </a:r>
          </a:p>
          <a:p>
            <a:pPr eaLnBrk="1" hangingPunct="1">
              <a:lnSpc>
                <a:spcPct val="90000"/>
              </a:lnSpc>
              <a:buFontTx/>
              <a:buNone/>
            </a:pPr>
            <a:r>
              <a:rPr lang="en-US" sz="2800" dirty="0" smtClean="0"/>
              <a:t> 	Ranked #18: Statistician</a:t>
            </a:r>
          </a:p>
          <a:p>
            <a:pPr eaLnBrk="1" hangingPunct="1">
              <a:lnSpc>
                <a:spcPct val="90000"/>
              </a:lnSpc>
              <a:buFontTx/>
              <a:buNone/>
            </a:pPr>
            <a:endParaRPr lang="en-US" sz="2800" dirty="0" smtClean="0"/>
          </a:p>
          <a:p>
            <a:pPr eaLnBrk="1" hangingPunct="1">
              <a:lnSpc>
                <a:spcPct val="90000"/>
              </a:lnSpc>
              <a:buFontTx/>
              <a:buNone/>
            </a:pPr>
            <a:r>
              <a:rPr lang="en-US" sz="2000" dirty="0" smtClean="0"/>
              <a:t>		Based on five criteria: </a:t>
            </a:r>
          </a:p>
          <a:p>
            <a:pPr eaLnBrk="1" hangingPunct="1">
              <a:lnSpc>
                <a:spcPct val="90000"/>
              </a:lnSpc>
              <a:buFontTx/>
              <a:buNone/>
            </a:pPr>
            <a:r>
              <a:rPr lang="en-US" sz="2000" dirty="0" smtClean="0"/>
              <a:t>		1. Income			4.  Physical demands</a:t>
            </a:r>
          </a:p>
          <a:p>
            <a:pPr eaLnBrk="1" hangingPunct="1">
              <a:lnSpc>
                <a:spcPct val="90000"/>
              </a:lnSpc>
              <a:buFontTx/>
              <a:buNone/>
            </a:pPr>
            <a:r>
              <a:rPr lang="en-US" sz="2000" dirty="0" smtClean="0"/>
              <a:t>		2. Work Environment 		5.  Stress </a:t>
            </a:r>
          </a:p>
          <a:p>
            <a:pPr eaLnBrk="1" hangingPunct="1">
              <a:lnSpc>
                <a:spcPct val="90000"/>
              </a:lnSpc>
              <a:buFontTx/>
              <a:buNone/>
            </a:pPr>
            <a:r>
              <a:rPr lang="en-US" sz="2000" dirty="0" smtClean="0"/>
              <a:t>		3. Employment outlook</a:t>
            </a:r>
          </a:p>
          <a:p>
            <a:pPr eaLnBrk="1" hangingPunct="1">
              <a:lnSpc>
                <a:spcPct val="90000"/>
              </a:lnSpc>
              <a:buFontTx/>
              <a:buNone/>
            </a:pPr>
            <a:r>
              <a:rPr lang="en-US" sz="2000" dirty="0" smtClean="0"/>
              <a:t>		</a:t>
            </a:r>
          </a:p>
          <a:p>
            <a:pPr eaLnBrk="1" hangingPunct="1">
              <a:lnSpc>
                <a:spcPct val="90000"/>
              </a:lnSpc>
              <a:buFontTx/>
              <a:buNone/>
            </a:pPr>
            <a:r>
              <a:rPr lang="en-US" sz="1600" dirty="0" smtClean="0"/>
              <a:t>Source: http://www.careercast.com/jobs-rated/2012-ranking-200-jobs-best-worst</a:t>
            </a: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914400" y="2514600"/>
            <a:ext cx="7315200" cy="1981200"/>
          </a:xfrm>
        </p:spPr>
        <p:txBody>
          <a:bodyPr/>
          <a:lstStyle/>
          <a:p>
            <a:pPr eaLnBrk="1" hangingPunct="1">
              <a:buFontTx/>
              <a:buNone/>
            </a:pPr>
            <a:r>
              <a:rPr lang="en-US" smtClean="0"/>
              <a:t>Mathematics is an </a:t>
            </a:r>
            <a:r>
              <a:rPr lang="en-US" smtClean="0">
                <a:solidFill>
                  <a:srgbClr val="3366FF"/>
                </a:solidFill>
              </a:rPr>
              <a:t>ART</a:t>
            </a:r>
            <a:r>
              <a:rPr lang="en-US" smtClean="0"/>
              <a:t> and a </a:t>
            </a:r>
            <a:r>
              <a:rPr lang="en-US" smtClean="0">
                <a:solidFill>
                  <a:schemeClr val="folHlink"/>
                </a:solidFill>
              </a:rPr>
              <a:t>SCIENCE</a:t>
            </a:r>
          </a:p>
          <a:p>
            <a:pPr eaLnBrk="1" hangingPunct="1">
              <a:buFontTx/>
              <a:buNone/>
            </a:pPr>
            <a:r>
              <a:rPr lang="en-US" smtClean="0"/>
              <a:t>					=</a:t>
            </a:r>
          </a:p>
          <a:p>
            <a:pPr eaLnBrk="1" hangingPunct="1">
              <a:buFontTx/>
              <a:buNone/>
            </a:pPr>
            <a:r>
              <a:rPr lang="en-US" smtClean="0"/>
              <a:t>Mathematics is </a:t>
            </a:r>
            <a:r>
              <a:rPr lang="en-US" smtClean="0">
                <a:solidFill>
                  <a:srgbClr val="3366FF"/>
                </a:solidFill>
              </a:rPr>
              <a:t>BEAUTIFUL</a:t>
            </a:r>
            <a:r>
              <a:rPr lang="en-US" smtClean="0"/>
              <a:t> and </a:t>
            </a:r>
            <a:r>
              <a:rPr lang="en-US" smtClean="0">
                <a:solidFill>
                  <a:schemeClr val="folHlink"/>
                </a:solidFill>
              </a:rPr>
              <a:t>USEFUL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762000" y="27432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t>Kepler Conjecture, or </a:t>
            </a:r>
            <a:r>
              <a:rPr lang="en-US" sz="2800" i="1"/>
              <a:t>How to Pack Oranges as Tightly as Possible</a:t>
            </a:r>
          </a:p>
        </p:txBody>
      </p:sp>
      <p:pic>
        <p:nvPicPr>
          <p:cNvPr id="10243" name="Picture 13" descr="C:\Users\Helmut\Desktop\2188860700_3e09049c97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ChangeArrowheads="1"/>
          </p:cNvSpPr>
          <p:nvPr/>
        </p:nvSpPr>
        <p:spPr bwMode="auto">
          <a:xfrm>
            <a:off x="533400" y="1828800"/>
            <a:ext cx="5715000" cy="1828800"/>
          </a:xfrm>
          <a:prstGeom prst="rect">
            <a:avLst/>
          </a:prstGeom>
          <a:noFill/>
          <a:ln w="9525">
            <a:noFill/>
            <a:miter lim="800000"/>
            <a:headEnd/>
            <a:tailEnd/>
          </a:ln>
          <a:effectLst/>
        </p:spPr>
        <p:txBody>
          <a:bodyPr/>
          <a:lstStyle/>
          <a:p>
            <a:pPr marL="285750" indent="-285750">
              <a:spcBef>
                <a:spcPct val="20000"/>
              </a:spcBef>
              <a:defRPr/>
            </a:pPr>
            <a:r>
              <a:rPr lang="en-US" sz="2400" dirty="0"/>
              <a:t>	Johannes </a:t>
            </a:r>
            <a:r>
              <a:rPr lang="en-US" sz="2400" dirty="0" err="1"/>
              <a:t>Kepler</a:t>
            </a:r>
            <a:r>
              <a:rPr lang="en-US" sz="2400" dirty="0"/>
              <a:t> conjectured in </a:t>
            </a:r>
            <a:r>
              <a:rPr lang="en-US" sz="2400" b="1" dirty="0"/>
              <a:t>1611 </a:t>
            </a:r>
            <a:r>
              <a:rPr lang="en-US" sz="2400" dirty="0"/>
              <a:t>that this “hexagonal packing” is the best possible.</a:t>
            </a:r>
          </a:p>
          <a:p>
            <a:pPr marL="285750" indent="-285750">
              <a:spcBef>
                <a:spcPct val="20000"/>
              </a:spcBef>
              <a:defRPr/>
            </a:pPr>
            <a:r>
              <a:rPr lang="en-US" sz="2400" dirty="0"/>
              <a:t>	The hexagonal packing fills slightly more than 74% of space.</a:t>
            </a:r>
          </a:p>
          <a:p>
            <a:pPr marL="742950" lvl="1" indent="-285750">
              <a:spcBef>
                <a:spcPct val="20000"/>
              </a:spcBef>
              <a:buFontTx/>
              <a:buChar char="–"/>
              <a:defRPr/>
            </a:pPr>
            <a:endParaRPr lang="en-US" sz="2400" dirty="0"/>
          </a:p>
          <a:p>
            <a:pPr marL="342900" indent="-342900">
              <a:spcBef>
                <a:spcPct val="20000"/>
              </a:spcBef>
              <a:buFontTx/>
              <a:buChar char="•"/>
              <a:defRPr/>
            </a:pPr>
            <a:endParaRPr lang="en-US" sz="2800" dirty="0"/>
          </a:p>
        </p:txBody>
      </p:sp>
      <p:sp>
        <p:nvSpPr>
          <p:cNvPr id="11267" name="Text Box 10"/>
          <p:cNvSpPr txBox="1">
            <a:spLocks noChangeArrowheads="1"/>
          </p:cNvSpPr>
          <p:nvPr/>
        </p:nvSpPr>
        <p:spPr bwMode="auto">
          <a:xfrm>
            <a:off x="990600" y="4191000"/>
            <a:ext cx="3581400" cy="181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600" i="1">
                <a:solidFill>
                  <a:srgbClr val="A50021"/>
                </a:solidFill>
              </a:rPr>
              <a:t>“The packing will be the tightest possible, so that in no other arrangement could more pellets be stuffed into the same container.”</a:t>
            </a:r>
          </a:p>
          <a:p>
            <a:pPr eaLnBrk="1" hangingPunct="1"/>
            <a:endParaRPr lang="en-US" sz="1600" i="1">
              <a:solidFill>
                <a:srgbClr val="A50021"/>
              </a:solidFill>
            </a:endParaRPr>
          </a:p>
          <a:p>
            <a:pPr eaLnBrk="1" hangingPunct="1"/>
            <a:r>
              <a:rPr lang="en-US" sz="1600">
                <a:solidFill>
                  <a:srgbClr val="A50021"/>
                </a:solidFill>
              </a:rPr>
              <a:t>Johannes Kepler (1571-1630)</a:t>
            </a:r>
          </a:p>
          <a:p>
            <a:pPr eaLnBrk="1" hangingPunct="1"/>
            <a:endParaRPr lang="en-US" sz="1600">
              <a:solidFill>
                <a:srgbClr val="A50021"/>
              </a:solidFill>
            </a:endParaRPr>
          </a:p>
        </p:txBody>
      </p:sp>
      <p:pic>
        <p:nvPicPr>
          <p:cNvPr id="11268" name="Picture 11" descr="Kep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21939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orte"/>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450</Words>
  <Application>Microsoft Office PowerPoint</Application>
  <PresentationFormat>On-screen Show (4:3)</PresentationFormat>
  <Paragraphs>111</Paragraphs>
  <Slides>14</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Forte</vt:lpstr>
      <vt:lpstr>Trebuchet MS</vt:lpstr>
      <vt:lpstr>Courier New</vt:lpstr>
      <vt:lpstr>Calibri</vt:lpstr>
      <vt:lpstr>Default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hknaust</dc:creator>
  <cp:lastModifiedBy>Helmut Knaust</cp:lastModifiedBy>
  <cp:revision>69</cp:revision>
  <dcterms:created xsi:type="dcterms:W3CDTF">2006-10-20T03:27:02Z</dcterms:created>
  <dcterms:modified xsi:type="dcterms:W3CDTF">2012-07-09T19:26:32Z</dcterms:modified>
</cp:coreProperties>
</file>