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Sheet1!$A$3:$A$5</c:f>
              <c:strCache>
                <c:ptCount val="3"/>
                <c:pt idx="0">
                  <c:v>Tablet</c:v>
                </c:pt>
                <c:pt idx="1">
                  <c:v>Smartphone</c:v>
                </c:pt>
                <c:pt idx="2">
                  <c:v>Adv. Calculator</c:v>
                </c:pt>
              </c:strCache>
            </c:strRef>
          </c:cat>
          <c:val>
            <c:numRef>
              <c:f>Sheet1!$B$3:$B$5</c:f>
              <c:numCache>
                <c:formatCode>0%</c:formatCode>
                <c:ptCount val="3"/>
                <c:pt idx="0">
                  <c:v>0.55555555555555558</c:v>
                </c:pt>
                <c:pt idx="1">
                  <c:v>0.77777777777777768</c:v>
                </c:pt>
                <c:pt idx="2">
                  <c:v>0.83333333333333326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154944"/>
        <c:axId val="35185408"/>
      </c:barChart>
      <c:catAx>
        <c:axId val="351549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5185408"/>
        <c:crosses val="autoZero"/>
        <c:auto val="1"/>
        <c:lblAlgn val="ctr"/>
        <c:lblOffset val="100"/>
        <c:noMultiLvlLbl val="0"/>
      </c:catAx>
      <c:valAx>
        <c:axId val="351854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5154944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751424"/>
        <c:axId val="37964032"/>
      </c:barChart>
      <c:catAx>
        <c:axId val="37751424"/>
        <c:scaling>
          <c:orientation val="minMax"/>
        </c:scaling>
        <c:delete val="0"/>
        <c:axPos val="l"/>
        <c:majorTickMark val="out"/>
        <c:minorTickMark val="none"/>
        <c:tickLblPos val="nextTo"/>
        <c:crossAx val="37964032"/>
        <c:crosses val="autoZero"/>
        <c:auto val="1"/>
        <c:lblAlgn val="ctr"/>
        <c:lblOffset val="100"/>
        <c:noMultiLvlLbl val="0"/>
      </c:catAx>
      <c:valAx>
        <c:axId val="37964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751424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Sheet2!$A$3:$A$15</c:f>
              <c:strCache>
                <c:ptCount val="13"/>
                <c:pt idx="0">
                  <c:v>Adv. Calculators</c:v>
                </c:pt>
                <c:pt idx="1">
                  <c:v>CAS</c:v>
                </c:pt>
                <c:pt idx="2">
                  <c:v>Excel</c:v>
                </c:pt>
                <c:pt idx="3">
                  <c:v>Geometry Software</c:v>
                </c:pt>
                <c:pt idx="4">
                  <c:v>LaTeX</c:v>
                </c:pt>
                <c:pt idx="5">
                  <c:v>LEGO Mindstorms</c:v>
                </c:pt>
                <c:pt idx="6">
                  <c:v>Logo</c:v>
                </c:pt>
                <c:pt idx="7">
                  <c:v>PowerPoint</c:v>
                </c:pt>
                <c:pt idx="8">
                  <c:v>RPN Calculators</c:v>
                </c:pt>
                <c:pt idx="9">
                  <c:v>SmartBoard</c:v>
                </c:pt>
                <c:pt idx="10">
                  <c:v>Statistics Software</c:v>
                </c:pt>
                <c:pt idx="11">
                  <c:v>Video Technology</c:v>
                </c:pt>
                <c:pt idx="12">
                  <c:v>Web Authoring</c:v>
                </c:pt>
              </c:strCache>
            </c:strRef>
          </c:cat>
          <c:val>
            <c:numRef>
              <c:f>Sheet2!$B$3:$B$15</c:f>
              <c:numCache>
                <c:formatCode>0%</c:formatCode>
                <c:ptCount val="13"/>
                <c:pt idx="0">
                  <c:v>0.72222222222222221</c:v>
                </c:pt>
                <c:pt idx="1">
                  <c:v>0.16666666666666666</c:v>
                </c:pt>
                <c:pt idx="2">
                  <c:v>0.61111111111111116</c:v>
                </c:pt>
                <c:pt idx="3">
                  <c:v>0.44444444444444442</c:v>
                </c:pt>
                <c:pt idx="4">
                  <c:v>5.5555555555555552E-2</c:v>
                </c:pt>
                <c:pt idx="5">
                  <c:v>0</c:v>
                </c:pt>
                <c:pt idx="6">
                  <c:v>5.5555555555555552E-2</c:v>
                </c:pt>
                <c:pt idx="7">
                  <c:v>0.94444444444444442</c:v>
                </c:pt>
                <c:pt idx="8">
                  <c:v>5.5555555555555552E-2</c:v>
                </c:pt>
                <c:pt idx="9">
                  <c:v>0.72222222222222221</c:v>
                </c:pt>
                <c:pt idx="10">
                  <c:v>0.16666666666666666</c:v>
                </c:pt>
                <c:pt idx="11">
                  <c:v>0.44444444444444442</c:v>
                </c:pt>
                <c:pt idx="12">
                  <c:v>0.1111111111111111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398336"/>
        <c:axId val="48399872"/>
      </c:barChart>
      <c:catAx>
        <c:axId val="483983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8399872"/>
        <c:crosses val="autoZero"/>
        <c:auto val="1"/>
        <c:lblAlgn val="ctr"/>
        <c:lblOffset val="100"/>
        <c:noMultiLvlLbl val="0"/>
      </c:catAx>
      <c:valAx>
        <c:axId val="483998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8398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453888"/>
        <c:axId val="49291264"/>
      </c:barChart>
      <c:catAx>
        <c:axId val="48453888"/>
        <c:scaling>
          <c:orientation val="minMax"/>
        </c:scaling>
        <c:delete val="0"/>
        <c:axPos val="l"/>
        <c:majorTickMark val="out"/>
        <c:minorTickMark val="none"/>
        <c:tickLblPos val="nextTo"/>
        <c:crossAx val="49291264"/>
        <c:crosses val="autoZero"/>
        <c:auto val="1"/>
        <c:lblAlgn val="ctr"/>
        <c:lblOffset val="100"/>
        <c:noMultiLvlLbl val="0"/>
      </c:catAx>
      <c:valAx>
        <c:axId val="492912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8453888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Sheet3!$A$6:$A$8</c:f>
              <c:strCache>
                <c:ptCount val="3"/>
                <c:pt idx="0">
                  <c:v>None</c:v>
                </c:pt>
                <c:pt idx="1">
                  <c:v>Some</c:v>
                </c:pt>
                <c:pt idx="2">
                  <c:v>Extensively</c:v>
                </c:pt>
              </c:strCache>
            </c:strRef>
          </c:cat>
          <c:val>
            <c:numRef>
              <c:f>Sheet3!$B$6:$B$8</c:f>
              <c:numCache>
                <c:formatCode>0%</c:formatCode>
                <c:ptCount val="3"/>
                <c:pt idx="0">
                  <c:v>0.72222222222222221</c:v>
                </c:pt>
                <c:pt idx="1">
                  <c:v>0.22222222222222221</c:v>
                </c:pt>
                <c:pt idx="2">
                  <c:v>5.5555555555555552E-2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310720"/>
        <c:axId val="49312512"/>
      </c:barChart>
      <c:catAx>
        <c:axId val="493107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9312512"/>
        <c:crosses val="autoZero"/>
        <c:auto val="1"/>
        <c:lblAlgn val="ctr"/>
        <c:lblOffset val="100"/>
        <c:noMultiLvlLbl val="0"/>
      </c:catAx>
      <c:valAx>
        <c:axId val="49312512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9310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Sheet4!$A$3:$A$8</c:f>
              <c:strCache>
                <c:ptCount val="6"/>
                <c:pt idx="0">
                  <c:v>Excel</c:v>
                </c:pt>
                <c:pt idx="1">
                  <c:v>Clickers</c:v>
                </c:pt>
                <c:pt idx="2">
                  <c:v>Statistics</c:v>
                </c:pt>
                <c:pt idx="3">
                  <c:v>Geometry</c:v>
                </c:pt>
                <c:pt idx="4">
                  <c:v>Calculators</c:v>
                </c:pt>
                <c:pt idx="5">
                  <c:v>SmartBoard</c:v>
                </c:pt>
              </c:strCache>
            </c:strRef>
          </c:cat>
          <c:val>
            <c:numRef>
              <c:f>Sheet4!$B$3:$B$8</c:f>
              <c:numCache>
                <c:formatCode>0%</c:formatCode>
                <c:ptCount val="6"/>
                <c:pt idx="0">
                  <c:v>5.5555555555555552E-2</c:v>
                </c:pt>
                <c:pt idx="1">
                  <c:v>5.5555555555555552E-2</c:v>
                </c:pt>
                <c:pt idx="2">
                  <c:v>5.5555555555555552E-2</c:v>
                </c:pt>
                <c:pt idx="3">
                  <c:v>0.1111111111111111</c:v>
                </c:pt>
                <c:pt idx="4">
                  <c:v>0.66666666666666663</c:v>
                </c:pt>
                <c:pt idx="5">
                  <c:v>0.72222222222222221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354240"/>
        <c:axId val="49355776"/>
      </c:barChart>
      <c:catAx>
        <c:axId val="493542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9355776"/>
        <c:crosses val="autoZero"/>
        <c:auto val="1"/>
        <c:lblAlgn val="ctr"/>
        <c:lblOffset val="100"/>
        <c:noMultiLvlLbl val="0"/>
      </c:catAx>
      <c:valAx>
        <c:axId val="4935577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9354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90615-4FEA-4F6D-BC54-61D83A80D290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625E7-6C94-4935-994B-6EC04BC39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8BE4-127F-44E1-910D-5CAC5724AD05}" type="datetime1">
              <a:rPr lang="en-US" smtClean="0"/>
              <a:t>8/8/2013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A347-69BF-4470-B823-6856D14AF3E1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5B54-ADDE-42FF-915D-719B22251353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3A3E58-66A0-4E2D-BD11-5ECCC93EBBE3}" type="datetime1">
              <a:rPr lang="en-US" smtClean="0"/>
              <a:t>8/8/2013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23FF-1F65-4429-AF72-C27C37BA8376}" type="datetime1">
              <a:rPr lang="en-US" smtClean="0"/>
              <a:t>8/8/2013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19DF-1E00-4C77-83D0-EC0EEFBEF850}" type="datetime1">
              <a:rPr lang="en-US" smtClean="0"/>
              <a:t>8/8/2013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3D606-3C11-47FE-8953-3862C6108BB8}" type="datetime1">
              <a:rPr lang="en-US" smtClean="0"/>
              <a:t>8/8/2013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2F5A439B-A7F5-46AC-B006-2FF9D51027C9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F7C2-62C8-49DB-BD78-F4C551C679F0}" type="datetime1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BA21-54BA-4D22-8D9C-BD3993906CEB}" type="datetime1">
              <a:rPr lang="en-US" smtClean="0"/>
              <a:t>8/8/2013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D69-0381-4AD4-87B1-A35D7854D2F0}" type="datetime1">
              <a:rPr lang="en-US" smtClean="0"/>
              <a:t>8/8/2013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EE980-544D-4C7E-A15F-1AE3F6D6E968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4DE5-DA6C-498A-8E31-724E89D1F46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elmut.knaust.info/ts.html" TargetMode="External"/><Relationship Id="rId2" Type="http://schemas.openxmlformats.org/officeDocument/2006/relationships/hyperlink" Target="mailto:hknaust@utep.edu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helmut.knaust.info/mediawiki/index.php/CRN_2696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elmut.knaust.info/mediawiki/index.php/CRN_26960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demonstrations.wolfram.com/RomanNumeralCalculator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eogebratube.org/student/m35056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2753" y="990600"/>
            <a:ext cx="6172199" cy="2251579"/>
          </a:xfrm>
        </p:spPr>
        <p:txBody>
          <a:bodyPr/>
          <a:lstStyle/>
          <a:p>
            <a:pPr algn="ctr"/>
            <a:r>
              <a:rPr lang="en-US" sz="3200" dirty="0" smtClean="0"/>
              <a:t>Technology in the Mathematics Classroom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753" y="2438400"/>
            <a:ext cx="6832709" cy="205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	</a:t>
            </a:r>
            <a:r>
              <a:rPr lang="en-US" sz="3400" dirty="0" smtClean="0"/>
              <a:t>Helmut Knaust</a:t>
            </a:r>
          </a:p>
          <a:p>
            <a:endParaRPr lang="en-US" sz="2600" dirty="0" smtClean="0"/>
          </a:p>
          <a:p>
            <a:r>
              <a:rPr lang="en-US" sz="2600" dirty="0" smtClean="0"/>
              <a:t>		The University of Texas at El Paso</a:t>
            </a:r>
          </a:p>
          <a:p>
            <a:r>
              <a:rPr lang="en-US" sz="2600" dirty="0" smtClean="0"/>
              <a:t>		Department of Mathematical Sciences</a:t>
            </a:r>
          </a:p>
          <a:p>
            <a:r>
              <a:rPr lang="en-US" sz="2600" dirty="0" smtClean="0"/>
              <a:t>		El Paso TX 79968-0514</a:t>
            </a:r>
          </a:p>
          <a:p>
            <a:endParaRPr lang="en-US" sz="2600" dirty="0" smtClean="0"/>
          </a:p>
          <a:p>
            <a:r>
              <a:rPr lang="en-US" sz="2600" dirty="0" smtClean="0"/>
              <a:t>		hknaust@utep.edu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91" y="4953000"/>
            <a:ext cx="714375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1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5365:  STUDENT Technology Survey III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06316" y="6553200"/>
            <a:ext cx="1137684" cy="228600"/>
          </a:xfrm>
        </p:spPr>
        <p:txBody>
          <a:bodyPr/>
          <a:lstStyle/>
          <a:p>
            <a:pPr algn="r"/>
            <a:fld id="{B1C74DE5-DA6C-498A-8E31-724E89D1F46C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8999" y="587165"/>
            <a:ext cx="49664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Software/technology “learned on their own”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444939"/>
              </p:ext>
            </p:extLst>
          </p:nvPr>
        </p:nvGraphicFramePr>
        <p:xfrm>
          <a:off x="3429000" y="3048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245958"/>
              </p:ext>
            </p:extLst>
          </p:nvPr>
        </p:nvGraphicFramePr>
        <p:xfrm>
          <a:off x="2743200" y="1447800"/>
          <a:ext cx="5652222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02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5365:  STUDENT Technology Survey IV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06316" y="6553200"/>
            <a:ext cx="1137684" cy="228600"/>
          </a:xfrm>
        </p:spPr>
        <p:txBody>
          <a:bodyPr/>
          <a:lstStyle/>
          <a:p>
            <a:pPr algn="r"/>
            <a:fld id="{B1C74DE5-DA6C-498A-8E31-724E89D1F46C}" type="slidenum">
              <a:rPr lang="en-US" smtClean="0"/>
              <a:pPr algn="r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8999" y="587165"/>
            <a:ext cx="4867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Software/technology used in the classroom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318443"/>
              </p:ext>
            </p:extLst>
          </p:nvPr>
        </p:nvGraphicFramePr>
        <p:xfrm>
          <a:off x="2590800" y="1161052"/>
          <a:ext cx="6096000" cy="5315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243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82000" cy="41910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Helmut Knaust  		</a:t>
            </a:r>
          </a:p>
          <a:p>
            <a:r>
              <a:rPr lang="en-US" sz="2400" dirty="0" smtClean="0">
                <a:hlinkClick r:id="rId2"/>
              </a:rPr>
              <a:t>hknaust@utep.edu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PPT presentation</a:t>
            </a:r>
          </a:p>
          <a:p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://helmut.knaust.info/ts.html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Class website </a:t>
            </a:r>
          </a:p>
          <a:p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://helmut.knaust.info/mediawiki/index.php/CRN_26960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11116" y="6492875"/>
            <a:ext cx="832884" cy="365125"/>
          </a:xfrm>
        </p:spPr>
        <p:txBody>
          <a:bodyPr/>
          <a:lstStyle/>
          <a:p>
            <a:pPr algn="r"/>
            <a:fld id="{B1C74DE5-DA6C-498A-8E31-724E89D1F46C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0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5365:  Technology in the Mathematics classroom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06316" y="6553200"/>
            <a:ext cx="1137684" cy="228600"/>
          </a:xfrm>
        </p:spPr>
        <p:txBody>
          <a:bodyPr/>
          <a:lstStyle/>
          <a:p>
            <a:pPr algn="r"/>
            <a:fld id="{B1C74DE5-DA6C-498A-8E31-724E89D1F46C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1600200"/>
            <a:ext cx="510267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Is a required  three-hour graduate course in </a:t>
            </a:r>
          </a:p>
          <a:p>
            <a:r>
              <a:rPr lang="en-US" dirty="0" smtClean="0"/>
              <a:t>our </a:t>
            </a:r>
            <a:r>
              <a:rPr lang="en-US" i="1" dirty="0" smtClean="0"/>
              <a:t>Master of Arts in Teaching Mathematics </a:t>
            </a:r>
          </a:p>
          <a:p>
            <a:r>
              <a:rPr lang="en-US" dirty="0" smtClean="0"/>
              <a:t>program.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Aimed at current Mathematics teachers and </a:t>
            </a:r>
          </a:p>
          <a:p>
            <a:r>
              <a:rPr lang="en-US" dirty="0" smtClean="0"/>
              <a:t>recent Secondary Education graduates. 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Catalog description:</a:t>
            </a:r>
          </a:p>
          <a:p>
            <a:endParaRPr lang="en-US" dirty="0" smtClean="0"/>
          </a:p>
          <a:p>
            <a:r>
              <a:rPr lang="en-US" i="1" dirty="0" smtClean="0"/>
              <a:t>An introduction to technology used in </a:t>
            </a:r>
          </a:p>
          <a:p>
            <a:r>
              <a:rPr lang="en-US" i="1" dirty="0" smtClean="0"/>
              <a:t>mathematics education such as graphing </a:t>
            </a:r>
          </a:p>
          <a:p>
            <a:r>
              <a:rPr lang="en-US" i="1" dirty="0" smtClean="0"/>
              <a:t>calculators, computer algebra systems, </a:t>
            </a:r>
          </a:p>
          <a:p>
            <a:r>
              <a:rPr lang="en-US" i="1" dirty="0" smtClean="0"/>
              <a:t>course specific software and the use of the </a:t>
            </a:r>
          </a:p>
          <a:p>
            <a:r>
              <a:rPr lang="en-US" i="1" dirty="0" smtClean="0"/>
              <a:t>internet, and an exploration of its appropriate </a:t>
            </a:r>
          </a:p>
          <a:p>
            <a:r>
              <a:rPr lang="en-US" i="1" dirty="0" smtClean="0"/>
              <a:t>and effective use in the mathematics classroom.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2521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5365:</a:t>
            </a:r>
            <a:br>
              <a:rPr lang="en-US" dirty="0" smtClean="0"/>
            </a:br>
            <a:r>
              <a:rPr lang="en-US" dirty="0" smtClean="0"/>
              <a:t>The CLASS and ITS students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06316" y="6553200"/>
            <a:ext cx="1137684" cy="228600"/>
          </a:xfrm>
        </p:spPr>
        <p:txBody>
          <a:bodyPr/>
          <a:lstStyle/>
          <a:p>
            <a:pPr algn="r"/>
            <a:fld id="{B1C74DE5-DA6C-498A-8E31-724E89D1F46C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1600200"/>
            <a:ext cx="465864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Taught in Spring 2013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Class met one evening per week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24 students: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13 HS teachers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2 MS teachers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3 ES teachers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6 students with no or </a:t>
            </a:r>
            <a:r>
              <a:rPr lang="en-US" dirty="0" err="1" smtClean="0"/>
              <a:t>mimnimal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teaching experience</a:t>
            </a:r>
          </a:p>
          <a:p>
            <a:pPr lvl="1"/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Textbook: </a:t>
            </a:r>
          </a:p>
          <a:p>
            <a:r>
              <a:rPr lang="en-US" dirty="0" err="1" smtClean="0"/>
              <a:t>Bindner</a:t>
            </a:r>
            <a:r>
              <a:rPr lang="en-US" dirty="0" smtClean="0"/>
              <a:t>/Erickson, </a:t>
            </a:r>
            <a:r>
              <a:rPr lang="en-US" i="1" dirty="0" smtClean="0"/>
              <a:t>A Student’s Guide to the </a:t>
            </a:r>
          </a:p>
          <a:p>
            <a:r>
              <a:rPr lang="en-US" i="1" dirty="0" smtClean="0"/>
              <a:t>Study, Practice and Tools of Modern </a:t>
            </a:r>
          </a:p>
          <a:p>
            <a:r>
              <a:rPr lang="en-US" i="1" dirty="0" smtClean="0"/>
              <a:t>Mathematics</a:t>
            </a:r>
            <a:r>
              <a:rPr lang="en-US" dirty="0" smtClean="0"/>
              <a:t>, CRC Press, 2011</a:t>
            </a:r>
            <a:endParaRPr lang="en-US" dirty="0"/>
          </a:p>
        </p:txBody>
      </p:sp>
      <p:pic>
        <p:nvPicPr>
          <p:cNvPr id="1026" name="Picture 2" descr="Bin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606" y="3037641"/>
            <a:ext cx="19050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09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5365:  Course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06316" y="6553200"/>
            <a:ext cx="1137684" cy="228600"/>
          </a:xfrm>
        </p:spPr>
        <p:txBody>
          <a:bodyPr/>
          <a:lstStyle/>
          <a:p>
            <a:pPr algn="r"/>
            <a:fld id="{B1C74DE5-DA6C-498A-8E31-724E89D1F46C}" type="slidenum">
              <a:rPr lang="en-US" smtClean="0"/>
              <a:pPr algn="r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1600200"/>
            <a:ext cx="47275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40% Lecture (a lot of </a:t>
            </a:r>
            <a:r>
              <a:rPr lang="en-US" dirty="0" err="1" smtClean="0"/>
              <a:t>Mathematica</a:t>
            </a:r>
            <a:r>
              <a:rPr lang="en-US" dirty="0" smtClean="0"/>
              <a:t>, some</a:t>
            </a:r>
          </a:p>
          <a:p>
            <a:pPr lvl="1"/>
            <a:r>
              <a:rPr lang="en-US" dirty="0" err="1" smtClean="0"/>
              <a:t>LaTeX</a:t>
            </a:r>
            <a:r>
              <a:rPr lang="en-US" dirty="0" smtClean="0"/>
              <a:t>, </a:t>
            </a:r>
            <a:r>
              <a:rPr lang="en-US" dirty="0" err="1" smtClean="0"/>
              <a:t>Geogebra</a:t>
            </a:r>
            <a:r>
              <a:rPr lang="en-US" dirty="0" smtClean="0"/>
              <a:t>, R)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35% Student presentations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25% In-class activities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799" y="3733800"/>
            <a:ext cx="65566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Course website:</a:t>
            </a:r>
          </a:p>
          <a:p>
            <a:r>
              <a:rPr lang="en-US" dirty="0" smtClean="0">
                <a:hlinkClick r:id="rId2"/>
              </a:rPr>
              <a:t>http://helmut.knaust.info/mediawiki/index.php/CRN_26960</a:t>
            </a:r>
            <a:endParaRPr lang="en-US" dirty="0" smtClean="0"/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Student comment:</a:t>
            </a:r>
            <a:endParaRPr lang="en-US" i="1" dirty="0"/>
          </a:p>
          <a:p>
            <a:r>
              <a:rPr lang="en-US" i="1" dirty="0" smtClean="0"/>
              <a:t>“The course left ample room for self-instruction.”</a:t>
            </a:r>
          </a:p>
          <a:p>
            <a:endParaRPr lang="en-US" i="1" dirty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50210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5365:  STUDENT Deliverables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06316" y="6553200"/>
            <a:ext cx="1137684" cy="228600"/>
          </a:xfrm>
        </p:spPr>
        <p:txBody>
          <a:bodyPr/>
          <a:lstStyle/>
          <a:p>
            <a:pPr algn="r"/>
            <a:fld id="{B1C74DE5-DA6C-498A-8E31-724E89D1F46C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1602828"/>
            <a:ext cx="542969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Software review (2 students each, 20 minutes)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Video lesson (2 students each, 3 minutes)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Technology lesson (2 students each, 30 minutes)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smtClean="0"/>
              <a:t>Wolfram Demonstration Project </a:t>
            </a:r>
            <a:r>
              <a:rPr lang="en-US" dirty="0" smtClean="0"/>
              <a:t>(individual)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err="1" smtClean="0"/>
              <a:t>Geogebra</a:t>
            </a:r>
            <a:r>
              <a:rPr lang="en-US" dirty="0" smtClean="0"/>
              <a:t> demonstration (individual)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Homework (individual)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tests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0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5365:  WOLFRAM demonstration PROJECT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06316" y="6553200"/>
            <a:ext cx="1137684" cy="228600"/>
          </a:xfrm>
        </p:spPr>
        <p:txBody>
          <a:bodyPr/>
          <a:lstStyle/>
          <a:p>
            <a:pPr algn="r"/>
            <a:fld id="{B1C74DE5-DA6C-498A-8E31-724E89D1F46C}" type="slidenum">
              <a:rPr lang="en-US" smtClean="0"/>
              <a:pPr algn="r"/>
              <a:t>6</a:t>
            </a:fld>
            <a:endParaRPr lang="en-US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19200"/>
            <a:ext cx="4736306" cy="326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56441" y="4996934"/>
            <a:ext cx="4285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Mathematica</a:t>
            </a:r>
            <a:r>
              <a:rPr lang="en-US" dirty="0" smtClean="0"/>
              <a:t> has a steep learning curve.</a:t>
            </a:r>
          </a:p>
          <a:p>
            <a:endParaRPr lang="en-US" dirty="0"/>
          </a:p>
          <a:p>
            <a:r>
              <a:rPr lang="en-US" dirty="0" smtClean="0"/>
              <a:t>One student project accepted…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9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6577013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5365:  </a:t>
            </a:r>
            <a:r>
              <a:rPr lang="en-US" dirty="0" err="1" smtClean="0"/>
              <a:t>GEoGebra</a:t>
            </a:r>
            <a:r>
              <a:rPr lang="en-US" dirty="0" smtClean="0"/>
              <a:t> Tube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06316" y="6553200"/>
            <a:ext cx="1137684" cy="228600"/>
          </a:xfrm>
        </p:spPr>
        <p:txBody>
          <a:bodyPr/>
          <a:lstStyle/>
          <a:p>
            <a:pPr algn="r"/>
            <a:fld id="{B1C74DE5-DA6C-498A-8E31-724E89D1F46C}" type="slidenum">
              <a:rPr lang="en-US" smtClean="0"/>
              <a:pPr algn="r"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318266"/>
            <a:ext cx="298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Everybody loves  </a:t>
            </a:r>
            <a:r>
              <a:rPr lang="en-US" i="1" dirty="0" err="1" smtClean="0"/>
              <a:t>GeoGebra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015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5365:  STUDENT Technology Survey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06316" y="6553200"/>
            <a:ext cx="1137684" cy="228600"/>
          </a:xfrm>
        </p:spPr>
        <p:txBody>
          <a:bodyPr/>
          <a:lstStyle/>
          <a:p>
            <a:pPr algn="r"/>
            <a:fld id="{B1C74DE5-DA6C-498A-8E31-724E89D1F46C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07979" y="990600"/>
            <a:ext cx="44951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Results presented only for the 18 teachers </a:t>
            </a:r>
          </a:p>
          <a:p>
            <a:pPr lvl="1"/>
            <a:r>
              <a:rPr lang="en-US" i="1" dirty="0" smtClean="0"/>
              <a:t>among the students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Devices owned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8" name="Chart 7" title="Device ownershi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868844"/>
              </p:ext>
            </p:extLst>
          </p:nvPr>
        </p:nvGraphicFramePr>
        <p:xfrm>
          <a:off x="2743200" y="2743200"/>
          <a:ext cx="4572000" cy="319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682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5365:  STUDENT Technology Survey 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06316" y="6553200"/>
            <a:ext cx="1137684" cy="228600"/>
          </a:xfrm>
        </p:spPr>
        <p:txBody>
          <a:bodyPr/>
          <a:lstStyle/>
          <a:p>
            <a:pPr algn="r"/>
            <a:fld id="{B1C74DE5-DA6C-498A-8E31-724E89D1F46C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8999" y="587165"/>
            <a:ext cx="312938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Familiarity with Software </a:t>
            </a:r>
          </a:p>
          <a:p>
            <a:r>
              <a:rPr lang="en-US" dirty="0" smtClean="0"/>
              <a:t>(average to excellent rating)</a:t>
            </a:r>
            <a:endParaRPr lang="en-US" dirty="0"/>
          </a:p>
          <a:p>
            <a:pPr lvl="1"/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976369"/>
              </p:ext>
            </p:extLst>
          </p:nvPr>
        </p:nvGraphicFramePr>
        <p:xfrm>
          <a:off x="3429000" y="3048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836015"/>
              </p:ext>
            </p:extLst>
          </p:nvPr>
        </p:nvGraphicFramePr>
        <p:xfrm>
          <a:off x="2667000" y="1447800"/>
          <a:ext cx="6172200" cy="4898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226</TotalTime>
  <Words>314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Tradeshow</vt:lpstr>
      <vt:lpstr>Technology in the Mathematics Classroom</vt:lpstr>
      <vt:lpstr>MATH 5365:  Technology in the Mathematics classroom</vt:lpstr>
      <vt:lpstr>MATH 5365: The CLASS and ITS students</vt:lpstr>
      <vt:lpstr>MATH 5365:  Course Structure</vt:lpstr>
      <vt:lpstr>MATH 5365:  STUDENT Deliverables</vt:lpstr>
      <vt:lpstr>MATH 5365:  WOLFRAM demonstration PROJECT</vt:lpstr>
      <vt:lpstr>MATH 5365:  GEoGebra Tube</vt:lpstr>
      <vt:lpstr>MATH 5365:  STUDENT Technology Survey I</vt:lpstr>
      <vt:lpstr>MATH 5365:  STUDENT Technology Survey II </vt:lpstr>
      <vt:lpstr>MATH 5365:  STUDENT Technology Survey III </vt:lpstr>
      <vt:lpstr>MATH 5365:  STUDENT Technology Survey IV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 the MatheMatics Classroom</dc:title>
  <dc:creator>Helmut</dc:creator>
  <cp:lastModifiedBy>Helmut</cp:lastModifiedBy>
  <cp:revision>16</cp:revision>
  <dcterms:created xsi:type="dcterms:W3CDTF">2013-07-30T17:23:11Z</dcterms:created>
  <dcterms:modified xsi:type="dcterms:W3CDTF">2013-08-08T15:50:26Z</dcterms:modified>
</cp:coreProperties>
</file>