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0"/>
  </p:notesMasterIdLst>
  <p:sldIdLst>
    <p:sldId id="256" r:id="rId2"/>
    <p:sldId id="257" r:id="rId3"/>
    <p:sldId id="266" r:id="rId4"/>
    <p:sldId id="258" r:id="rId5"/>
    <p:sldId id="259" r:id="rId6"/>
    <p:sldId id="267" r:id="rId7"/>
    <p:sldId id="260" r:id="rId8"/>
    <p:sldId id="268" r:id="rId9"/>
    <p:sldId id="272" r:id="rId10"/>
    <p:sldId id="261" r:id="rId11"/>
    <p:sldId id="262" r:id="rId12"/>
    <p:sldId id="270" r:id="rId13"/>
    <p:sldId id="263" r:id="rId14"/>
    <p:sldId id="271" r:id="rId15"/>
    <p:sldId id="264" r:id="rId16"/>
    <p:sldId id="265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 w/ori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19.285</c:v>
                </c:pt>
                <c:pt idx="1">
                  <c:v>20.6524</c:v>
                </c:pt>
                <c:pt idx="2">
                  <c:v>25.221399999999999</c:v>
                </c:pt>
                <c:pt idx="3">
                  <c:v>29.0078</c:v>
                </c:pt>
                <c:pt idx="4">
                  <c:v>30.816700000000001</c:v>
                </c:pt>
                <c:pt idx="5">
                  <c:v>30.584</c:v>
                </c:pt>
                <c:pt idx="6">
                  <c:v>29.937100000000001</c:v>
                </c:pt>
                <c:pt idx="7">
                  <c:v>29.4328</c:v>
                </c:pt>
                <c:pt idx="8">
                  <c:v>28.905100000000001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 of image with GS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19.409400000000002</c:v>
                </c:pt>
                <c:pt idx="1">
                  <c:v>19.790199999999999</c:v>
                </c:pt>
                <c:pt idx="2">
                  <c:v>19.653600000000001</c:v>
                </c:pt>
                <c:pt idx="3">
                  <c:v>19.883900000000001</c:v>
                </c:pt>
                <c:pt idx="4">
                  <c:v>20.210100000000001</c:v>
                </c:pt>
                <c:pt idx="5">
                  <c:v>20.505800000000001</c:v>
                </c:pt>
                <c:pt idx="6">
                  <c:v>20.783300000000001</c:v>
                </c:pt>
                <c:pt idx="7">
                  <c:v>21.013500000000001</c:v>
                </c:pt>
                <c:pt idx="8">
                  <c:v>21.317599999999999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image with EMSI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1">
                  <c:v>24.965699999999998</c:v>
                </c:pt>
                <c:pt idx="2">
                  <c:v>20.561499999999999</c:v>
                </c:pt>
                <c:pt idx="3">
                  <c:v>19.648</c:v>
                </c:pt>
                <c:pt idx="4">
                  <c:v>19.313300000000002</c:v>
                </c:pt>
                <c:pt idx="5">
                  <c:v>19.1844</c:v>
                </c:pt>
                <c:pt idx="6">
                  <c:v>19.1023</c:v>
                </c:pt>
                <c:pt idx="7">
                  <c:v>19.053799999999999</c:v>
                </c:pt>
                <c:pt idx="8">
                  <c:v>18.995699999999999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64832"/>
        <c:axId val="36666368"/>
      </c:lineChart>
      <c:catAx>
        <c:axId val="36664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6666368"/>
        <c:crosses val="autoZero"/>
        <c:auto val="1"/>
        <c:lblAlgn val="ctr"/>
        <c:lblOffset val="100"/>
        <c:noMultiLvlLbl val="0"/>
      </c:catAx>
      <c:valAx>
        <c:axId val="36666368"/>
        <c:scaling>
          <c:orientation val="minMax"/>
          <c:min val="1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664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952858833822222E-2"/>
          <c:y val="5.9139784946236562E-2"/>
          <c:w val="0.87656348103545878"/>
          <c:h val="0.656057912115824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 w/ori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19.285</c:v>
                </c:pt>
                <c:pt idx="1">
                  <c:v>22.427399999999999</c:v>
                </c:pt>
                <c:pt idx="2">
                  <c:v>24.171600000000002</c:v>
                </c:pt>
                <c:pt idx="3">
                  <c:v>25.4224</c:v>
                </c:pt>
                <c:pt idx="4">
                  <c:v>26.377700000000001</c:v>
                </c:pt>
                <c:pt idx="5">
                  <c:v>27.133900000000001</c:v>
                </c:pt>
                <c:pt idx="6">
                  <c:v>27.748699999999999</c:v>
                </c:pt>
                <c:pt idx="7">
                  <c:v>28.2593</c:v>
                </c:pt>
                <c:pt idx="8">
                  <c:v>28.690899999999999</c:v>
                </c:pt>
                <c:pt idx="9">
                  <c:v>29.055399999999999</c:v>
                </c:pt>
                <c:pt idx="10">
                  <c:v>29.376200000000001</c:v>
                </c:pt>
                <c:pt idx="11">
                  <c:v>29.6569</c:v>
                </c:pt>
                <c:pt idx="12">
                  <c:v>29.904599999999999</c:v>
                </c:pt>
                <c:pt idx="13">
                  <c:v>30.124300000000002</c:v>
                </c:pt>
                <c:pt idx="14">
                  <c:v>30.3203</c:v>
                </c:pt>
                <c:pt idx="15">
                  <c:v>30.495899999999999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 of image with GS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19.409400000000002</c:v>
                </c:pt>
                <c:pt idx="1">
                  <c:v>21.944900000000001</c:v>
                </c:pt>
                <c:pt idx="2">
                  <c:v>23.308299999999999</c:v>
                </c:pt>
                <c:pt idx="3">
                  <c:v>24.265699999999999</c:v>
                </c:pt>
                <c:pt idx="4">
                  <c:v>24.9909</c:v>
                </c:pt>
                <c:pt idx="5">
                  <c:v>25.564599999999999</c:v>
                </c:pt>
                <c:pt idx="6">
                  <c:v>26.032900000000001</c:v>
                </c:pt>
                <c:pt idx="7">
                  <c:v>26.4254</c:v>
                </c:pt>
                <c:pt idx="8">
                  <c:v>26.76</c:v>
                </c:pt>
                <c:pt idx="9">
                  <c:v>27.049399999999999</c:v>
                </c:pt>
                <c:pt idx="10">
                  <c:v>27.304300000000001</c:v>
                </c:pt>
                <c:pt idx="11">
                  <c:v>27.5306</c:v>
                </c:pt>
                <c:pt idx="12">
                  <c:v>27.732900000000001</c:v>
                </c:pt>
                <c:pt idx="13">
                  <c:v>27.9147</c:v>
                </c:pt>
                <c:pt idx="14">
                  <c:v>28.080200000000001</c:v>
                </c:pt>
                <c:pt idx="15">
                  <c:v>28.23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image with EMSI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1">
                  <c:v>26.265799999999999</c:v>
                </c:pt>
                <c:pt idx="2">
                  <c:v>23.7834</c:v>
                </c:pt>
                <c:pt idx="3">
                  <c:v>22.6065</c:v>
                </c:pt>
                <c:pt idx="4">
                  <c:v>21.904399999999999</c:v>
                </c:pt>
                <c:pt idx="5">
                  <c:v>21.437799999999999</c:v>
                </c:pt>
                <c:pt idx="6">
                  <c:v>21.11</c:v>
                </c:pt>
                <c:pt idx="7">
                  <c:v>20.8614</c:v>
                </c:pt>
                <c:pt idx="8">
                  <c:v>20.672899999999998</c:v>
                </c:pt>
                <c:pt idx="9">
                  <c:v>20.524799999999999</c:v>
                </c:pt>
                <c:pt idx="10">
                  <c:v>20.404800000000002</c:v>
                </c:pt>
                <c:pt idx="11">
                  <c:v>20.306100000000001</c:v>
                </c:pt>
                <c:pt idx="12">
                  <c:v>20.223600000000001</c:v>
                </c:pt>
                <c:pt idx="13">
                  <c:v>20.153500000000001</c:v>
                </c:pt>
                <c:pt idx="14">
                  <c:v>20.093299999999999</c:v>
                </c:pt>
                <c:pt idx="15">
                  <c:v>20.041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891072"/>
        <c:axId val="75892608"/>
      </c:lineChart>
      <c:catAx>
        <c:axId val="75891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5892608"/>
        <c:crosses val="autoZero"/>
        <c:auto val="1"/>
        <c:lblAlgn val="ctr"/>
        <c:lblOffset val="100"/>
        <c:noMultiLvlLbl val="0"/>
      </c:catAx>
      <c:valAx>
        <c:axId val="75892608"/>
        <c:scaling>
          <c:orientation val="minMax"/>
          <c:min val="1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891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fused image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7.5969899999999999</c:v>
                </c:pt>
                <c:pt idx="1">
                  <c:v>7.6963900000000001</c:v>
                </c:pt>
                <c:pt idx="2">
                  <c:v>7.7856899999999998</c:v>
                </c:pt>
                <c:pt idx="3">
                  <c:v>7.7559100000000001</c:v>
                </c:pt>
                <c:pt idx="4">
                  <c:v>7.7342599999999999</c:v>
                </c:pt>
                <c:pt idx="5">
                  <c:v>7.7240900000000003</c:v>
                </c:pt>
                <c:pt idx="6">
                  <c:v>7.7175599999999998</c:v>
                </c:pt>
                <c:pt idx="7">
                  <c:v>7.7121899999999997</c:v>
                </c:pt>
                <c:pt idx="8">
                  <c:v>7.7025399999999999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Fused R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7.55335</c:v>
                </c:pt>
                <c:pt idx="1">
                  <c:v>7.6730900000000002</c:v>
                </c:pt>
                <c:pt idx="2">
                  <c:v>7.7680999999999996</c:v>
                </c:pt>
                <c:pt idx="3">
                  <c:v>7.73292</c:v>
                </c:pt>
                <c:pt idx="4">
                  <c:v>7.6982699999999999</c:v>
                </c:pt>
                <c:pt idx="5">
                  <c:v>7.68309</c:v>
                </c:pt>
                <c:pt idx="6">
                  <c:v>7.6728699999999996</c:v>
                </c:pt>
                <c:pt idx="7">
                  <c:v>7.66988</c:v>
                </c:pt>
                <c:pt idx="8">
                  <c:v>7.6619000000000002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Fused G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7.5314300000000003</c:v>
                </c:pt>
                <c:pt idx="1">
                  <c:v>7.6234099999999998</c:v>
                </c:pt>
                <c:pt idx="2">
                  <c:v>7.7230400000000001</c:v>
                </c:pt>
                <c:pt idx="3">
                  <c:v>7.6957800000000001</c:v>
                </c:pt>
                <c:pt idx="4">
                  <c:v>7.6711200000000002</c:v>
                </c:pt>
                <c:pt idx="5">
                  <c:v>7.6622000000000003</c:v>
                </c:pt>
                <c:pt idx="6">
                  <c:v>7.65604</c:v>
                </c:pt>
                <c:pt idx="7">
                  <c:v>7.6566299999999998</c:v>
                </c:pt>
                <c:pt idx="8">
                  <c:v>7.6574299999999997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Fused B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7.5860700000000003</c:v>
                </c:pt>
                <c:pt idx="1">
                  <c:v>7.6960600000000001</c:v>
                </c:pt>
                <c:pt idx="2">
                  <c:v>7.7810199999999998</c:v>
                </c:pt>
                <c:pt idx="3">
                  <c:v>7.7503000000000002</c:v>
                </c:pt>
                <c:pt idx="4">
                  <c:v>7.7347099999999998</c:v>
                </c:pt>
                <c:pt idx="5">
                  <c:v>7.7248700000000001</c:v>
                </c:pt>
                <c:pt idx="6">
                  <c:v>7.7139800000000003</c:v>
                </c:pt>
                <c:pt idx="7">
                  <c:v>7.6972399999999999</c:v>
                </c:pt>
                <c:pt idx="8">
                  <c:v>7.7025399999999999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46656"/>
        <c:axId val="36248192"/>
      </c:lineChart>
      <c:catAx>
        <c:axId val="36246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6248192"/>
        <c:crosses val="autoZero"/>
        <c:auto val="1"/>
        <c:lblAlgn val="ctr"/>
        <c:lblOffset val="100"/>
        <c:noMultiLvlLbl val="0"/>
      </c:catAx>
      <c:valAx>
        <c:axId val="36248192"/>
        <c:scaling>
          <c:orientation val="minMax"/>
          <c:max val="7.8"/>
          <c:min val="7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246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358769429945025"/>
          <c:y val="0.42626296712910894"/>
          <c:w val="0.27359671963953297"/>
          <c:h val="0.2823947006624171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fused image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7.5969899999999999</c:v>
                </c:pt>
                <c:pt idx="1">
                  <c:v>7.6133600000000001</c:v>
                </c:pt>
                <c:pt idx="2">
                  <c:v>7.62676</c:v>
                </c:pt>
                <c:pt idx="3">
                  <c:v>7.6361999999999997</c:v>
                </c:pt>
                <c:pt idx="4">
                  <c:v>7.6446100000000001</c:v>
                </c:pt>
                <c:pt idx="5">
                  <c:v>7.65205</c:v>
                </c:pt>
                <c:pt idx="6">
                  <c:v>7.6585299999999998</c:v>
                </c:pt>
                <c:pt idx="7">
                  <c:v>7.66425</c:v>
                </c:pt>
                <c:pt idx="8">
                  <c:v>7.6692200000000001</c:v>
                </c:pt>
                <c:pt idx="9">
                  <c:v>7.67347</c:v>
                </c:pt>
                <c:pt idx="10">
                  <c:v>7.6772600000000004</c:v>
                </c:pt>
                <c:pt idx="11">
                  <c:v>7.6805599999999998</c:v>
                </c:pt>
                <c:pt idx="12">
                  <c:v>7.6835000000000004</c:v>
                </c:pt>
                <c:pt idx="13">
                  <c:v>7.6860999999999997</c:v>
                </c:pt>
                <c:pt idx="14">
                  <c:v>7.6884499999999996</c:v>
                </c:pt>
                <c:pt idx="15">
                  <c:v>7.6905599999999996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fused R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7.55335</c:v>
                </c:pt>
                <c:pt idx="1">
                  <c:v>7.5872700000000002</c:v>
                </c:pt>
                <c:pt idx="2">
                  <c:v>7.6030199999999999</c:v>
                </c:pt>
                <c:pt idx="3">
                  <c:v>7.6132400000000002</c:v>
                </c:pt>
                <c:pt idx="4">
                  <c:v>7.6188200000000004</c:v>
                </c:pt>
                <c:pt idx="5">
                  <c:v>7.6291200000000003</c:v>
                </c:pt>
                <c:pt idx="6">
                  <c:v>7.6352500000000001</c:v>
                </c:pt>
                <c:pt idx="7">
                  <c:v>7.6405000000000003</c:v>
                </c:pt>
                <c:pt idx="8">
                  <c:v>7.6449600000000002</c:v>
                </c:pt>
                <c:pt idx="9">
                  <c:v>7.6487600000000002</c:v>
                </c:pt>
                <c:pt idx="10">
                  <c:v>7.6520400000000004</c:v>
                </c:pt>
                <c:pt idx="11">
                  <c:v>7.6548699999999998</c:v>
                </c:pt>
                <c:pt idx="12">
                  <c:v>7.6573200000000003</c:v>
                </c:pt>
                <c:pt idx="13">
                  <c:v>7.6594699999999998</c:v>
                </c:pt>
                <c:pt idx="14">
                  <c:v>7.66134</c:v>
                </c:pt>
                <c:pt idx="15">
                  <c:v>7.6630399999999996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fused G 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7.5314300000000003</c:v>
                </c:pt>
                <c:pt idx="1">
                  <c:v>7.5340499999999997</c:v>
                </c:pt>
                <c:pt idx="2">
                  <c:v>7.55274</c:v>
                </c:pt>
                <c:pt idx="3">
                  <c:v>7.5661699999999996</c:v>
                </c:pt>
                <c:pt idx="4">
                  <c:v>7.5769399999999996</c:v>
                </c:pt>
                <c:pt idx="5">
                  <c:v>7.5857900000000003</c:v>
                </c:pt>
                <c:pt idx="6">
                  <c:v>7.5932000000000004</c:v>
                </c:pt>
                <c:pt idx="7">
                  <c:v>7.5995499999999998</c:v>
                </c:pt>
                <c:pt idx="8">
                  <c:v>7.60487</c:v>
                </c:pt>
                <c:pt idx="9">
                  <c:v>7.6094499999999998</c:v>
                </c:pt>
                <c:pt idx="10">
                  <c:v>7.6134399999999998</c:v>
                </c:pt>
                <c:pt idx="11">
                  <c:v>7.6169099999999998</c:v>
                </c:pt>
                <c:pt idx="12">
                  <c:v>7.6198699999999997</c:v>
                </c:pt>
                <c:pt idx="13">
                  <c:v>7.6225300000000002</c:v>
                </c:pt>
                <c:pt idx="14">
                  <c:v>7.6250600000000004</c:v>
                </c:pt>
                <c:pt idx="15">
                  <c:v>7.6272099999999998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fused B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7.5860700000000003</c:v>
                </c:pt>
                <c:pt idx="1">
                  <c:v>7.6100599999999998</c:v>
                </c:pt>
                <c:pt idx="2">
                  <c:v>7.6197499999999998</c:v>
                </c:pt>
                <c:pt idx="3">
                  <c:v>7.6262299999999996</c:v>
                </c:pt>
                <c:pt idx="4">
                  <c:v>7.6330600000000004</c:v>
                </c:pt>
                <c:pt idx="5">
                  <c:v>7.6395600000000004</c:v>
                </c:pt>
                <c:pt idx="6">
                  <c:v>7.6456299999999997</c:v>
                </c:pt>
                <c:pt idx="7">
                  <c:v>7.6513099999999996</c:v>
                </c:pt>
                <c:pt idx="8">
                  <c:v>7.6563800000000004</c:v>
                </c:pt>
                <c:pt idx="9">
                  <c:v>7.66073</c:v>
                </c:pt>
                <c:pt idx="10">
                  <c:v>7.6647699999999999</c:v>
                </c:pt>
                <c:pt idx="11">
                  <c:v>7.6683599999999998</c:v>
                </c:pt>
                <c:pt idx="12">
                  <c:v>7.67157</c:v>
                </c:pt>
                <c:pt idx="13">
                  <c:v>7.6744899999999996</c:v>
                </c:pt>
                <c:pt idx="14">
                  <c:v>7.6772200000000002</c:v>
                </c:pt>
                <c:pt idx="15">
                  <c:v>7.67964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91328"/>
        <c:axId val="36292864"/>
      </c:lineChart>
      <c:catAx>
        <c:axId val="36291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6292864"/>
        <c:crosses val="autoZero"/>
        <c:auto val="1"/>
        <c:lblAlgn val="ctr"/>
        <c:lblOffset val="100"/>
        <c:noMultiLvlLbl val="0"/>
      </c:catAx>
      <c:valAx>
        <c:axId val="36292864"/>
        <c:scaling>
          <c:orientation val="minMax"/>
          <c:max val="7.8"/>
          <c:min val="7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291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 w. ori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0.85855599999999999</c:v>
                </c:pt>
                <c:pt idx="1">
                  <c:v>0.89971199999999996</c:v>
                </c:pt>
                <c:pt idx="2">
                  <c:v>0.96790299999999996</c:v>
                </c:pt>
                <c:pt idx="3">
                  <c:v>0.98719500000000004</c:v>
                </c:pt>
                <c:pt idx="4">
                  <c:v>0.99181200000000003</c:v>
                </c:pt>
                <c:pt idx="5">
                  <c:v>0.99124599999999996</c:v>
                </c:pt>
                <c:pt idx="6">
                  <c:v>0.98963400000000001</c:v>
                </c:pt>
                <c:pt idx="7">
                  <c:v>0.98820200000000002</c:v>
                </c:pt>
                <c:pt idx="8">
                  <c:v>0.98655099999999996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image w/ EMSI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</c:v>
                </c:pt>
                <c:pt idx="1">
                  <c:v>0.95948199999999995</c:v>
                </c:pt>
                <c:pt idx="2">
                  <c:v>0.89883999999999997</c:v>
                </c:pt>
                <c:pt idx="3">
                  <c:v>0.87204599999999999</c:v>
                </c:pt>
                <c:pt idx="4">
                  <c:v>0.85833599999999999</c:v>
                </c:pt>
                <c:pt idx="5">
                  <c:v>0.85196300000000003</c:v>
                </c:pt>
                <c:pt idx="6">
                  <c:v>0.84776099999999999</c:v>
                </c:pt>
                <c:pt idx="7">
                  <c:v>0.84518899999999997</c:v>
                </c:pt>
                <c:pt idx="8">
                  <c:v>0.84132899999999999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fused R and Ori R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0.85237799999999997</c:v>
                </c:pt>
                <c:pt idx="1">
                  <c:v>0.89527900000000005</c:v>
                </c:pt>
                <c:pt idx="2">
                  <c:v>0.96640499999999996</c:v>
                </c:pt>
                <c:pt idx="3">
                  <c:v>0.986819</c:v>
                </c:pt>
                <c:pt idx="4">
                  <c:v>0.992178</c:v>
                </c:pt>
                <c:pt idx="5">
                  <c:v>0.99215200000000003</c:v>
                </c:pt>
                <c:pt idx="6">
                  <c:v>0.99140099999999998</c:v>
                </c:pt>
                <c:pt idx="7">
                  <c:v>0.99043000000000003</c:v>
                </c:pt>
                <c:pt idx="8">
                  <c:v>0.98982099999999995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fused G and Ori G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0.84695399999999998</c:v>
                </c:pt>
                <c:pt idx="1">
                  <c:v>0.89274900000000001</c:v>
                </c:pt>
                <c:pt idx="2">
                  <c:v>0.96795500000000001</c:v>
                </c:pt>
                <c:pt idx="3">
                  <c:v>0.99010500000000001</c:v>
                </c:pt>
                <c:pt idx="4">
                  <c:v>0.99729000000000001</c:v>
                </c:pt>
                <c:pt idx="5">
                  <c:v>0.99880599999999997</c:v>
                </c:pt>
                <c:pt idx="6">
                  <c:v>0.99917400000000001</c:v>
                </c:pt>
                <c:pt idx="7">
                  <c:v>0.99919899999999995</c:v>
                </c:pt>
                <c:pt idx="8">
                  <c:v>0.99918099999999999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fused B and Ori B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0">
                  <c:v>0.80028999999999995</c:v>
                </c:pt>
                <c:pt idx="1">
                  <c:v>0.90210400000000002</c:v>
                </c:pt>
                <c:pt idx="2">
                  <c:v>0.966978</c:v>
                </c:pt>
                <c:pt idx="3">
                  <c:v>0.98411899999999997</c:v>
                </c:pt>
                <c:pt idx="4">
                  <c:v>0.98612599999999995</c:v>
                </c:pt>
                <c:pt idx="5">
                  <c:v>0.98319699999999999</c:v>
                </c:pt>
                <c:pt idx="6">
                  <c:v>0.97891300000000003</c:v>
                </c:pt>
                <c:pt idx="7">
                  <c:v>0.97567000000000004</c:v>
                </c:pt>
                <c:pt idx="8">
                  <c:v>0.971584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274304"/>
        <c:axId val="118280192"/>
      </c:lineChart>
      <c:catAx>
        <c:axId val="118274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8280192"/>
        <c:crosses val="autoZero"/>
        <c:auto val="1"/>
        <c:lblAlgn val="ctr"/>
        <c:lblOffset val="100"/>
        <c:noMultiLvlLbl val="0"/>
      </c:catAx>
      <c:valAx>
        <c:axId val="118280192"/>
        <c:scaling>
          <c:orientation val="minMax"/>
          <c:max val="1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274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 w. ori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0.85855599999999999</c:v>
                </c:pt>
                <c:pt idx="1">
                  <c:v>0.93423699999999998</c:v>
                </c:pt>
                <c:pt idx="2">
                  <c:v>0.95750199999999996</c:v>
                </c:pt>
                <c:pt idx="3">
                  <c:v>0.96889700000000001</c:v>
                </c:pt>
                <c:pt idx="4">
                  <c:v>0.97546299999999997</c:v>
                </c:pt>
                <c:pt idx="5">
                  <c:v>0.97964499999999999</c:v>
                </c:pt>
                <c:pt idx="6">
                  <c:v>0.98148000000000002</c:v>
                </c:pt>
                <c:pt idx="7">
                  <c:v>0.98457600000000001</c:v>
                </c:pt>
                <c:pt idx="8">
                  <c:v>0.98613499999999998</c:v>
                </c:pt>
                <c:pt idx="9">
                  <c:v>0.98733099999999996</c:v>
                </c:pt>
                <c:pt idx="10">
                  <c:v>0.98830200000000001</c:v>
                </c:pt>
                <c:pt idx="11">
                  <c:v>0.98909400000000003</c:v>
                </c:pt>
                <c:pt idx="12">
                  <c:v>0.98975299999999999</c:v>
                </c:pt>
                <c:pt idx="13">
                  <c:v>0.99030499999999999</c:v>
                </c:pt>
                <c:pt idx="14">
                  <c:v>0.99077499999999996</c:v>
                </c:pt>
                <c:pt idx="15">
                  <c:v>0.99117900000000003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 of fused with GS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0.84802900000000003</c:v>
                </c:pt>
                <c:pt idx="1">
                  <c:v>0.92976099999999995</c:v>
                </c:pt>
                <c:pt idx="2">
                  <c:v>0.95501100000000005</c:v>
                </c:pt>
                <c:pt idx="3">
                  <c:v>0.96741600000000005</c:v>
                </c:pt>
                <c:pt idx="4">
                  <c:v>0.97460599999999997</c:v>
                </c:pt>
                <c:pt idx="5">
                  <c:v>0.97921599999999998</c:v>
                </c:pt>
                <c:pt idx="6">
                  <c:v>0.98143000000000002</c:v>
                </c:pt>
                <c:pt idx="7">
                  <c:v>0.98471699999999995</c:v>
                </c:pt>
                <c:pt idx="8">
                  <c:v>0.98648599999999997</c:v>
                </c:pt>
                <c:pt idx="9">
                  <c:v>0.98787800000000003</c:v>
                </c:pt>
                <c:pt idx="10">
                  <c:v>0.98900699999999997</c:v>
                </c:pt>
                <c:pt idx="11">
                  <c:v>0.98994000000000004</c:v>
                </c:pt>
                <c:pt idx="12">
                  <c:v>0.990726</c:v>
                </c:pt>
                <c:pt idx="13">
                  <c:v>0.991398</c:v>
                </c:pt>
                <c:pt idx="14">
                  <c:v>0.99197999999999997</c:v>
                </c:pt>
                <c:pt idx="15">
                  <c:v>0.99248499999999995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image w/ EMSI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1</c:v>
                </c:pt>
                <c:pt idx="1">
                  <c:v>0.96771700000000005</c:v>
                </c:pt>
                <c:pt idx="2">
                  <c:v>0.94334300000000004</c:v>
                </c:pt>
                <c:pt idx="3">
                  <c:v>0.92656700000000003</c:v>
                </c:pt>
                <c:pt idx="4">
                  <c:v>0.91459500000000005</c:v>
                </c:pt>
                <c:pt idx="5">
                  <c:v>0.90577399999999997</c:v>
                </c:pt>
                <c:pt idx="6">
                  <c:v>0.89849999999999997</c:v>
                </c:pt>
                <c:pt idx="7">
                  <c:v>0.89393199999999995</c:v>
                </c:pt>
                <c:pt idx="8">
                  <c:v>0.88984700000000005</c:v>
                </c:pt>
                <c:pt idx="9">
                  <c:v>0.88656800000000002</c:v>
                </c:pt>
                <c:pt idx="10">
                  <c:v>0.88387499999999997</c:v>
                </c:pt>
                <c:pt idx="11">
                  <c:v>0.88163400000000003</c:v>
                </c:pt>
                <c:pt idx="12">
                  <c:v>0.87943000000000005</c:v>
                </c:pt>
                <c:pt idx="13">
                  <c:v>0.87812699999999999</c:v>
                </c:pt>
                <c:pt idx="14">
                  <c:v>0.87673000000000001</c:v>
                </c:pt>
                <c:pt idx="15">
                  <c:v>0.87550899999999998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fused R and Ori R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0.85237799999999997</c:v>
                </c:pt>
                <c:pt idx="1">
                  <c:v>0.93117899999999998</c:v>
                </c:pt>
                <c:pt idx="2">
                  <c:v>0.95540099999999994</c:v>
                </c:pt>
                <c:pt idx="3">
                  <c:v>0.96725799999999995</c:v>
                </c:pt>
                <c:pt idx="4">
                  <c:v>0.97409100000000004</c:v>
                </c:pt>
                <c:pt idx="5">
                  <c:v>0.97844900000000001</c:v>
                </c:pt>
                <c:pt idx="6">
                  <c:v>0.97992999999999997</c:v>
                </c:pt>
                <c:pt idx="7">
                  <c:v>0.98360300000000001</c:v>
                </c:pt>
                <c:pt idx="8">
                  <c:v>0.98524100000000003</c:v>
                </c:pt>
                <c:pt idx="9">
                  <c:v>0.98625099999999999</c:v>
                </c:pt>
                <c:pt idx="10">
                  <c:v>0.98754799999999998</c:v>
                </c:pt>
                <c:pt idx="11">
                  <c:v>0.98838999999999999</c:v>
                </c:pt>
                <c:pt idx="12">
                  <c:v>0.98909100000000005</c:v>
                </c:pt>
                <c:pt idx="13">
                  <c:v>0.98968400000000001</c:v>
                </c:pt>
                <c:pt idx="14">
                  <c:v>0.99019100000000004</c:v>
                </c:pt>
                <c:pt idx="15">
                  <c:v>0.99062899999999998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fused G and Ori G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Sheet1!$F$2:$F$17</c:f>
              <c:numCache>
                <c:formatCode>General</c:formatCode>
                <c:ptCount val="16"/>
                <c:pt idx="0">
                  <c:v>0.84695399999999998</c:v>
                </c:pt>
                <c:pt idx="1">
                  <c:v>0.93008400000000002</c:v>
                </c:pt>
                <c:pt idx="2">
                  <c:v>0.95616999999999996</c:v>
                </c:pt>
                <c:pt idx="3">
                  <c:v>0.96810099999999999</c:v>
                </c:pt>
                <c:pt idx="4">
                  <c:v>0.97529500000000002</c:v>
                </c:pt>
                <c:pt idx="5">
                  <c:v>0.97988900000000001</c:v>
                </c:pt>
                <c:pt idx="6">
                  <c:v>0.98372000000000004</c:v>
                </c:pt>
                <c:pt idx="7">
                  <c:v>0.98534100000000002</c:v>
                </c:pt>
                <c:pt idx="8">
                  <c:v>0.98708200000000001</c:v>
                </c:pt>
                <c:pt idx="9">
                  <c:v>0.98845000000000005</c:v>
                </c:pt>
                <c:pt idx="10">
                  <c:v>0.98955300000000002</c:v>
                </c:pt>
                <c:pt idx="11">
                  <c:v>0.99046299999999998</c:v>
                </c:pt>
                <c:pt idx="12">
                  <c:v>0.99122600000000005</c:v>
                </c:pt>
                <c:pt idx="13">
                  <c:v>0.99187599999999998</c:v>
                </c:pt>
                <c:pt idx="14">
                  <c:v>0.99243700000000001</c:v>
                </c:pt>
                <c:pt idx="15">
                  <c:v>0.99292499999999995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fused B and Ori B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Sheet1!$G$2:$G$17</c:f>
              <c:numCache>
                <c:formatCode>General</c:formatCode>
                <c:ptCount val="16"/>
                <c:pt idx="0">
                  <c:v>0.80028999999999995</c:v>
                </c:pt>
                <c:pt idx="1">
                  <c:v>0.935562</c:v>
                </c:pt>
                <c:pt idx="2">
                  <c:v>0.95785900000000002</c:v>
                </c:pt>
                <c:pt idx="3">
                  <c:v>0.96877599999999997</c:v>
                </c:pt>
                <c:pt idx="4">
                  <c:v>0.97504900000000005</c:v>
                </c:pt>
                <c:pt idx="5">
                  <c:v>0.97902500000000003</c:v>
                </c:pt>
                <c:pt idx="6">
                  <c:v>0.98041999999999996</c:v>
                </c:pt>
                <c:pt idx="7">
                  <c:v>0.98366299999999995</c:v>
                </c:pt>
                <c:pt idx="8">
                  <c:v>0.98510600000000004</c:v>
                </c:pt>
                <c:pt idx="9">
                  <c:v>0.98616300000000001</c:v>
                </c:pt>
                <c:pt idx="10">
                  <c:v>0.987039</c:v>
                </c:pt>
                <c:pt idx="11">
                  <c:v>0.98774300000000004</c:v>
                </c:pt>
                <c:pt idx="12">
                  <c:v>0.988317</c:v>
                </c:pt>
                <c:pt idx="13">
                  <c:v>0.98878999999999995</c:v>
                </c:pt>
                <c:pt idx="14">
                  <c:v>0.98918300000000003</c:v>
                </c:pt>
                <c:pt idx="15">
                  <c:v>0.989514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077696"/>
        <c:axId val="120091776"/>
      </c:lineChart>
      <c:catAx>
        <c:axId val="120077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0091776"/>
        <c:crosses val="autoZero"/>
        <c:auto val="1"/>
        <c:lblAlgn val="ctr"/>
        <c:lblOffset val="100"/>
        <c:noMultiLvlLbl val="0"/>
      </c:catAx>
      <c:valAx>
        <c:axId val="120091776"/>
        <c:scaling>
          <c:orientation val="minMax"/>
          <c:max val="1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077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Fused R w/ Ori R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19.424499999999998</c:v>
                </c:pt>
                <c:pt idx="1">
                  <c:v>16.466899999999999</c:v>
                </c:pt>
                <c:pt idx="2">
                  <c:v>9.5053400000000003</c:v>
                </c:pt>
                <c:pt idx="3">
                  <c:v>6.4954999999999998</c:v>
                </c:pt>
                <c:pt idx="4">
                  <c:v>5.2358599999999997</c:v>
                </c:pt>
                <c:pt idx="5">
                  <c:v>5.3097200000000004</c:v>
                </c:pt>
                <c:pt idx="6">
                  <c:v>5.53172</c:v>
                </c:pt>
                <c:pt idx="7">
                  <c:v>5.8119100000000001</c:v>
                </c:pt>
                <c:pt idx="8">
                  <c:v>5.9947999999999997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Fused G w/ Ori G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18.989899999999999</c:v>
                </c:pt>
                <c:pt idx="1">
                  <c:v>15.989599999999999</c:v>
                </c:pt>
                <c:pt idx="2">
                  <c:v>8.8061699999999998</c:v>
                </c:pt>
                <c:pt idx="3">
                  <c:v>5.3840899999999996</c:v>
                </c:pt>
                <c:pt idx="4">
                  <c:v>3.43757</c:v>
                </c:pt>
                <c:pt idx="5">
                  <c:v>2.8306900000000002</c:v>
                </c:pt>
                <c:pt idx="6">
                  <c:v>2.37656</c:v>
                </c:pt>
                <c:pt idx="7">
                  <c:v>2.66181</c:v>
                </c:pt>
                <c:pt idx="8">
                  <c:v>2.3828999999999998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Fused B w/ Ori B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EMSI</c:v>
                </c:pt>
                <c:pt idx="1">
                  <c:v>1 Haar</c:v>
                </c:pt>
                <c:pt idx="2">
                  <c:v>2 Haar</c:v>
                </c:pt>
                <c:pt idx="3">
                  <c:v>3 Haar</c:v>
                </c:pt>
                <c:pt idx="4">
                  <c:v>4 Haar</c:v>
                </c:pt>
                <c:pt idx="5">
                  <c:v>5 Haar</c:v>
                </c:pt>
                <c:pt idx="6">
                  <c:v>6 Haar</c:v>
                </c:pt>
                <c:pt idx="7">
                  <c:v>7 Haar</c:v>
                </c:pt>
                <c:pt idx="8">
                  <c:v>8 Haar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19.315999999999999</c:v>
                </c:pt>
                <c:pt idx="1">
                  <c:v>16.4436</c:v>
                </c:pt>
                <c:pt idx="2">
                  <c:v>9.8171499999999998</c:v>
                </c:pt>
                <c:pt idx="3">
                  <c:v>7.4065200000000004</c:v>
                </c:pt>
                <c:pt idx="4">
                  <c:v>7.0640999999999998</c:v>
                </c:pt>
                <c:pt idx="5">
                  <c:v>7.7741400000000001</c:v>
                </c:pt>
                <c:pt idx="6">
                  <c:v>8.6884399999999999</c:v>
                </c:pt>
                <c:pt idx="7">
                  <c:v>9.3514700000000008</c:v>
                </c:pt>
                <c:pt idx="8">
                  <c:v>10.2742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51424"/>
        <c:axId val="120161408"/>
      </c:lineChart>
      <c:catAx>
        <c:axId val="12015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0161408"/>
        <c:crosses val="autoZero"/>
        <c:auto val="1"/>
        <c:lblAlgn val="ctr"/>
        <c:lblOffset val="100"/>
        <c:noMultiLvlLbl val="0"/>
      </c:catAx>
      <c:valAx>
        <c:axId val="120161408"/>
        <c:scaling>
          <c:orientation val="minMax"/>
          <c:max val="20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1514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Fused R w/ Ori R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19.424499999999998</c:v>
                </c:pt>
                <c:pt idx="1">
                  <c:v>13.6349</c:v>
                </c:pt>
                <c:pt idx="2">
                  <c:v>11.1563</c:v>
                </c:pt>
                <c:pt idx="3">
                  <c:v>9.6545799999999993</c:v>
                </c:pt>
                <c:pt idx="4">
                  <c:v>8.6532300000000006</c:v>
                </c:pt>
                <c:pt idx="5">
                  <c:v>7.9426199999999998</c:v>
                </c:pt>
                <c:pt idx="6">
                  <c:v>7.5922999999999998</c:v>
                </c:pt>
                <c:pt idx="7">
                  <c:v>7.0114900000000002</c:v>
                </c:pt>
                <c:pt idx="8">
                  <c:v>6.6927300000000001</c:v>
                </c:pt>
                <c:pt idx="9">
                  <c:v>6.4354399999999998</c:v>
                </c:pt>
                <c:pt idx="10">
                  <c:v>6.2238600000000002</c:v>
                </c:pt>
                <c:pt idx="11">
                  <c:v>6.0472400000000004</c:v>
                </c:pt>
                <c:pt idx="12">
                  <c:v>5.8978700000000002</c:v>
                </c:pt>
                <c:pt idx="13">
                  <c:v>5.7697900000000004</c:v>
                </c:pt>
                <c:pt idx="14">
                  <c:v>5.6588799999999999</c:v>
                </c:pt>
                <c:pt idx="15">
                  <c:v>5.5620399999999997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Fused G w/ Ori G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18.989899999999999</c:v>
                </c:pt>
                <c:pt idx="1">
                  <c:v>13.216699999999999</c:v>
                </c:pt>
                <c:pt idx="2">
                  <c:v>10.696999999999999</c:v>
                </c:pt>
                <c:pt idx="3">
                  <c:v>9.1458100000000009</c:v>
                </c:pt>
                <c:pt idx="4">
                  <c:v>8.0923099999999994</c:v>
                </c:pt>
                <c:pt idx="5">
                  <c:v>7.33202</c:v>
                </c:pt>
                <c:pt idx="6">
                  <c:v>6.9733999999999998</c:v>
                </c:pt>
                <c:pt idx="7">
                  <c:v>6.3080600000000002</c:v>
                </c:pt>
                <c:pt idx="8">
                  <c:v>5.9465300000000001</c:v>
                </c:pt>
                <c:pt idx="9">
                  <c:v>5.649</c:v>
                </c:pt>
                <c:pt idx="10">
                  <c:v>5.3997400000000004</c:v>
                </c:pt>
                <c:pt idx="11">
                  <c:v>5.1878299999999999</c:v>
                </c:pt>
                <c:pt idx="12">
                  <c:v>5.0054499999999997</c:v>
                </c:pt>
                <c:pt idx="13">
                  <c:v>4.8466300000000002</c:v>
                </c:pt>
                <c:pt idx="14">
                  <c:v>4.7069200000000002</c:v>
                </c:pt>
                <c:pt idx="15">
                  <c:v>4.5829399999999998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Fused B w/ Ori B</c:v>
                </c:pt>
              </c:strCache>
            </c:strRef>
          </c:tx>
          <c:cat>
            <c:strRef>
              <c:f>Sheet1!$A$2:$A$17</c:f>
              <c:strCache>
                <c:ptCount val="16"/>
                <c:pt idx="0">
                  <c:v>EMSI</c:v>
                </c:pt>
                <c:pt idx="1">
                  <c:v>1 DWFT</c:v>
                </c:pt>
                <c:pt idx="2">
                  <c:v>2 DWFT</c:v>
                </c:pt>
                <c:pt idx="3">
                  <c:v>3 DWFT</c:v>
                </c:pt>
                <c:pt idx="4">
                  <c:v>4 DWFT</c:v>
                </c:pt>
                <c:pt idx="5">
                  <c:v>5 DWFT</c:v>
                </c:pt>
                <c:pt idx="6">
                  <c:v>6 DWFT</c:v>
                </c:pt>
                <c:pt idx="7">
                  <c:v>7 DWFT</c:v>
                </c:pt>
                <c:pt idx="8">
                  <c:v>8 DWFT</c:v>
                </c:pt>
                <c:pt idx="9">
                  <c:v>9 DWFT </c:v>
                </c:pt>
                <c:pt idx="10">
                  <c:v>10 DWFT</c:v>
                </c:pt>
                <c:pt idx="11">
                  <c:v>11 DWFT</c:v>
                </c:pt>
                <c:pt idx="12">
                  <c:v>12 DWFT</c:v>
                </c:pt>
                <c:pt idx="13">
                  <c:v>13 DWFT</c:v>
                </c:pt>
                <c:pt idx="14">
                  <c:v>14 DWFT</c:v>
                </c:pt>
                <c:pt idx="15">
                  <c:v>15 DWFT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19.315999999999999</c:v>
                </c:pt>
                <c:pt idx="1">
                  <c:v>13.606199999999999</c:v>
                </c:pt>
                <c:pt idx="2">
                  <c:v>11.1835</c:v>
                </c:pt>
                <c:pt idx="3">
                  <c:v>9.7377199999999995</c:v>
                </c:pt>
                <c:pt idx="4">
                  <c:v>8.7894299999999994</c:v>
                </c:pt>
                <c:pt idx="5">
                  <c:v>8.1296700000000008</c:v>
                </c:pt>
                <c:pt idx="6">
                  <c:v>7.7382</c:v>
                </c:pt>
                <c:pt idx="7">
                  <c:v>7.2911999999999999</c:v>
                </c:pt>
                <c:pt idx="8">
                  <c:v>7.0144200000000003</c:v>
                </c:pt>
                <c:pt idx="9">
                  <c:v>6.8070399999999998</c:v>
                </c:pt>
                <c:pt idx="10">
                  <c:v>6.6325000000000003</c:v>
                </c:pt>
                <c:pt idx="11">
                  <c:v>6.4905799999999996</c:v>
                </c:pt>
                <c:pt idx="12">
                  <c:v>6.3737199999999996</c:v>
                </c:pt>
                <c:pt idx="13">
                  <c:v>6.2766400000000004</c:v>
                </c:pt>
                <c:pt idx="14">
                  <c:v>6.1953300000000002</c:v>
                </c:pt>
                <c:pt idx="15">
                  <c:v>6.1270100000000003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99808"/>
        <c:axId val="120201600"/>
      </c:lineChart>
      <c:catAx>
        <c:axId val="120199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0201600"/>
        <c:crosses val="autoZero"/>
        <c:auto val="1"/>
        <c:lblAlgn val="ctr"/>
        <c:lblOffset val="100"/>
        <c:noMultiLvlLbl val="0"/>
      </c:catAx>
      <c:valAx>
        <c:axId val="120201600"/>
        <c:scaling>
          <c:orientation val="minMax"/>
          <c:max val="20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199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0.13478</cdr:x>
      <cdr:y>0.20843</cdr:y>
    </cdr:from>
    <cdr:to>
      <cdr:x>0.82737</cdr:x>
      <cdr:y>0.31974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0550" y="637677"/>
          <a:ext cx="3034583" cy="3405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0.07476</cdr:x>
      <cdr:y>0</cdr:y>
    </cdr:from>
    <cdr:to>
      <cdr:x>0.92105</cdr:x>
      <cdr:y>0.14841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0143" y="0"/>
          <a:ext cx="4643120" cy="4749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9827D-0B30-4AC5-AC82-487BF30F56EC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49A-DC2D-4613-A995-5CE267D7F5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29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3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0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52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088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44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57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40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0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4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8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8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1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3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4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7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1E23E-466B-4B39-B6F6-D44863B49058}" type="datetimeFigureOut">
              <a:rPr lang="en-US" smtClean="0"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3EE53-53FF-4663-876A-20B7C2E6F4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41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95400"/>
            <a:ext cx="6172200" cy="3018901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Image </a:t>
            </a:r>
            <a:r>
              <a:rPr lang="en-US" sz="6600" dirty="0" smtClean="0"/>
              <a:t>Fusion of satellite images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4114800" cy="762000"/>
          </a:xfrm>
        </p:spPr>
        <p:txBody>
          <a:bodyPr>
            <a:normAutofit fontScale="85000" lnSpcReduction="10000"/>
          </a:bodyPr>
          <a:lstStyle/>
          <a:p>
            <a:pPr algn="l">
              <a:spcBef>
                <a:spcPts val="0"/>
              </a:spcBef>
            </a:pPr>
            <a:r>
              <a:rPr lang="en-US" dirty="0" smtClean="0"/>
              <a:t>Jasmine Puente</a:t>
            </a:r>
          </a:p>
          <a:p>
            <a:pPr algn="l">
              <a:spcBef>
                <a:spcPts val="0"/>
              </a:spcBef>
            </a:pPr>
            <a:r>
              <a:rPr lang="en-US" dirty="0" smtClean="0"/>
              <a:t>Brenda Gonzalez</a:t>
            </a:r>
          </a:p>
          <a:p>
            <a:pPr algn="l">
              <a:spcBef>
                <a:spcPts val="0"/>
              </a:spcBef>
            </a:pPr>
            <a:r>
              <a:rPr lang="en-US" dirty="0" smtClean="0"/>
              <a:t>Faculty Advisor : Dr. Helmut Knaust</a:t>
            </a:r>
            <a:endParaRPr lang="en-US" dirty="0"/>
          </a:p>
        </p:txBody>
      </p:sp>
      <p:sp>
        <p:nvSpPr>
          <p:cNvPr id="4" name="AutoShape 2" descr="data:image/jpeg;base64,/9j/4AAQSkZJRgABAQAAAQABAAD/2wCEAAkGBxQSEhQUExMWFhUXGB0XGRgYFxccHBofHBYdGCAXHB0aHCggGBslHBUWIjEhJSkrLi8uFx80ODMsNygtLiwBCgoKDg0OGhAQGywkICQsLSwsLCwsLCwsLCwuLCwsLCwsLCwsLCwsLCwsLywsLCwsLCwsLCwsLCwsLCwsLCwsLP/AABEIAMUBAAMBEQACEQEDEQH/xAAcAAACAgMBAQAAAAAAAAAAAAAABwUGAwQIAgH/xABKEAACAQICBQkDCQYEBgIDAQABAgMAEQQSBQYHITETIkFRYXGBkaFSkrEyQmJygqLBwtEUIzNTstJDg5PhFyREVOLwCDQWo7MV/8QAGwEAAgMBAQEAAAAAAAAAAAAAAAMBAgQFBgf/xAA6EQACAQIDBQUFCQACAgMAAAAAAQIDEQQFIRITMUFRYXGBkdGhscHh8AYUFSIjMkJS8TNiQ5IkNIL/2gAMAwEAAhEDEQA/AHjQAUAFABQAUAFABQAUAFABQAUAFABQBgx2JEUbyNwRSx8BegBNYvadiImyvOASL25JTuPcvZTFTb1RRzS4mL/ixL/3C/6Q/tqd0yN4j0NrEv8A3Cf6X+1G6YbxHsbWZf58f+maN0+gba6nobWZf50P+maN0+hO2jZwu07ESXyNC1uPMO773ZUOFuIKV+A3oL5VzfKsL99t9LLnugAoAKACgAoAKACgAoAKACgAoAKACgAoAKACgAoAKACgAoA8TSqgLMwUDiSQB5mgCv4/XfBxcJDIeqMZvU2X1qbEXKzpLajl+REijoMr/lFvjUqLZDkip6R2qytf/mMvZEg+JB+NMVJlXURXMbr48l8zTuD0PIbeVyKtuWU3qInQmBbSekIod68q1jbeVVVLMRccQqnxpn7IlF+eQ1W2F4boxc/lH/bSt++g7dRPJ2F4f/u5/dj/AEo376Buonz/AIFwf95N7iUb99CN0ita/bMItHYRsQMS8hDKqoUUXzNbiD0C58KvCq5OxWVNJXKlqxpOOANnNmLAjmkjdw4dpNTUi3wK05JcRn4Daw/S0D991Px/Ckbt9Bymix4LaXGf4kDjtRlceuWq7Ja5O4LXLBycJgp6nBX1O71qLMLk3DMri6sGHWpBHmKgkyUAFABQAUAFABQAUAFABQAUAFABQAUAFABQBBaY1twuHuGkzuPmR849x6F8SKmwXKHrBtRcXCZIB289z3C1vQ99XjBvgUc0hdaX11aVrkvIfakY2HcOgeVNVHqLdXoaOCTH402gjlcH+UhC+L8B4mr7MI8SPzss+itjOkJudM0UAPHMxd/JBlPvVV1orgSqTfEt+jNh2GW3L4maQ9IQLGvlzj60t13yLKkibTZrojDgGSFd+4GaZ958XAv4VXezZfYiSuisBorDPngXCRva2ZTGGseIve9VcpPiTYqmtGsMr4qQQTusSWUZG3MbXJ3cd5I8BWTE4nc20u2dLL8B96cruyViIbSeJ6cVP/qOPxrJ+Iy5RR0/wKmuM37CMwmsskuIEKYucjdmczPlF2A45t/EknhurpUt447VRJX4LmcPFRoU57FKTlbi9LeA1dYY9HY6IQ4mWJ0DBgOXy7wCAbqwPAnzpkW4u6MzSfEqEuyvRExywYh1Y8BHOj+jBiRTN9Ipu4siNI7CnFzBjFPUssZHmysf6asq/VFXSRW8Zsq0rh98aLJ2wTfg+Qnyq6qwfEh05LgQWLmx2ENp45UA/mxsB4MQL+Bo2YPgReaNnR2uTxm9mQ+1E5U/++NVdHoSqvUu2hdqcosDMrj2ZVsfeFrnxNLdNouppl60ZtFgewmRoj1jnr5jnelL2S9y14HHxTLmikVx9Eg27+rxqCTZoAKACgAoAKACgAoAKACgAoAr2sGt8GFut+Ul9hTw+seC+p7KmxFxVa2bRpJLq0mUfyovzG+/uJ8KZGm2UlNIow0nicU/JYdGLHgkSlm77gXA7d1OUIx1YralLgXHV3Yxi5rPi5Fw6neVFpJT32OVe+57qrKslwLKl1Lvg9TtC6O3yhJZB0zHlW/0wMo92lOpOQxRSJDEbQoFGWCB3A3Dgi+HE+gpUpRj+5pD6dGpU0hFvuRFT6+4pvkRxJ35mPxHwrNLG0Vzv3L1sb4ZRipcUl3v0uaUutuOb/HC/VjT8QaU8whyizTHIqr4zXlf0I7SGPnxGXl5TIFuQCFA39wFKqZg3FqKt23+RooZIoTUpy2kuVuPtICbTeFVirOLqSDzHO8G3QtXjSx0kpK9n2r1IqVsqhJxkldacH6GlpXWKDkJFie7sLABWHHcTcjoF6ZRweIlWjKstF2r64isRmODp4acMM9X2NcdG7tdClqSTa/HrO7xrtuyV7Hl4uUna5cdCy4TDpYzKzn5TWa3cN3AVxsRLGVZXjFpdD0uEhltGFqklKXN6+S0N86ewg/xB7r/ANtJ3OOfXzXqaHiMpX9f/V+htaJ03G0l8NMyuF+aGXduvvIHZV3UxNCF6kb9txCw2BxlV7mdtOCVl7bFhj1ixq8MS/iqH4g1RZiucfaMlkL/AI1PZ8zcg11xq8TE/wBZLf0kUxY+k+KZmlkmIXBp+fp8SSg2hG1psNcdJRr/AHWH40+OJoy4S+BkqZdiYcYPw19xpYuDQeNP73DrC5+cEMTX6y0RsftVpjOXJmKULO0lYgtJbF4pVL4DGhh0LJZh2DlI+HippqrvmhbpLkUrSmqGk9H3LQyZB8+L95H3kC+UfWAq6lCQvZlHgYNF64OjBjcEcHiJU/H8ah0ehZVLcRlaubUXNg5WYdN+bIPwPl40mUGhikmMTQms+HxVgj2f2H3N4dDeBNUsXJmoAKACgAoAKACgDW0hj44EMkrhVHSfgBxJ7BQAqtcto5IKxsYYuG7+I/l8kd3iavGDZVySFfJpLEYuQQ4dHJbgiAl27SRwHX0DpNaFCMdWJcpS0QwNUti7G0mkZMg48jGwv9uTgO5b/Wqkq3KJaNLmy4nWLAaOTkcDCrHp5MWUnrZ95kPbv76RJ85MdGN3aKKzpfWjFTAmSYRR+ypyDxN7nxPhWSeMgns01tPsOpSymq1tVWoLt4/Xeyp4jWDCx3sxc/RF/U2X1qu6xlb/AKry+Y9Vcrw3/d+fpEj8Rrp/Li8Wb8B+tWhlN9ZyIqfaFLSlT8/REZNrXiG4Mq/VUfmvWqOWUI8U33v0sc+pnmLlwaXcvW5qS6cxDcZn8Db4Wp8cHQjwgvf7zNPM8VPjUfhp7jAdITfzZPfb9aYqFL+q8kJ+91/7y82axN6bYzt31CggKACgAoAAaLEptcDLHiXXg7DuYj4GqOnB8UvIZGvUjwk/NmzFpideE0nixPxvSpYShLjBeXoaIZhiocKkvO/vNyHWnErxcN9ZR+FqRLLcPLgrdzNVPO8ZHjK/el8LG/Drm3+JCp+qSPQ3pDyrZ1pza+vA1rPttWrUk/ro7klgda4b3DSQt7Qv8UN6jc4ynwal9eBG+y2txUoP2ey/uRdtCa/zi1pY8So6CRn8xv8AMGo+8KOlSLj7iksvclehOM12PXyNzHQ6I0mf+Zh/Z5z/AIgshJ+uvNb7YrVCo7Xi7o59Sk4vZmrMp2sex3FQ/vMG4xKcQLhJB3b8r94IPUKfGsnxEOl0KjBpmfDuY50a6mxVwVkXzF/PzqzpxlqiFNx4jM1R2lsLKzcsg4hjaRe4n5XjfvFIlBobGaY0tD6ahxS5oXBtxU7mXvB+PCllyRoAKACgCN07pqPCR8pIexVHFj1D9eigBE6767PLIcxu4+Sg+RGD8T6nsFhT6dO+oqc7GjqXqDitKtyrsY4L75mG9rcVjX53Vf5I7bWpkpxhoikYOWrHFh4cBoSHJEn7xhvG4yyHrdugeQG+w6KzSk5asdFJaIX+tuvjSkiaTKvRDHv97rP1j3CqJzl/xq/a+Hz8DTuoU9a8rf8AVay+Xj5FGxmtch3RKIx1/KbzO4eVWWBUneq9rs4LyLPNHTWzhoqHbxk/FkJiMS7m7sWPWSTWyEIwVoqxzatapVd5tt9piFXFmRcO54Kx7gai6CzMq6PlPCJ/db9KjaXUnZfQzw6DnYgCMi5tvsPOqTrQhFyb4DaOHnVmoRWrNvWKCOERwoQWW5kPWxAG/q3X3dF6y4OdSq5VZaJ6Jdh0MzpUsPGFCDu1rJ9uhCVvOSbL4FxEJSLKTlW/ztxNx2buPbSlWi57C48R7w81SVVqybsu01qaZwoA3dE6MfEPkTj4m5JsAAN5JJqspKJeMdomm1Exg/w29yX+yqb6JbdMxNqVix8z0k/so30Q3TMbao4kfNH3v7aN7EN0zGdVsR7I8z+lTvYhumeDq3P1L71G9iG7Z4bV+cfNX3l/WjeRI3cjyNBzjgnk6f3VO8iyVGS4EjhWx0e6xYdTMjD1a48CKzSoUG7rR9Vp8vYa44vEJbMntLpLX5rwLTq7rZjMMRZGQdKhleM96lrjvG+o2Lc7+x+hDnF8Fb2r195eJtLaO0ogix8Ko/zX3i31ZBZk7ju670JuPAo0nxKFrhspxGE/f4NmxEI53N/ioOuy/wAQdq7+zpp8aqloxUqbWqILV3W54nUs5VhwkXj3MOkf+kUSpdAjU5Me+peuAxdo3AEtrgr8lwOkdR7PLszNWHJlsqCQoA562i60u8rNe5ZmWPqRAeIHWd3iey1OpwvxFTlYz7LNm/7ZbF4wH9nvdEN7zG/ym6eTv73dxvUq20RFOHNje1gxs0KCLB4dma1gQoCRjgLXsCeoDcOnqrP3jRbY7UXSWJYs+dc28nPHmPe2YnytVrx5q5KlJcHb3mDD7FpT8p1HfIfyx/jV98xW6RJQbFU+dIn/AOw/mFRvpE7tEphtj+HXjID3Rj8xNRvJE7CJaDZrhV+fKe4oB6JVdplrI3otQ8EOMbN3yP8AlIqLsLG5Fqng14YdD9a7f1E0XJsUzXPVjESTn9jw6ogQKGURgX3ktYsLnfbf1VWUIzVpcPeNo1pUZOUONrJ9O3vKOdkmMYklHJJuTmhvfr/iVpVayskZHTu7tmjJqJyE2SctmUBit14HgCVJ+NZcZi5U6V48XodDLMDCvX2Z8Erv0I7XuYZoox81S1u82H9JpWUxbU6j5s2faGaUqdJcEr/XkV7R+H5SRE4Anf3cT6A11ZOyuediruwysLsdmdFcGwYBheRQbEX4ZNxpG+Y7cotOo+zZ8FiVlcoVBzHn3NwDl+aBa5v4VSdTaLxhsjOfEIOLKO8illzC+koRxmjHe6/rQBgfT2FHHEwD/NT9aLAYm1mwg/6mLwcH4UWIufJNYsMIXmEgaNGCsVBO8kbuG/5QosSRTa9YL6R/yz+NSBifXjA/y3P+UPxNRdFtmXRmFtdMCf8Ap3P+VH/dUbUeq8yVSqP+L8mYX1wwP/Zsf8qL9ajbh/ZeZO4q/wBH5MxNrbgT/wBAT/lQ/rRvYf2Xmi33at/SXk/QltW9acPLIuHhw7xXBb5KKosLncp/CpTT1TuLlCUHaSa71YW23/RUEU2GljjVJZhJyhXdmycnYkcM3PPO4npvYW1UG7NGaquZI7Fo/wB7H2QMfNl/WlVOLGQ4DkpZchdcdIchhJWBsxGRe9ubfwBJ8KlAcy6eLT4kRR72usSDrZja3vMB4Vrp6RuZpaysdSQImEwqiwCQRAWHUiWsPAVkerNJVf8AiOp4YaQ/aH6UqVWnF2ckaIYSvNJxg2u4xttGPRhT4yj+2q/eKK/khn4fin/BmNtosnRhVHfL/wCAqPvVH+3vLLLMW/4e1epjbaFP0YeMd7k1V4uj19jLrKsX/T2r1NTE7Sp1YKUgDNwXnk7hvO5uHbTaVWFX9l/Iz4jCVMOv1LLsvqMrAO7RoZLByoLAXABI3gXJ3X7aYZhb4rXjFF5OTMYQOwXm3OUE2PHfutWetiadKWy73N+Fy2tiIbcWrXtrf0NZ9csb/NQfYX8RSvv8P6s1fglbnOPtNafXbFqCzYtVA3nmRf21McZtO0YNlZZSoRcp1YpFk2aacxGMaSSSVmjVRlBVRcsxs24dSH3q2tNceJyHa/5XddeBVtOYnlcXiJOuQqO5OYPRRXMzGWsY+J6LIqX5Z1PAV2tU+fEydS2UeA3+t66uXw2cPHt1OHnFXeYufZp5fO5s6kYLlcUi9dlHezBPgxrRVf5TBSWo1ddJi2MkQMwWNUQAEgfJB/E1ysXXlSS2eLO5lmChiZS3l7K3ApeM05h0ZkdnLKbHcx31EFjakVJWs+4fVWWUZuEr3XHiax1kwo+a5+z/AOVX3GN/svZ6CvvGVL+En5+p4OtWHHCKTyX+6p+6Yz+6+vAPv2WrhSf14nk63Q9ELfd/Wo+44l8agfiWXrhR9x8XW5CQFgNybDeOnwo/D63OoT+LYTlQXs9Bg4oZNFwL0zTs57Qt1/BTT5tRg30RzaMd5VjHq17yk6z6bfDtGIwpzAk5gT0gC1iO2udgMHCvGTnfQ9Fm2ZVMJKMadtVrdEF/+X4jqj90/wB1dD8Kodvn8jj/AI/iuzyPh1txHWnu/wC9T+F0O3zKvPsX2eR4OteJ9pfcFW/DMP09rK/jmM/svJHk604n2x7ifpU/h2H/AK+1+pV51jP7+xegy9iuJknxBkkNyqPY2A3cwdA6y1Q6NOj+WCsKniquIe3Vd3w5L3Eb/wDIPGZsbh4v5cGbxkcj4RDzrRQWlzLVfItWx3C2aQ+xEie8b/kpM3qNitBo1QsLja3pMKI4r7lBmbyKr+erRVyG7C62L6KOJ0pyrC6wq0x6s7HKo77szD6laKrtGwmmru45douM5PBso4yssY88x9FI8ay3S1ZoUXJqK5io0tieRgkcbiq7u87h6kVw6EN/XSfN6+9ns8TNYXCtx/irLv4L2lDOsOJ/nN5L+lehWBw6/ivb6nj3m2Mf837PQ8HTmI/nP51b7nQ/oijzPFv/AMjPDaXnP+NJ77frVlhaK/gvIo8fiX/5JeZZNm+BOJxq5iWuyqSSSSL3befooaiolGNkrC4ylOTlJtvt1OjNYMZyOGmk6VRrd9rD1IrOhwlXl5KEt7KlvIXri1f1sTZc3b4HsMLbD4JSfKO18RWHfvPGvVI8E227sFW5sOJ3UAtTpLZ9CMLox5exmHdGuUDzQ+dYZO7Ni0RQ4msmY9RY/GuHi3t12l3HsMshusJFvmm/rwFZPLnZmPFiW8zevUQjsxUVyPDVZuc3N8235jD2K4DPi1Y8A2Y/YQsPvMtJrPkXpIl8RieUkllPz3ZvC9/hXBx7vUUV0PX5JDZw8pvm/d9MU+Lmzu7+0xbzN69HTjswUeiPHVpudSU+rb9piq4sKCAoA3dCRZp4x1G/ujN+FVm/ysvDiOnWtcgwUHTHAGbve1/Va5OMlai+07eVQ2sVHsu/rxFPre5fFFQCSqqoA37yM273qflqUMPtPnd/D4FM7k6mM2Y62SXx+JBMtjY10TitWdmeaAM+CwjyuEQXJ9O09QpdWrGnFyk9BtChOvNQgrtmXSmFEUjRg3y2BPWbAm3Zc1WhUdSmptWuMxdFUKrpp3t7+Y79hejysLyH2VUfaJcjyKUmq7yJpqyFnrzjv23TExBuvKiIfVi5ht2Eq58afH8sBMtZju2X4PLhnkPGRzbuUZfjmrKzQi41BJz5tW0tyks5B3M/Jr9VNxPccv3qfSjqKqPQumwPRHJ4KTEEc6eQ2P0I+YPvcp51FaV5WJpqyNraZi808MQ+YpkPexsP6T51hxc9mi+3Q6eV0t5io9mvl87Cl1x0ujJyKNmOa7EcBa/Nv13t5VTLMLOMt7JWVtDZnmPpzhuKbu769NORVcPh2kbKilj1D49g7a7M5xgrydjzdOlOpLZgrsx1YWFBA4NhGjbyGUj5Ks3iTkHoHrLWepppLQv+0zFZcKsY4yyAeC84+oXzpEpbKcuhopU3UnGC5tIUWt0+TDMPaIUedz6A1ysuht4hN8rv68T1Gc1N1g2lzsvrwQva9MeHN3QkWaeMdAOY/ZF/wqk3aLLQV5HRWso/ZtExw8GYRxnvPPbzyt51ibtqa1FyaiuYsdYp+Tw0p+jlH2ub+NcbBx3mJV+t/iewzCSw+Ckl0svcLavUnghv7KIuRweKxHSsDW75Cbf0L51kqu8jTTX5StaYkndRFAtgdzPdRe/QN9x2mskMPBVJVqvguxczqSxs3QhhqHPRvtfJfFkLpjQi4aAFjmldgL9CixJt18BvPpTMNjJYis0tIpeJGOy2GDwycnebfgu71K/XSOEWDQOqU2LXNEC3YqMxAva5twG6lyqKLsNjTurk7Hsrxh3lWA7VVfVnFU3xbck5oDZViY5Udl3bgbtHaxIueaTfdeqSq3Vi0adtRg6xamy4nENMJlQEBQCpJAA7+u5rNUpxqK0kaqFepQltU3Z2sK9sNHFy09gXsxz9JAHEeze3RWHEtupChHhpp3s7uXWVGpi56y117Eha16E8g3cYeyjQseIZuW3RgM7NcCyooHEjcMzVnrPUfSWhJ4mSNDLIgKxC5W/HKOk9ptXGxsnUqRpR+n8j02U0lQozxM+FtO5eotIVM8+/i7knsubnyF67sUqcElyR5ec3VqOT4t3Og2xf/wDlaEeXcshQsoP8yTmoLdgyX7FNZoralYc3ZCR1OwReQvYsRzV6yzfj/dWiq9LCaau7nUOh8CIII4h8xQO89J8Tc1kNBi1hx/IYaWXpVTb6x3L6kUIDmDWiQyTJGozMAFA6Szkbu882tdJWVzPPWVjp/VzRYwuFgw4/wo1S/WQN7eJufGsrd3ceil60akYrGTyvyiKjmw57A5QAANybr2uQOuoai2m1ewyFWcE1F2vx7uhTdO7MEwcYkkKNdggVXkvcgnpt0Cm75iY0U3ZcyM0nGmFwsvJqF5uXdxJbm3J4k77+FcShKWJxMdt31v5anrsVCngsFPdq2lu9vQXlemPDhQB0jsf0byWDLEb2YL3hF/uZ6wzd2a4qyNLaVis2Jij/AJaFj3uf0QedZMZLZovt0OplNPbxUX0uxUa+4j+FH3ufgPzVGUQ0lPwNH2iq/sp97+C+JUq7R5ctuzLRvLYxBbdmVT3FszfdQ+dJrPSw6ktRv7T8Td8PEOjNIR6D4NXOxMtmjJ+HmdXLqe3ioLtv5aip17ntFGntNfwUfqw8qz5TC9SUui951PtDVtRjT6u/l/pSbV3zyJ0pst0UowBDqGV2tZgCCECqLg8ecprDJ6muK0I7aOqLLBFGioApchVA4mw4fUNZsVLZoyfgb8tp7eKgujv5ail18nu8SdSlvM2H9JqMoh+WUu23l/pq+0VW84U+ib8/8K1hoC7BRa56SQAO0k8BXVnNQjtM8/SpOpNRXohg6Mx8WGjCLiwtlAbJJbNbryneLk1yJYjEzd40343PQRwGCgrTrq/Y18zNhcXFipFjSQyOxAucxtmYLxI6yKvR+8uV6qsvrtEYuOBjC1CTcvh5WOgVWwAHAbhTznmppnE8lh5n9mNm8lNqAEDrBJkwb9oC+8wHwJrn0/1Md3P3L1PQ1P0cp71736C8r0B5GwxdW8I8WHVWJXMLsvC4zZgG7OBt2Vw8Xj1tONLV9fQ9NgMmk0p19F05+PQgdbNOiQcjEbqDzmHA24KOwdfZTsvwcofq1OPL594nOMxjUX3el+1cbcHbkuxE5sk1XOJnDuOYN5+qDw+0QB3Amt1afI41KPM2NtmtP7VilwkJzR4c2NuDSnmkDryjm95erUY2V2RUlfRE/sl1c/eKxHNh5zHrkPAeHH7K0mpK7GQjZDjpZco21THZYooQflsWPcvR5sD9mpRDELitEYlpGky2JbMCHW433FiDuI3eValOKVjO4Svc84vEY2EDPPOoO4fv3/B6snF8AbmuI89h6ynR5lleRzLKxUu7Mcq2SwzcBmV6z1rbVkOhe2p42m4vNNBCPmqZD4mw/pPnWLFT2aMu3Q6WWUt5io9mvl87Cr17xFo409pix7lFvi3pScpp3nKfRW8zo/aGralCmubv5f6Uuu8eRNvRMOeaNejNc9w5x9BVZuyZeCuzq3VbB8jhIE6cgJ725x9WNYTWLDWDE8rjMQ/RnyDuTm/lrm5jL9sfE9DkVLSdTw+vYK7W3EZ8S/UtlHgLn1JrqZdDZw67dTjZ1V3mLl2WRD1uOSN7YPo68pkI+SrN4m0Y9M9Zaz1NNJaErrnieUx0vUgWMeAufvFq5WYStCMerPQZHTvVnPoref8Agrtd8RmnC+wo8zv+GWtmVU9mk5dWZM/rbWIUF/Fe16+6xD6KizzRr9IeQ3n0FdGbtFnDirs6s1RwvJ4PDrwOQMe9+efVjWFmwXmuWI5THzdSBYx4C5+8WrBmErQjHq/r3ncyOnepOfRW8/8ABR61z58TJ1LZR4Df63rpZfDZw8e3U5Oc1dvFz7LL68SIracsKCRg7GcFnxqHoDg+4rP8ctZ67HUjoys48re0LEZMDIOlyqDxYE+gNSgEbrxLlhjTre/gq/qRWDLFtVpz+tWd/PHu8LTpLqvYioYDFmJw4VWI4ZgSAeu1+NdmtSVWOy20uw81h8Q6E9tJNrhf3mxj9NTTCzyHKfmjcPEDj40ulhKNLWK1H4jMsRXVpy06LRG7qrq3JjJUVVJBNh9L9AOk9FNnU2TJCFxt64aaj0HgRhsOQcXMvyh8wWsZLdAHBB1799jSIQ23d8B0pKKFbqdodpZFfKWYtljHSzHdm/37z0U2rK2hSnG7uzpTV3RC4WBIhvI3sfaY8T+A7AKyseSdAEfpHQkE7BpYldgLAm+4Xvb1NAEPprV3BQwSy/s6cxCw3txtuHHrtU3ZFjnfW2YmRUG8qvAdJbo9B51qpLS4ierSOndWNFjC4TDwD/DiVT2kKMx8WufGssnd3HpaCw1jxfLYzEP0Bsi9yc31Iv41zcxnpGHj9e09DkVL99R93xfwFjrnic2IK9CKF8Tzj8R5V0Msp7NC/V3+By89rbeKcf6pL4kFXROKWjZ3o7l8Wq24lV95hc+ChqTWeg2ktTpzSGJEMUkh4IjN7q3t6VlNIkomsuZj1sT6k1xcXJzrtLsX14nr8sgqWEi32t/XcKzETF2ZjxYlj4m9eohFQiorkeGq1HUm5vm7+ZiNWKHRux7ACHBu7brkKT2ItyfedqxTd2a4qyKe03KPJIeMjs/vMT+NcXHyvVt0R6zJaezh3Lq37NPUWGm5+UxErdbkDuHNHoBXfwsNijGPYeTzCrvcTOXa/JaIkNSsGZcUijuHexCfmNXqu0RFNanVygKLcAB6CshpEhLiOUeWU/Pdn8CSa5OPblVUeiPUZLDYw7m+bfkvpinxUud2b2mLeZvXo6cdmKj0R46tPeVJT6ts8KpO4Ak9lXF2NuLRUzcIm8Rb42qrnFcyyg2N/YdoopI7MN6ob9O9mAG8fRQ1mqyux9NWQ4qUMKNtSm5mHj9qQv7q2/PS60tmnJ9howkNuvCPahJa+S3kjXqUn3j/AONUyiFqcpdX7v8ATZ9oql6sIdFfz/wruFgMjqg4sbf711m7K555K7sM/VfZJLLleUgIQCC3SDvBCA3P2iKzyrPkPjSXMumsGmcHoGDLGBJinXmqTzj9J7fIjBHAWvaw6SKRg5su5KIlIIpsfO887FszXdz0n2V6gBYWHAVolJQVkJS2ndj82faq/s6CaRQJCLItv4a29GPoN3XWVu5oSsXSqkhQAUAVDadi8mECA75HA8F5x9QvnUohiN1Pwf7bpiBeK8tnP1Yuf6hAPGtT/LAQtZnS2lsZyMEsp+YjN4gbh51kNAlYdy3J7SfW9cTFz26zt3Hscrp7vCx7dfP5Cux8/KSO/tMT5mvT0YbFOMeiPD4mrvasqnVtmCmCBs7CdG5puVI+SGb05Mf1P5VmrPWxppLQZ20TF5MEyjjIyoPE5j6KfOkXtqxqTbSXMUOsU3J4WU9a5R9rm/ia42ETq4mLfW/xPX5g1QwUkulvPQW1epPBmxo6DPKi9bC/dxPoDVZOyuTFXZ0kv/LaGvwLRX8ZT8ef6Vi5mvkLjEy8nCzeyhPkL/GuE/1sRbqz2kP/AI2D1/jH229RWV6w+fsYmxfAcpjEa24Pf3FLX94rWes+Q6kh66z4rksJO/AiNgO8jKPUis6HiQ0xLyeFkPDmEeLc34tXJgt7jPH3f4eqm/u+W/8A59r+bFrXpjxBZtQMOrYkGQgICqsTuAVnFz7qmk1noNpLUeC6X0RD8hIyR1Qsx95l/Gs2o/Q9SbQ4F3RwTHq5qKP6j8Ko5wXGS8x0aFWX7YN+DNHE7R3sSuGA7Wkv6BRVI16cpbKldjJ4OvCDnKNkiO12xjSzQZwAywKzAcAz7yBfwpWNls0WurNeTw2sUn0Tfw+IntbZs2Kf6Nl8h+pNbMuhs4ePbqYs5qbeLl2WR91QwhlxSKOPR3myD+qtVV2ic6mtR7bVNcH0Xhokw4XlZSUUtvCKii7hek71Avu39PCs9OG09R85bKEdgtGTYuQzTszFzcsxJeQndu+HkBT5TUdEKUXLVjx1E1HEISWdACN8cVvkfSbrbpt0cePDNKVx6Vi/VUkKACgAoAU+2LSdnyg/woiftP8A7KnnV4K7KydkQH/x80XmxOIxBG6OIRjqvI2Y+IEf36dXeiQukhlbS8XlwojHGVwvgOcfUKPGsrlspyfI0Qg5zUFzdhVawYjk8NKenLlHe3N/H0rjYSG9xEb9b+Wp7DMKioYSbXSy8dBaV6o8AFBB0Zsa0ZyWFZiN5IT3VuT7zt5Vim7s2RVkfNp2LvJBCPmgyN481f6W86y4qezRk/DzN+W095iYLo7+XzFTr3iLRxp7TFj3KLfFh5UjKYXnKXRe86f2iq2pQp9Xfy/0pVd48iWHUXRxnxSKOkhe4uwW/kWPhSqrtEbSWo9tps4WCCEbs73t9FF4ebL5VhqS2YSl0Rvw9PeVoQ6tCp1wxGTDMOlyF9bn0U1zMtp7VdPpr8D0ud1djCSX9ml8fchfV6Y8MN/ZIDBhcTibDNHCxW/DM7c3/wDmvnWWq7yNVPSJtaT1gxOIjKyzDkzYlQqgbiCN9r8QOmuZUxyjJxjG7O7RyaU4KcppJ68P8KZrlj0MIRXUksLgEGwFz0doFRllCe9c5J8B+eYmn93VKEk22uD5IpNd48kWXROmsPh0yhHdjvZiFAJ6hc8B3VzK+HxNaV9pRXJXZ3MLjMBh4WcHKXNtL2dhnk109mEDvb9BSllTf75t+HqzR+Pxj/x0kvrsRqS64TngI1+yT8TTY5VRXFsRP7QYl8FFeD+LN/VTHT4vErG73ViFsAo3s4UcBfpPlTfulGlrBa+JknmOJxCcKkrrpZL3Ivus02fG4gjgrCMdmQBSPMGuZmMtIx8Tt5DDWc+5fXsEzj5s8sje07N5sTXdox2acY9EjzGJqbytOfVt+0vOxvAcpjUNtwYH3AX+IWqV3yCkuZk23aTOI0nyKndAixgfTfnsfJkH2amirRuFXV2L9sn0QvPlKg8mFjjuOBtvI6jbLv7TWeTGxGXVSwUAFABQAUAc57UtJcpLMfblIH1U3D+lfOn0VqJqvQZWw3RnJaMWQixnkeTwB5NfRL+NVrO8i9NWRi2mYjNiIY/YQv7zW/JWHGS2aL7dDqZVT28VHsu/rxFdr3PaONPaYn3R+rClZRC85S6L69xv+0NW1KEOrv5f6Uqu8eRM+j4s0sa9bAeF9/pUSdkWjxOqtSsNyeCgHWuf3yX/ADVhZsFxrBj/ANoxc0gN1vkTuXdcd/Hxrm5jU0UF3noMio/uqvuXvfwFdrXjxLObHmoMg7bHefO48K6eX0XSoq/F6+hx85xW+xLtwjp6+0hq3HJGxsM0Tmm5UjcoL/kUebOfCs1Z62NNJaFn2i4nPjFTojj9WNz6Za5uNls0bdX8zs5PT28Tf+qb+ArtfZ/4Sd7H4D81TlEP3T7kO+0VT9lPvfoVGu0eYHZo6HkNDFemaZIx3IAfijedYZy1bNtOO01Fc9Coa6TZcNl9tlHlzvyiuXlkdrEbXRN/A9Nnk1TwigubS8v8KFXojxYUAFABQAUAMTYvgw2LVzwVsx7MiFviy1nrPkPpI86exc0mYQjnSszM97WDEmw6STfo4Vj3EZVt5PglojpxxkqWF3VLjJu76LhbvdvBd5g0Psvxc1iUYA9Nso77va47hW11lyOYqQ09RtShovPNLIgARri5Nr2JYsbdCWtbppMpOQ2MdkSGGxJxmPknb58jzG/RdiVHhdR4Vpl+WFhC1mdHai4HkcFFfi45Q/a3j7uUeFZHxNCLBUEhQAUAFAGPESZUZuoE+QvQBytrhJzox9EnzP8AtWqlwM9XijpLUjDclo7Bp0jDxX7+TBPqTWebvJj1wKHrxJmx8v0VRfuhvzVz8wf6aXadvIo3rSl0Xx+QrdepbzIvUl/Nj+grTlMbUm+rM/2hm3XjHpH3srddU8+bWi5gk0bHgGF+y+6/rVZK6ZaLsx847XZBgY4YTaUxqjsdwQBcpIJ4k9BHC/XurBOSgrs30qcqslGP13ix07rEkaGOBgzkWLDgvXY9Ld3CslDBzrVN7WVl0+uR2MVmNLC0Fh8O7vg306vvfsKVXcPLHqNCxCjeSbDvO6glHS+yrQww+DDW3yWt9VOaPM5j9qsMndmuKsimaZxPK4rESdBkKjuXmj0ArlZjLWMfE9LkVP8ALOfV28v9FlrfPnxLj2QF9Ln1Jrq5dDZoLt1OLndXbxcl0svrxZH6LizzRr1sPIG59BWyTsmcqKux2awLyeG0fD9BpmHa/OHxauXipbNKT8DsZbT28TBdt/LUW2vs2+JOxmPoB8DVMohpKXgbftHV1p0+9/XtKnXZPMBQSbcGjJX+TG1usiw8zaquaRKg2T+itQcVPbKjEfRVmHnuUedLdZchipMumiNjUhsZSq/We58o933qW6z5F1SRbtHaH0dojM02KjUsjIVJVNzWvlVTnLbuIqn5pF9EQmJ2qaLwgtgsK0je0EEYPez88+7V1Rk+JV1EiqaW2w6QnJWARwA8MiZ3957jyUUxUYriU3rfArGLix2MOaeSR+m80hsO5Seb4CrbUI8CLTkWHVDVeTPlW7lyqkqpsgvvJPVvvc24Umc9ovCFjouNAoAHACw8N1JGnqgAoAKACgDX0it4pAOJRv6TQBytriOen1PxNa6PARU4o6j0E4bDQEcDEhHcUFZXxHLgLXXaPLj5vpKjD3Av5awZgv00+07mRytVnHqvc/mKjXX/AOz9hfxrblf/AAeLMOff/a8EQNdE4gUABN6CQoICgCzagaDbFYlAB87KD1E8W+ytz5UqrKysNpxu7nTGMdcLhmKiyxRnKPqruHoKyGkTEG5RfvNcTFy26z8j2OWU93hY356+evusK7GTZ5Hf2mLeZvXqKUNiCj0Vjw2Iqb2rKfVtktqZhDLilUdw72IQf1Goqu0SKa1GftGx+XFOEQuYo0iRRw+Tm3ngAM3pXOrUXVShwV9WdXA4mOGlKq9XayXa/gUDDao4zGOXKlix4qrNbs3c1QO+tkHTpR2YLQwVpVK83Oo9WW3ROxqVrGWy/Xf8I7/1UOs+RVUlzLlo/Zjg8OuaWTcOJGWNfEm59RS3NsuopGDE636DwO6MxyuOHJKZj/qG6j3qlU5shySK1pnbk5uMLhVXqaZs33EsPvUxUOrKOr0KbpDXDSuNuDPLlPzYv3Sd11tcd5NX2YRK7UmR+H1XkY3dgpPVdmP+/jQ6qXAN23xLdobZnLJYiCQj2pDkXvsbEjzpbqsuqaLxonZflA5SRUHsxL+Y2+FLc2XUbFq0fqZg4v8ACznrkOb0+T6VW7JsT0cYUWUAAdAFhUEnqgAoAKACgAoA+MLix6aAOYNfsCY3AP8Ahu8Z8Du/pNaaLEVUPPZVpET6KwpvvjTkT2GPmfBVPjSaitJjYu6I7ado+xixIG4fun7uKnzLeYrPXp7ym4m3A4jcV4zfDg+5ia17wvOjk6CMh8DcfE+VUymp+WUHy1+Bs+0NH80Kq4NW+JVa7B5oKACgAoAy4TDNIwRRcn07T2VDdldlkrnReyrVQYWESstmYWW/EKd5Y9RY+gFYpy2nc1RVkSu0fFZMGyjjI6oPPMfRT51W9tWXUXJqK5in05PyeHlPUhA7zzR8a4eGi6teN+bv8T2WNkqGEnblG3wQsq9YfPhhbGMBymMRup7+4pf45aRXfIfSQ69L4fAYQPisSsaXa7SSAscx6ADc36gorOk3ohzsimaX214SMWw0Mkx6CQIk9bt92mqjLmUdRIo+ldruksQSsOSAHgIkzP4s9794ApipRXEo6rfAreJwmNxZzYh5H6bzOxt3Kb5fIVbahHgRabJLRWpDyncJJT1RobeJsbDyqjq9CVS6l50Nsrk3ExxxdrnO3kL/ABFKdRsYoJFy0fs6w6WMrvKeq+RfJd/rVNotYsuA0TBB/CiRO0KL+J4moJN2gAoAKACgAoAKACgAoAKACgBN7XtA/vWIG6Zc6/XWwI8eaftGmU5WZSauiG2Ha1DD4hsHKbRzm6E/NlG7L2ZwLd6qOmm1o3V0LpStox64/BpNG8cgurix/Udo4+FZh4ldbtW3iDYeb5Lb45bbjbgewjpHae+ssqUqdRVqS719fXM6tDFQrUHhsQ7dJdOl+7r00FVjMK0TlHFiPXtHWDXXp1I1I7UThVqM6M3CfH64dhhq4kKCSS0doKaZgFQi5tvB39w4t4VSU0i0YNjp2ebNRBaXEL1EI3Fj0Fx0KPY8+o5pzcjRGCiNKllxe7TsTeXDxdQaQjvOUf0t50jEy2aMn4G7Lae3ioLpr5Ct14ntAqe2/oov8ctZcpheq5dEdbP6uzh1BfyfsX0ijV6E8aOvYNgPlyW4IfN33H3Y/WslZ6mqmtDZ/wDkNjbYbDQ3+XKXI7EQj4yCrUFq2RVehQtTNUf2vIFQPIyl+c1lABtfyK9fGpqVGnZEQgrDP0VswCgcpKFHsxKB95h+WkuVxmyWnR+p+EhtaEOeuTneh3DwFRctYnEQAWAAA6BUAeqACgAoAKACgAoAKACgAoAKACgAoAKAIjWjQoxcDRncw5yN1MPwNyD30IDnLW3QDxSM4Uq6n94vSpG/OLeBuO+tVOpyYicbaoY+zva1G6LBpB8kg3LOfkOOjlD8xvpHceyqTpPjEtComNTEYeOeOzqskbC++xB6iP1FIGlP0tswws29Sy9QYBwO6/O9aspNENJkSmxyC/8AFX/R/WS1W3kiuwiZ0fsxwkfHO3YMqj7ov61VybJUUWGDA4XBIWCxQqOLsQPN2N/M1GrJ0RUdYdr+Aw4IhLYl+qPcnjI263aoamRpSfYVc0i4as6SbE4SCd1CNLGsmUEkLmGYC547iKXJWdiyFlr5pJBjJ3drJGFS57BcgduYndWLGRlNRpwV22djKJQpOdao7KKt5/HQWelnmxrgrEVRbhc27j0knjew4VuwmHjho2vdvic7McbLGVE0rJcCZ0HsyxU9jkax6bZR7z2v4A091uhiVLqO3ULVk4CAoxUsSPk3IAVbAXIFzx86zyd3cclYUu37HZ8fFEOEUIP2pGJPoiVpoLS4mq+RdNj+BymRvYjSMeO8/wBArPJ3GxVixaa0TO37RyLzKXfDhGEzc1eXQzMoZ7LZAxtbeLgcbUJoGjZ1ZixXKzyYkFRIsbKmcMsZBkVkWx3c1YmJtvL9lDtyCN+ZYaqWCgAoAKACgAoAKACgAoAKACgAoAKACgAoAr2tWqseMGYHJMBYPbj9Fh0jt4j0qUyGhH606ivCxzJyTE7jxjfuI4f+7qfGrbiKlTuRGjcdpHAf/XllReNkOdO/Ibr42q/5JcSv50TsO2TSSbm5Bj9OIg/dYfCo3MQ3r6GaTbXpA8Ewo/y5D8ZaNzEFVZHYvaNpfEblmdQeiKJV+9lLDzqd3BBtyfAhZdF4vEsGnd2PtTSM5Hdckip24rgGzJ8SN0zgeQbLmzHLmJtbr3ceyrQltalXG0kjrfROF5KCGIf4caJ7qhfwrE9WaUVGLZ2kkjS4mUuzMz5UAABY3POa5PHiAKLk8rE9Fo3BYJc5WKID58hF/fc39aNWRwITSm1XRkO79o5U9USs4975PrV1Sk+RDmkU3S+3Q7xhcJ3NM/5E/vpiodWUdVchbYrSE2kMacRKAWd1L5FIUBVVbDjYZVHE0x2hGwvWUjoLZjhsuEL/AMyRj4LZfirVkZoRb6gkKACgAoAKACgAoAKACgAoAKACgAoAKACgAoAKACgDxLErgqyhlPEEAg94PGgCt4/UTCSXKq0R+g1h5G4HgKm7IsQ8+zJT8nEkfWjDfBhU7QWMSbMbf9SPCH8eUo2gsb+H2cQD5csrdgyqPgT61G0FjzrTq/hcLgpWjiGewUMxLEZmAuCxNjYnhQgEHpGZf25TJ/DWSPPuvzQVLbundfdWuC/IZ5P8+o1NMbcohcYXCu/0pWCDvCrmJ8SKUqD5sY6qKHpHaPpTFXAnZAfmwLk+8LuPepqpwiLdST4EKdC4mZs8pJY8Wlcs3mbmjbiuAbMmTGi9SGlNhykh6o0Nh3nf+FUdYsqSLnojZVKbExRx9sjZj5C/4Ut1G+ZdQRcdH7Noltysrv2IAg7uk+opdy9i4aPwKQRrFGMqLwFyeJud53neTUEmzQAUAFABQAUAFABQAUAFABQAUAFABQAUAFABQAUAFABQAUAFABQAUAU3ajNbCovtSjyCsfjapRDEpFqm08rm7uWYnLGhJFzu37/hT97ZWQp07u7LZonZZK1jyCr2zNf7oufSqOq2WVNFy0bszRQOVmJHsxqFHmb38hVHIvYsmB1SwkXyYFY9b88/euB4VF2STSKALAWA6BUAfaACgAoAKACgAoAKACgAoAKACgAoAKACgAoAKACgAoAKACgAoAKACgAoAKACgDUx+jYp8vKxq+U3AYXAv2HcfGgDYhhVBZVCgdAAA8hQB7oAKACgAoAKACgAoAKACgAoAKACgAoAKACgAoAKACgAoAKACgAo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10200"/>
            <a:ext cx="1219200" cy="122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3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Discrete Wavelet Frame Transform Method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438400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Applying these filters to the image would not downsize the blur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Blur : applied the low pass filter to the rows and columns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Vertical edges : applied the low pass filter to the rows and the high pass filter to the columns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orizontal edges : applied the high pass filter to the rows and the low pass filter to the columns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Diagonal edges : applied the high pass filter to the rows and columns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148" y="299969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Improvement of spatial characteristics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741437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Signal to Noise Ratio (PSNR)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Measures how similar two images are by comparing each entry</a:t>
            </a:r>
            <a:endParaRPr lang="en-US" dirty="0"/>
          </a:p>
        </p:txBody>
      </p:sp>
      <p:graphicFrame>
        <p:nvGraphicFramePr>
          <p:cNvPr id="5" name="Chart 4" title="PSNR of Haar Iterations"/>
          <p:cNvGraphicFramePr/>
          <p:nvPr>
            <p:extLst>
              <p:ext uri="{D42A27DB-BD31-4B8C-83A1-F6EECF244321}">
                <p14:modId xmlns:p14="http://schemas.microsoft.com/office/powerpoint/2010/main" val="1644296442"/>
              </p:ext>
            </p:extLst>
          </p:nvPr>
        </p:nvGraphicFramePr>
        <p:xfrm>
          <a:off x="304800" y="3962400"/>
          <a:ext cx="5867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861191120"/>
              </p:ext>
            </p:extLst>
          </p:nvPr>
        </p:nvGraphicFramePr>
        <p:xfrm>
          <a:off x="4419600" y="1817131"/>
          <a:ext cx="4343400" cy="280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77000" y="4724400"/>
            <a:ext cx="2514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YCbCr PSNR</a:t>
            </a:r>
          </a:p>
          <a:p>
            <a:pPr algn="ctr"/>
            <a:endParaRPr lang="en-US" u="sng" dirty="0" smtClean="0"/>
          </a:p>
          <a:p>
            <a:pPr algn="ctr"/>
            <a:r>
              <a:rPr lang="en-US" dirty="0" smtClean="0"/>
              <a:t>28.8008 img w/ori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752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Measures length of shortest representation to encode the information</a:t>
            </a:r>
            <a:endParaRPr lang="en-US" dirty="0"/>
          </a:p>
        </p:txBody>
      </p:sp>
      <p:graphicFrame>
        <p:nvGraphicFramePr>
          <p:cNvPr id="4" name="Chart 3" title="PSNR of Haar Iterations"/>
          <p:cNvGraphicFramePr/>
          <p:nvPr>
            <p:extLst>
              <p:ext uri="{D42A27DB-BD31-4B8C-83A1-F6EECF244321}">
                <p14:modId xmlns:p14="http://schemas.microsoft.com/office/powerpoint/2010/main" val="1641724165"/>
              </p:ext>
            </p:extLst>
          </p:nvPr>
        </p:nvGraphicFramePr>
        <p:xfrm>
          <a:off x="135082" y="3657600"/>
          <a:ext cx="5579918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022691705"/>
              </p:ext>
            </p:extLst>
          </p:nvPr>
        </p:nvGraphicFramePr>
        <p:xfrm>
          <a:off x="4419600" y="762000"/>
          <a:ext cx="4381500" cy="3059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19800" y="4572000"/>
            <a:ext cx="29718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YCbCr Entropy</a:t>
            </a:r>
          </a:p>
          <a:p>
            <a:pPr algn="ctr"/>
            <a:endParaRPr lang="en-US" u="sng" dirty="0" smtClean="0"/>
          </a:p>
          <a:p>
            <a:pPr algn="ctr"/>
            <a:r>
              <a:rPr lang="en-US" dirty="0"/>
              <a:t> </a:t>
            </a:r>
            <a:r>
              <a:rPr lang="en-US" dirty="0" smtClean="0"/>
              <a:t> 7.92296 fused image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260" y="457200"/>
            <a:ext cx="782574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Preservation of spectral characteristics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8288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Determines the degree to which two variables are associated</a:t>
            </a:r>
            <a:endParaRPr lang="en-US" dirty="0"/>
          </a:p>
        </p:txBody>
      </p:sp>
      <p:graphicFrame>
        <p:nvGraphicFramePr>
          <p:cNvPr id="7" name="Chart 6" title="PSNR of Haar Iterations"/>
          <p:cNvGraphicFramePr/>
          <p:nvPr>
            <p:extLst>
              <p:ext uri="{D42A27DB-BD31-4B8C-83A1-F6EECF244321}">
                <p14:modId xmlns:p14="http://schemas.microsoft.com/office/powerpoint/2010/main" val="3391111431"/>
              </p:ext>
            </p:extLst>
          </p:nvPr>
        </p:nvGraphicFramePr>
        <p:xfrm>
          <a:off x="228600" y="3962400"/>
          <a:ext cx="5638800" cy="264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870711511"/>
              </p:ext>
            </p:extLst>
          </p:nvPr>
        </p:nvGraphicFramePr>
        <p:xfrm>
          <a:off x="4343400" y="1828800"/>
          <a:ext cx="4478578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24600" y="4800600"/>
            <a:ext cx="2514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YCbCr correlation coefficient</a:t>
            </a:r>
          </a:p>
          <a:p>
            <a:pPr algn="ctr"/>
            <a:endParaRPr lang="en-US" u="sng" dirty="0" smtClean="0"/>
          </a:p>
          <a:p>
            <a:pPr algn="ctr"/>
            <a:r>
              <a:rPr lang="en-US" dirty="0"/>
              <a:t> </a:t>
            </a:r>
            <a:r>
              <a:rPr lang="en-US" dirty="0" smtClean="0"/>
              <a:t>  0.99695 img w/ori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676400"/>
            <a:ext cx="3724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Spectral Discrepancy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Measures the difference in the intensities of the corresponding spectral bands</a:t>
            </a:r>
            <a:endParaRPr lang="en-US" dirty="0"/>
          </a:p>
        </p:txBody>
      </p:sp>
      <p:graphicFrame>
        <p:nvGraphicFramePr>
          <p:cNvPr id="4" name="Chart 3" title="PSNR of Haar Iterations"/>
          <p:cNvGraphicFramePr/>
          <p:nvPr>
            <p:extLst>
              <p:ext uri="{D42A27DB-BD31-4B8C-83A1-F6EECF244321}">
                <p14:modId xmlns:p14="http://schemas.microsoft.com/office/powerpoint/2010/main" val="31165314"/>
              </p:ext>
            </p:extLst>
          </p:nvPr>
        </p:nvGraphicFramePr>
        <p:xfrm>
          <a:off x="307932" y="3810000"/>
          <a:ext cx="517846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52967859"/>
              </p:ext>
            </p:extLst>
          </p:nvPr>
        </p:nvGraphicFramePr>
        <p:xfrm>
          <a:off x="4648200" y="1269004"/>
          <a:ext cx="4114800" cy="2388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67400" y="4495800"/>
            <a:ext cx="28956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YCbCr Spectral Discrepancy</a:t>
            </a:r>
          </a:p>
          <a:p>
            <a:pPr algn="ctr"/>
            <a:endParaRPr lang="en-US" u="sng" dirty="0"/>
          </a:p>
          <a:p>
            <a:pPr algn="ctr"/>
            <a:r>
              <a:rPr lang="en-US" dirty="0" smtClean="0"/>
              <a:t>7.2278 red channels</a:t>
            </a:r>
          </a:p>
          <a:p>
            <a:pPr algn="ctr"/>
            <a:r>
              <a:rPr lang="en-US" dirty="0" smtClean="0"/>
              <a:t>6.83007 green channels</a:t>
            </a:r>
          </a:p>
          <a:p>
            <a:pPr algn="ctr"/>
            <a:r>
              <a:rPr lang="en-US" dirty="0" smtClean="0"/>
              <a:t>7.93516 blue channels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5156"/>
            <a:ext cx="2644140" cy="1293028"/>
          </a:xfrm>
        </p:spPr>
        <p:txBody>
          <a:bodyPr/>
          <a:lstStyle/>
          <a:p>
            <a:r>
              <a:rPr lang="en-US" dirty="0" smtClean="0"/>
              <a:t>Close-up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0" t="77802" r="13142"/>
          <a:stretch/>
        </p:blipFill>
        <p:spPr bwMode="auto">
          <a:xfrm>
            <a:off x="422564" y="1215852"/>
            <a:ext cx="3463636" cy="2289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80015" r="13681"/>
          <a:stretch/>
        </p:blipFill>
        <p:spPr bwMode="auto">
          <a:xfrm>
            <a:off x="5181600" y="1271270"/>
            <a:ext cx="3491778" cy="2233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3" t="80354" r="12579"/>
          <a:stretch/>
        </p:blipFill>
        <p:spPr bwMode="auto">
          <a:xfrm>
            <a:off x="422564" y="4114800"/>
            <a:ext cx="3463636" cy="2293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79710" r="13869"/>
          <a:stretch/>
        </p:blipFill>
        <p:spPr bwMode="auto">
          <a:xfrm>
            <a:off x="5181600" y="4114800"/>
            <a:ext cx="3491778" cy="2293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3505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3578" y="639589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Y-Cb-Cr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642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DWFT (15</a:t>
            </a:r>
            <a:r>
              <a:rPr lang="en-US" baseline="30000" dirty="0" smtClean="0"/>
              <a:t>th</a:t>
            </a:r>
            <a:r>
              <a:rPr lang="en-US" dirty="0" smtClean="0"/>
              <a:t> iteration)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34729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Haar</a:t>
            </a:r>
            <a:r>
              <a:rPr lang="en-US" dirty="0" smtClean="0"/>
              <a:t> Iteration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42662"/>
            <a:ext cx="6377940" cy="1293028"/>
          </a:xfrm>
        </p:spPr>
        <p:txBody>
          <a:bodyPr/>
          <a:lstStyle/>
          <a:p>
            <a:r>
              <a:rPr lang="en-US" dirty="0" smtClean="0"/>
              <a:t>Conclusion and Future Research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DWFT seems to provide the best quality of the fused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Due to the amount of computations needed to compute the DWFT, it is not as practical as the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Further research could 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Computing more iterations using the DWFT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Manipulating the color transfer method by applying discrete wavelet transform methods along with the color </a:t>
            </a:r>
            <a:r>
              <a:rPr lang="en-US" sz="2400" dirty="0" smtClean="0"/>
              <a:t>transfer methods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91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Acknowledgments</a:t>
            </a:r>
            <a:br>
              <a:rPr lang="en-US" b="1" u="sng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2400" b="1" u="sng" dirty="0"/>
          </a:p>
          <a:p>
            <a:r>
              <a:rPr lang="en-US" sz="2400" dirty="0" smtClean="0"/>
              <a:t>The National </a:t>
            </a:r>
            <a:r>
              <a:rPr lang="en-US" sz="2400" dirty="0"/>
              <a:t>Security Agency (H98230-13-1-0270) </a:t>
            </a:r>
            <a:endParaRPr lang="en-US" sz="2400" dirty="0" smtClean="0"/>
          </a:p>
          <a:p>
            <a:r>
              <a:rPr lang="en-US" sz="2400" dirty="0" smtClean="0"/>
              <a:t>The National </a:t>
            </a:r>
            <a:r>
              <a:rPr lang="en-US" sz="2400" dirty="0"/>
              <a:t>Science </a:t>
            </a:r>
            <a:r>
              <a:rPr lang="en-US" sz="2400" dirty="0" smtClean="0"/>
              <a:t>Foundation(DMS-1156582)</a:t>
            </a:r>
          </a:p>
          <a:p>
            <a:r>
              <a:rPr lang="en-US" sz="2400" dirty="0" smtClean="0"/>
              <a:t>Dr</a:t>
            </a:r>
            <a:r>
              <a:rPr lang="en-US" sz="2400" dirty="0"/>
              <a:t>. Helmut </a:t>
            </a:r>
            <a:r>
              <a:rPr lang="en-US" sz="2400" dirty="0" err="1" smtClean="0"/>
              <a:t>Knaust</a:t>
            </a:r>
            <a:endParaRPr lang="en-US" sz="2400" dirty="0" smtClean="0"/>
          </a:p>
          <a:p>
            <a:r>
              <a:rPr lang="en-US" sz="2400" dirty="0" smtClean="0"/>
              <a:t>All of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6377940" cy="1293028"/>
          </a:xfrm>
        </p:spPr>
        <p:txBody>
          <a:bodyPr/>
          <a:lstStyle/>
          <a:p>
            <a:r>
              <a:rPr lang="en-US" dirty="0" smtClean="0"/>
              <a:t>Literature Cited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19200"/>
            <a:ext cx="9448800" cy="56388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AutoNum type="arabicParenBoth"/>
            </a:pPr>
            <a:r>
              <a:rPr lang="en-US" dirty="0" smtClean="0"/>
              <a:t>Han</a:t>
            </a:r>
            <a:r>
              <a:rPr lang="en-US" dirty="0"/>
              <a:t>, S.S., Li, H.T., </a:t>
            </a:r>
            <a:r>
              <a:rPr lang="en-US" dirty="0"/>
              <a:t>Gu</a:t>
            </a:r>
            <a:r>
              <a:rPr lang="en-US" dirty="0"/>
              <a:t>, H.Y., 2008. The study on image fusion for high spatial resolution remote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sensing images</a:t>
            </a:r>
            <a:r>
              <a:rPr lang="en-US" dirty="0"/>
              <a:t>. </a:t>
            </a:r>
            <a:r>
              <a:rPr lang="en-US" dirty="0" smtClean="0"/>
              <a:t>The </a:t>
            </a:r>
            <a:r>
              <a:rPr lang="en-US" dirty="0"/>
              <a:t>International Archives of the Photogrammetry, Remote Sensing and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Spatial Information </a:t>
            </a:r>
            <a:r>
              <a:rPr lang="en-US" dirty="0"/>
              <a:t>Sciences. Vol. XXXVII. Part B7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(2) Li S. and Kwok J.T. and Wang Y. (2002) Using the discrete wavelet </a:t>
            </a:r>
            <a:r>
              <a:rPr lang="en-US" dirty="0" smtClean="0"/>
              <a:t>frame transform </a:t>
            </a:r>
            <a:r>
              <a:rPr lang="en-US" dirty="0"/>
              <a:t>to merge </a:t>
            </a:r>
            <a:r>
              <a:rPr lang="en-US" dirty="0" smtClean="0"/>
              <a:t>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Landsat </a:t>
            </a:r>
            <a:r>
              <a:rPr lang="en-US" dirty="0"/>
              <a:t>TM and SPOT panchromatic images.  Information Fusion 3: 17-23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(3) W.J. Carper, T.W. </a:t>
            </a:r>
            <a:r>
              <a:rPr lang="en-US" dirty="0"/>
              <a:t>Lilesand</a:t>
            </a:r>
            <a:r>
              <a:rPr lang="en-US" dirty="0"/>
              <a:t>, R.W. </a:t>
            </a:r>
            <a:r>
              <a:rPr lang="en-US" dirty="0"/>
              <a:t>Kieffer</a:t>
            </a:r>
            <a:r>
              <a:rPr lang="en-US" dirty="0"/>
              <a:t>. The use of Intensity-Hue-Saturation transformation for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merging </a:t>
            </a:r>
            <a:r>
              <a:rPr lang="en-US" dirty="0"/>
              <a:t>SPOT panchromatic and multispectral image data, Photogrammetric Engineering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and </a:t>
            </a:r>
            <a:r>
              <a:rPr lang="en-US" dirty="0"/>
              <a:t>Remote Sensing 56 (4) </a:t>
            </a:r>
            <a:r>
              <a:rPr lang="en-US" dirty="0" smtClean="0"/>
              <a:t>(</a:t>
            </a:r>
            <a:r>
              <a:rPr lang="en-US" dirty="0"/>
              <a:t>1990) 459-467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(4) </a:t>
            </a:r>
            <a:r>
              <a:rPr lang="en-US" dirty="0" smtClean="0"/>
              <a:t>Yakhdani</a:t>
            </a:r>
            <a:r>
              <a:rPr lang="en-US" dirty="0" smtClean="0"/>
              <a:t> </a:t>
            </a:r>
            <a:r>
              <a:rPr lang="en-US" dirty="0" smtClean="0"/>
              <a:t>M.Fallah</a:t>
            </a:r>
            <a:r>
              <a:rPr lang="en-US" dirty="0" smtClean="0"/>
              <a:t> and </a:t>
            </a:r>
            <a:r>
              <a:rPr lang="en-US" dirty="0" smtClean="0"/>
              <a:t>Azizi</a:t>
            </a:r>
            <a:r>
              <a:rPr lang="en-US" dirty="0" smtClean="0"/>
              <a:t> A. (2010) Quality Assessment of Image Fusion </a:t>
            </a:r>
            <a:r>
              <a:rPr lang="en-US" dirty="0"/>
              <a:t>Techniques </a:t>
            </a:r>
            <a:r>
              <a:rPr lang="en-US" dirty="0" smtClean="0"/>
              <a:t>for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/>
              <a:t>Multisensor</a:t>
            </a:r>
            <a:r>
              <a:rPr lang="en-US" dirty="0"/>
              <a:t> High Resolution Satellite Images (Case Study: IRS-P5 and IRS-P6 Satellite </a:t>
            </a:r>
            <a:r>
              <a:rPr lang="en-US" dirty="0" smtClean="0"/>
              <a:t>Images</a:t>
            </a:r>
            <a:r>
              <a:rPr lang="en-US" dirty="0"/>
              <a:t>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In</a:t>
            </a:r>
            <a:r>
              <a:rPr lang="en-US" dirty="0"/>
              <a:t>. Wagner W., </a:t>
            </a:r>
            <a:r>
              <a:rPr lang="en-US" dirty="0"/>
              <a:t>Szekely</a:t>
            </a:r>
            <a:r>
              <a:rPr lang="en-US" dirty="0"/>
              <a:t>, B. (eds.): ISPRS TC VII Symposium – 100 years ISPRS, Vienna, Austria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/>
              <a:t>July 5-7, </a:t>
            </a:r>
            <a:r>
              <a:rPr lang="en-US" dirty="0" smtClean="0"/>
              <a:t>2010</a:t>
            </a:r>
            <a:r>
              <a:rPr lang="en-US" dirty="0"/>
              <a:t>, IAPRS, Vol. XXXVIII, Part 7B: 205-208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(5) </a:t>
            </a:r>
            <a:r>
              <a:rPr lang="en-US" dirty="0"/>
              <a:t>Zhenhua</a:t>
            </a:r>
            <a:r>
              <a:rPr lang="en-US" dirty="0"/>
              <a:t> Li, </a:t>
            </a:r>
            <a:r>
              <a:rPr lang="en-US" dirty="0"/>
              <a:t>Zhongliang</a:t>
            </a:r>
            <a:r>
              <a:rPr lang="en-US" dirty="0"/>
              <a:t> Jing, </a:t>
            </a:r>
            <a:r>
              <a:rPr lang="en-US" dirty="0"/>
              <a:t>Xuhong</a:t>
            </a:r>
            <a:r>
              <a:rPr lang="en-US" dirty="0"/>
              <a:t> Yang, </a:t>
            </a:r>
            <a:r>
              <a:rPr lang="en-US" dirty="0"/>
              <a:t>Shaoyuan</a:t>
            </a:r>
            <a:r>
              <a:rPr lang="en-US" dirty="0"/>
              <a:t> Sun. Color transfer based remote sensing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image fusion </a:t>
            </a:r>
            <a:r>
              <a:rPr lang="en-US" dirty="0"/>
              <a:t>using non-separable wavelet frame transform. Pattern Recognition Letters 26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/>
              <a:t>2005): pp. 2006-14.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282" y="343706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Image Fusion and why is it important?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990" y="1727439"/>
            <a:ext cx="7543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Process of combining information from two or more images to form a final fused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We will be using a low resolution multispectral satellite image and a high resolution panchromatic satellite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It is more cost 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The resulting Multispectral satellite images are used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g</a:t>
            </a:r>
            <a:r>
              <a:rPr lang="en-US" sz="2200" dirty="0" smtClean="0"/>
              <a:t>ather agriculture and resource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g</a:t>
            </a:r>
            <a:r>
              <a:rPr lang="en-US" sz="2200" dirty="0" smtClean="0"/>
              <a:t>ather information for urban and land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32277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Wavelet Files\Image Fusion\Berlin_gr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6" y="3352800"/>
            <a:ext cx="6400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Wavelet Files\Image Fusion\Berlin_small4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4" y="762000"/>
            <a:ext cx="4405744" cy="22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386382"/>
            <a:ext cx="2735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Berlin Satellite Images</a:t>
            </a:r>
            <a:endParaRPr lang="en-US" sz="2800" b="1" kern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137654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x 128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04900" y="609600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1024 x 512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Manipulating Matrices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5146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Images are </a:t>
            </a:r>
            <a:r>
              <a:rPr lang="en-US" sz="2400" dirty="0" smtClean="0"/>
              <a:t>stored into </a:t>
            </a:r>
            <a:r>
              <a:rPr lang="en-US" sz="2400" dirty="0" smtClean="0"/>
              <a:t>the computer as large 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Each entry corresponding from 0 (black) to 255 (white)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 color images, each entry has a vector containing three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We can manipulate the image by manipulating the matrix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727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09626"/>
            <a:ext cx="6377940" cy="1293028"/>
          </a:xfrm>
        </p:spPr>
        <p:txBody>
          <a:bodyPr/>
          <a:lstStyle/>
          <a:p>
            <a:r>
              <a:rPr lang="en-US" dirty="0" smtClean="0"/>
              <a:t>Color Transfer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2139188"/>
                <a:ext cx="8229600" cy="4065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Y-Cb-Cr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It is a color space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It is used to encode color images based on human perception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=219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.299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255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.587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255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.114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255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+16</m:t>
                      </m:r>
                    </m:oMath>
                  </m:oMathPara>
                </a14:m>
                <a:endParaRPr lang="en-US" sz="1600" dirty="0" smtClean="0"/>
              </a:p>
              <a:p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𝐶𝑏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224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255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1.772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+128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𝐶𝑟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224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255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1.402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+128</m:t>
                      </m:r>
                    </m:oMath>
                  </m:oMathPara>
                </a14:m>
                <a:endParaRPr lang="en-US" sz="16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139188"/>
                <a:ext cx="8229600" cy="4065600"/>
              </a:xfrm>
              <a:prstGeom prst="rect">
                <a:avLst/>
              </a:prstGeom>
              <a:blipFill rotWithShape="1">
                <a:blip r:embed="rId2"/>
                <a:stretch>
                  <a:fillRect l="-593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"/>
                <a:ea typeface="Calibri" pitchFamily="34" charset="0"/>
                <a:cs typeface="Courier"/>
              </a:rPr>
              <a:t>    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67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"/>
                <a:ea typeface="Calibri" pitchFamily="34" charset="0"/>
                <a:cs typeface="Courier"/>
              </a:rPr>
              <a:t>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"/>
                <a:ea typeface="Calibri" pitchFamily="34" charset="0"/>
                <a:cs typeface="Courier"/>
              </a:rPr>
              <a:t>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862556" cy="19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3862556" cy="19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53345"/>
            <a:ext cx="3862556" cy="19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53345"/>
            <a:ext cx="3862556" cy="19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084484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Enlarged the color satellite image and separated it into its luminance and chrominance channels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Discrete Wavelet Transform Method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2997626"/>
            <a:ext cx="655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We used the Haar wavelet.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Applied the Haar wavelet transform to each channel and the grey scale image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Applied multiple iterations to the blur </a:t>
            </a:r>
          </a:p>
        </p:txBody>
      </p:sp>
    </p:spTree>
    <p:extLst>
      <p:ext uri="{BB962C8B-B14F-4D97-AF65-F5344CB8AC3E}">
        <p14:creationId xmlns:p14="http://schemas.microsoft.com/office/powerpoint/2010/main" val="30903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43400" y="76199"/>
            <a:ext cx="4648200" cy="2895601"/>
            <a:chOff x="4343400" y="76199"/>
            <a:chExt cx="4648200" cy="2895601"/>
          </a:xfrm>
        </p:grpSpPr>
        <p:sp>
          <p:nvSpPr>
            <p:cNvPr id="5" name="Rectangle 4"/>
            <p:cNvSpPr/>
            <p:nvPr/>
          </p:nvSpPr>
          <p:spPr>
            <a:xfrm>
              <a:off x="4343400" y="76199"/>
              <a:ext cx="4648200" cy="289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779" y="228600"/>
              <a:ext cx="4306421" cy="25752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20877" y="3253466"/>
            <a:ext cx="6004285" cy="3604534"/>
            <a:chOff x="20877" y="3253466"/>
            <a:chExt cx="6004285" cy="3604534"/>
          </a:xfrm>
        </p:grpSpPr>
        <p:sp>
          <p:nvSpPr>
            <p:cNvPr id="6" name="Rectangle 5"/>
            <p:cNvSpPr/>
            <p:nvPr/>
          </p:nvSpPr>
          <p:spPr>
            <a:xfrm>
              <a:off x="20877" y="3253466"/>
              <a:ext cx="6004285" cy="36045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19" y="3421065"/>
              <a:ext cx="5638800" cy="32693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432218" y="1217474"/>
            <a:ext cx="3530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Due to the blur being downsized, we were limited on the amount of iterations we could compute.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07905" y="4317069"/>
            <a:ext cx="26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iterations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3103"/>
            <a:ext cx="3461028" cy="173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461028" cy="173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3461028" cy="173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8" y="3886199"/>
            <a:ext cx="3461030" cy="173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2907268"/>
            <a:ext cx="269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Haar Iteration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769037"/>
            <a:ext cx="269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Haar Iteration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2896382"/>
            <a:ext cx="269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 Haar Iteration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5791200"/>
            <a:ext cx="269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Haar Iteration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8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3286</TotalTime>
  <Words>797</Words>
  <Application>Microsoft Office PowerPoint</Application>
  <PresentationFormat>On-screen Show (4:3)</PresentationFormat>
  <Paragraphs>121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Vapor Trail</vt:lpstr>
      <vt:lpstr>Image Fusion of satellite images</vt:lpstr>
      <vt:lpstr>What is Image Fusion and why is it important?</vt:lpstr>
      <vt:lpstr>PowerPoint Presentation</vt:lpstr>
      <vt:lpstr>Manipulating Matrices</vt:lpstr>
      <vt:lpstr>Color Transfer Method</vt:lpstr>
      <vt:lpstr>PowerPoint Presentation</vt:lpstr>
      <vt:lpstr>Discrete Wavelet Transform Method</vt:lpstr>
      <vt:lpstr>PowerPoint Presentation</vt:lpstr>
      <vt:lpstr>PowerPoint Presentation</vt:lpstr>
      <vt:lpstr>Discrete Wavelet Frame Transform Method</vt:lpstr>
      <vt:lpstr>Improvement of spatial characteristics</vt:lpstr>
      <vt:lpstr>PowerPoint Presentation</vt:lpstr>
      <vt:lpstr>Preservation of spectral characteristics</vt:lpstr>
      <vt:lpstr>PowerPoint Presentation</vt:lpstr>
      <vt:lpstr>Close-up</vt:lpstr>
      <vt:lpstr>Conclusion and Future Research</vt:lpstr>
      <vt:lpstr>Acknowledgments </vt:lpstr>
      <vt:lpstr>Literature Cited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jasmine</dc:creator>
  <cp:lastModifiedBy>Alex</cp:lastModifiedBy>
  <cp:revision>29</cp:revision>
  <dcterms:created xsi:type="dcterms:W3CDTF">2014-01-07T16:22:02Z</dcterms:created>
  <dcterms:modified xsi:type="dcterms:W3CDTF">2014-01-18T17:14:02Z</dcterms:modified>
</cp:coreProperties>
</file>