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8" r:id="rId3"/>
    <p:sldId id="299" r:id="rId4"/>
    <p:sldId id="301" r:id="rId5"/>
    <p:sldId id="302" r:id="rId6"/>
    <p:sldId id="303" r:id="rId7"/>
    <p:sldId id="304" r:id="rId8"/>
    <p:sldId id="306" r:id="rId9"/>
    <p:sldId id="296" r:id="rId10"/>
    <p:sldId id="280" r:id="rId11"/>
    <p:sldId id="282" r:id="rId12"/>
    <p:sldId id="281" r:id="rId13"/>
    <p:sldId id="283" r:id="rId14"/>
    <p:sldId id="284" r:id="rId15"/>
    <p:sldId id="297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300" r:id="rId25"/>
    <p:sldId id="30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A5002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A5002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A5002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A5002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A5002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A5002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A5002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A5002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A5002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99"/>
    <a:srgbClr val="A50021"/>
    <a:srgbClr val="CC0000"/>
    <a:srgbClr val="969696"/>
    <a:srgbClr val="777777"/>
    <a:srgbClr val="FF00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36FF6D6-CAD0-4322-B072-4CE131DA4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11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1B931CE-68F1-469B-8AA8-8D34197A4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28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1C1474A4-4282-4EC7-9A7D-D4BB9A0B2B61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April 15,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8078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April 15,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205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April 15,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436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39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552095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April 15,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3099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April 15,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6568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April 15,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718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April 15,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7716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April 15,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196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April 15,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244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April 15,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8084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April 15,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9633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t>Saturday, April 15,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6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helmut.knaust.info/" TargetMode="External"/><Relationship Id="rId3" Type="http://schemas.openxmlformats.org/officeDocument/2006/relationships/hyperlink" Target="http://www.inquirybasedlearning.org/" TargetMode="External"/><Relationship Id="rId7" Type="http://schemas.openxmlformats.org/officeDocument/2006/relationships/hyperlink" Target="mailto:hknaust@utep.ed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eduadvance.org/" TargetMode="External"/><Relationship Id="rId5" Type="http://schemas.openxmlformats.org/officeDocument/2006/relationships/hyperlink" Target="http://sigmaa.maa.org/ibl/" TargetMode="External"/><Relationship Id="rId4" Type="http://schemas.openxmlformats.org/officeDocument/2006/relationships/hyperlink" Target="http://www.jiblm.org/" TargetMode="External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600200" y="990600"/>
            <a:ext cx="571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Inquiry-Based Learning</a:t>
            </a:r>
            <a:br>
              <a:rPr lang="en-US" dirty="0"/>
            </a:br>
            <a:r>
              <a:rPr lang="en-US" dirty="0"/>
              <a:t>in Mathematics</a:t>
            </a:r>
            <a:br>
              <a:rPr lang="en-US" sz="3200" dirty="0"/>
            </a:br>
            <a:br>
              <a:rPr lang="en-US" sz="3200" dirty="0"/>
            </a:br>
            <a:r>
              <a:rPr lang="en-US" sz="2700" dirty="0"/>
              <a:t>Helmut Knaust</a:t>
            </a:r>
            <a:br>
              <a:rPr lang="en-US" sz="2700" dirty="0"/>
            </a:br>
            <a:r>
              <a:rPr lang="en-US" sz="2700" dirty="0"/>
              <a:t>The University of Texas at El Paso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hknaust@utep.edu</a:t>
            </a:r>
            <a:endParaRPr lang="en-US" altLang="en-US" sz="2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53D2B1-FC76-4526-991C-2AEB325F9ACF}"/>
              </a:ext>
            </a:extLst>
          </p:cNvPr>
          <p:cNvSpPr txBox="1"/>
          <p:nvPr/>
        </p:nvSpPr>
        <p:spPr>
          <a:xfrm>
            <a:off x="76200" y="6553200"/>
            <a:ext cx="892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solidFill>
                  <a:schemeClr val="tx1"/>
                </a:solidFill>
              </a:rPr>
              <a:t>NMMATYC/MAA-SW Annual Conference					 April 15, 2023</a:t>
            </a:r>
          </a:p>
          <a:p>
            <a:endParaRPr lang="en-US" sz="1400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9B13D85-0124-28B8-DE91-8EE4C89FB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95124"/>
            <a:ext cx="8229600" cy="255807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143000"/>
            <a:ext cx="51054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u="sng" dirty="0"/>
              <a:t>The Idea</a:t>
            </a:r>
          </a:p>
          <a:p>
            <a:pPr eaLnBrk="1" hangingPunct="1">
              <a:buFontTx/>
              <a:buNone/>
            </a:pPr>
            <a:endParaRPr lang="en-US" altLang="en-US" u="sng" dirty="0"/>
          </a:p>
          <a:p>
            <a:pPr marL="0" indent="0" eaLnBrk="1" hangingPunct="1">
              <a:buNone/>
            </a:pPr>
            <a:r>
              <a:rPr lang="en-US" altLang="en-US" sz="2000" dirty="0"/>
              <a:t>About 20 years ago, my colleague Art Duval and I decided to create an “Introduction to the Major” course, similar to introductory courses in science and engineering curricula.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000" dirty="0"/>
              <a:t>Main ingredients: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2000" b="1" dirty="0"/>
              <a:t>Calculus </a:t>
            </a:r>
            <a:r>
              <a:rPr lang="en-US" altLang="en-US" sz="2000" b="1" dirty="0" err="1"/>
              <a:t>ain’t</a:t>
            </a:r>
            <a:r>
              <a:rPr lang="en-US" altLang="en-US" sz="2000" b="1" dirty="0"/>
              <a:t> it: </a:t>
            </a:r>
            <a:r>
              <a:rPr lang="en-US" altLang="en-US" sz="2000" dirty="0"/>
              <a:t>The course should portray what mathematicians actually do.</a:t>
            </a:r>
          </a:p>
          <a:p>
            <a:pPr eaLnBrk="1" hangingPunct="1"/>
            <a:r>
              <a:rPr lang="en-US" altLang="en-US" sz="2000" b="1" dirty="0"/>
              <a:t>The students are the mathematicians: </a:t>
            </a:r>
            <a:r>
              <a:rPr lang="en-US" altLang="en-US" sz="2000" dirty="0"/>
              <a:t>The course should be student-centered and not lecture-based.</a:t>
            </a:r>
          </a:p>
        </p:txBody>
      </p:sp>
      <p:pic>
        <p:nvPicPr>
          <p:cNvPr id="3075" name="Picture 11" descr="alice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684337"/>
            <a:ext cx="3016250" cy="3565525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952500"/>
            <a:ext cx="7315200" cy="49530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u="sng" dirty="0"/>
              <a:t>Secondary Thoughts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2400" dirty="0"/>
              <a:t>Such a course may be a good </a:t>
            </a:r>
            <a:r>
              <a:rPr lang="en-US" altLang="en-US" sz="2400" b="1" dirty="0"/>
              <a:t>recruiting ground </a:t>
            </a:r>
            <a:r>
              <a:rPr lang="en-US" altLang="en-US" sz="2400" dirty="0"/>
              <a:t>for mathematics majors. </a:t>
            </a:r>
          </a:p>
          <a:p>
            <a:pPr eaLnBrk="1" hangingPunct="1"/>
            <a:r>
              <a:rPr lang="en-US" altLang="en-US" sz="2400" dirty="0"/>
              <a:t>Community college students sometimes arrive on our campus </a:t>
            </a:r>
            <a:r>
              <a:rPr lang="en-US" altLang="en-US" sz="2400" b="1" dirty="0"/>
              <a:t>“behind schedule”</a:t>
            </a:r>
            <a:r>
              <a:rPr lang="en-US" altLang="en-US" sz="2400" dirty="0"/>
              <a:t>: Before completing  Calculus I there is no other math course for them to take.</a:t>
            </a:r>
          </a:p>
          <a:p>
            <a:pPr eaLnBrk="1" hangingPunct="1"/>
            <a:r>
              <a:rPr lang="en-US" altLang="en-US" sz="2400" dirty="0"/>
              <a:t>This may be a good course for </a:t>
            </a:r>
            <a:r>
              <a:rPr lang="en-US" altLang="en-US" sz="2400" b="1" dirty="0"/>
              <a:t>“writing in the discipline”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/>
              <a:t>The course may </a:t>
            </a:r>
            <a:r>
              <a:rPr lang="en-US" altLang="en-US" sz="2400" b="1" dirty="0"/>
              <a:t>alleviate the shock </a:t>
            </a:r>
            <a:r>
              <a:rPr lang="en-US" altLang="en-US" sz="2400" dirty="0"/>
              <a:t>some of our students experience when they start to take proof-based courses.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90680" y="1219200"/>
            <a:ext cx="4876799" cy="4572000"/>
          </a:xfrm>
          <a:noFill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u="sng" dirty="0"/>
              <a:t>The Textbook</a:t>
            </a:r>
          </a:p>
          <a:p>
            <a:pPr eaLnBrk="1" hangingPunct="1">
              <a:buFontTx/>
              <a:buNone/>
            </a:pPr>
            <a:endParaRPr lang="en-US" altLang="en-US" u="sng" dirty="0"/>
          </a:p>
          <a:p>
            <a:pPr eaLnBrk="1" hangingPunct="1"/>
            <a:r>
              <a:rPr lang="en-US" altLang="en-US" sz="2400" dirty="0"/>
              <a:t>Mount Holyoke College: “Laboratories in Mathematical Experimentation – A Bridge to Higher Mathematics“</a:t>
            </a:r>
          </a:p>
          <a:p>
            <a:pPr eaLnBrk="1" hangingPunct="1"/>
            <a:r>
              <a:rPr lang="en-US" altLang="en-US" sz="2400" dirty="0"/>
              <a:t>Out of print, but available from the speaker (hknaust@utep.edu)</a:t>
            </a:r>
            <a:endParaRPr lang="en-US" altLang="en-US" sz="1800" dirty="0"/>
          </a:p>
        </p:txBody>
      </p:sp>
      <p:pic>
        <p:nvPicPr>
          <p:cNvPr id="5123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828800"/>
            <a:ext cx="2851150" cy="3810000"/>
          </a:xfr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6"/>
          <p:cNvSpPr txBox="1">
            <a:spLocks noChangeArrowheads="1"/>
          </p:cNvSpPr>
          <p:nvPr/>
        </p:nvSpPr>
        <p:spPr bwMode="auto">
          <a:xfrm>
            <a:off x="914400" y="2544763"/>
            <a:ext cx="7620000" cy="33909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Times New Roman" pitchFamily="18" charset="0"/>
              </a:rPr>
              <a:t>                                                                                             </a:t>
            </a:r>
          </a:p>
          <a:p>
            <a:pPr eaLnBrk="1" hangingPunct="1"/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685800" y="1295400"/>
            <a:ext cx="7391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sz="2400" u="sng" dirty="0">
                <a:solidFill>
                  <a:schemeClr val="tx1"/>
                </a:solidFill>
                <a:latin typeface="+mn-lt"/>
              </a:rPr>
              <a:t>The Laboratories</a:t>
            </a:r>
          </a:p>
          <a:p>
            <a:pPr eaLnBrk="1" hangingPunct="1"/>
            <a:endParaRPr lang="en-US" altLang="en-US" sz="2400" u="sng" dirty="0"/>
          </a:p>
          <a:p>
            <a:pPr eaLnBrk="1" hangingPunct="1"/>
            <a:endParaRPr lang="en-US" altLang="en-US" dirty="0"/>
          </a:p>
        </p:txBody>
      </p:sp>
      <p:cxnSp>
        <p:nvCxnSpPr>
          <p:cNvPr id="6148" name="AutoShape 16"/>
          <p:cNvCxnSpPr>
            <a:cxnSpLocks noChangeShapeType="1"/>
            <a:stCxn id="6158" idx="3"/>
            <a:endCxn id="6157" idx="0"/>
          </p:cNvCxnSpPr>
          <p:nvPr/>
        </p:nvCxnSpPr>
        <p:spPr bwMode="auto">
          <a:xfrm>
            <a:off x="5786438" y="3124200"/>
            <a:ext cx="1179512" cy="798513"/>
          </a:xfrm>
          <a:prstGeom prst="bentConnector2">
            <a:avLst/>
          </a:prstGeom>
          <a:noFill/>
          <a:ln w="38100">
            <a:solidFill>
              <a:srgbClr val="CC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1981200" y="4983163"/>
            <a:ext cx="1933575" cy="39687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CC"/>
                </a:solidFill>
              </a:rPr>
              <a:t>test conjecture</a:t>
            </a:r>
          </a:p>
        </p:txBody>
      </p:sp>
      <p:grpSp>
        <p:nvGrpSpPr>
          <p:cNvPr id="6150" name="Group 30"/>
          <p:cNvGrpSpPr>
            <a:grpSpLocks/>
          </p:cNvGrpSpPr>
          <p:nvPr/>
        </p:nvGrpSpPr>
        <p:grpSpPr bwMode="auto">
          <a:xfrm>
            <a:off x="1447800" y="2925763"/>
            <a:ext cx="6751638" cy="2454275"/>
            <a:chOff x="912" y="1843"/>
            <a:chExt cx="4253" cy="1546"/>
          </a:xfrm>
        </p:grpSpPr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912" y="2496"/>
              <a:ext cx="1368" cy="25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CC"/>
                  </a:solidFill>
                </a:rPr>
                <a:t>refine conjecture</a:t>
              </a:r>
            </a:p>
          </p:txBody>
        </p:sp>
        <p:sp>
          <p:nvSpPr>
            <p:cNvPr id="6157" name="Text Box 11"/>
            <p:cNvSpPr txBox="1">
              <a:spLocks noChangeArrowheads="1"/>
            </p:cNvSpPr>
            <p:nvPr/>
          </p:nvSpPr>
          <p:spPr bwMode="auto">
            <a:xfrm>
              <a:off x="3610" y="2471"/>
              <a:ext cx="1555" cy="25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CC"/>
                  </a:solidFill>
                </a:rPr>
                <a:t>conduct experiment</a:t>
              </a:r>
            </a:p>
          </p:txBody>
        </p:sp>
        <p:sp>
          <p:nvSpPr>
            <p:cNvPr id="6158" name="Text Box 9"/>
            <p:cNvSpPr txBox="1">
              <a:spLocks noChangeArrowheads="1"/>
            </p:cNvSpPr>
            <p:nvPr/>
          </p:nvSpPr>
          <p:spPr bwMode="auto">
            <a:xfrm>
              <a:off x="2208" y="1843"/>
              <a:ext cx="1437" cy="25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CC"/>
                  </a:solidFill>
                </a:rPr>
                <a:t>devise experiment</a:t>
              </a:r>
            </a:p>
          </p:txBody>
        </p:sp>
        <p:sp>
          <p:nvSpPr>
            <p:cNvPr id="6159" name="Text Box 14"/>
            <p:cNvSpPr txBox="1">
              <a:spLocks noChangeArrowheads="1"/>
            </p:cNvSpPr>
            <p:nvPr/>
          </p:nvSpPr>
          <p:spPr bwMode="auto">
            <a:xfrm>
              <a:off x="3312" y="3139"/>
              <a:ext cx="1648" cy="25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CC"/>
                  </a:solidFill>
                </a:rPr>
                <a:t>formulate conjecture</a:t>
              </a:r>
            </a:p>
          </p:txBody>
        </p:sp>
      </p:grpSp>
      <p:cxnSp>
        <p:nvCxnSpPr>
          <p:cNvPr id="6151" name="AutoShape 18"/>
          <p:cNvCxnSpPr>
            <a:cxnSpLocks noChangeShapeType="1"/>
            <a:stCxn id="6157" idx="2"/>
            <a:endCxn id="6159" idx="0"/>
          </p:cNvCxnSpPr>
          <p:nvPr/>
        </p:nvCxnSpPr>
        <p:spPr bwMode="auto">
          <a:xfrm rot="5400000">
            <a:off x="6434137" y="4451351"/>
            <a:ext cx="663575" cy="4000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AutoShape 19"/>
          <p:cNvCxnSpPr>
            <a:cxnSpLocks noChangeShapeType="1"/>
            <a:stCxn id="6159" idx="2"/>
            <a:endCxn id="6149" idx="2"/>
          </p:cNvCxnSpPr>
          <p:nvPr/>
        </p:nvCxnSpPr>
        <p:spPr bwMode="auto">
          <a:xfrm rot="5400000">
            <a:off x="4756150" y="3571876"/>
            <a:ext cx="1587" cy="3617912"/>
          </a:xfrm>
          <a:prstGeom prst="bentConnector3">
            <a:avLst>
              <a:gd name="adj1" fmla="val 14400005"/>
            </a:avLst>
          </a:prstGeom>
          <a:noFill/>
          <a:ln w="38100">
            <a:solidFill>
              <a:srgbClr val="CC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3" name="AutoShape 22"/>
          <p:cNvCxnSpPr>
            <a:cxnSpLocks noChangeShapeType="1"/>
            <a:stCxn id="6149" idx="0"/>
            <a:endCxn id="6156" idx="2"/>
          </p:cNvCxnSpPr>
          <p:nvPr/>
        </p:nvCxnSpPr>
        <p:spPr bwMode="auto">
          <a:xfrm rot="5400000" flipH="1">
            <a:off x="2428875" y="4464050"/>
            <a:ext cx="623888" cy="414338"/>
          </a:xfrm>
          <a:prstGeom prst="bentConnector3">
            <a:avLst>
              <a:gd name="adj1" fmla="val 49875"/>
            </a:avLst>
          </a:prstGeom>
          <a:noFill/>
          <a:ln w="38100">
            <a:solidFill>
              <a:srgbClr val="CC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AutoShape 23"/>
          <p:cNvCxnSpPr>
            <a:cxnSpLocks noChangeShapeType="1"/>
            <a:stCxn id="6156" idx="0"/>
            <a:endCxn id="6158" idx="1"/>
          </p:cNvCxnSpPr>
          <p:nvPr/>
        </p:nvCxnSpPr>
        <p:spPr bwMode="auto">
          <a:xfrm rot="-5400000">
            <a:off x="2600325" y="3057525"/>
            <a:ext cx="838200" cy="971550"/>
          </a:xfrm>
          <a:prstGeom prst="bentConnector2">
            <a:avLst/>
          </a:prstGeom>
          <a:noFill/>
          <a:ln w="38100">
            <a:solidFill>
              <a:srgbClr val="CC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5" name="Text Box 25"/>
          <p:cNvSpPr txBox="1">
            <a:spLocks noChangeArrowheads="1"/>
          </p:cNvSpPr>
          <p:nvPr/>
        </p:nvSpPr>
        <p:spPr bwMode="auto">
          <a:xfrm>
            <a:off x="838200" y="2438400"/>
            <a:ext cx="740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38200" y="1066799"/>
            <a:ext cx="70104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1pPr>
            <a:lvl2pPr marL="914400" indent="-4572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sz="2400" u="sng" dirty="0">
                <a:solidFill>
                  <a:schemeClr val="tx1"/>
                </a:solidFill>
                <a:latin typeface="+mn-lt"/>
              </a:rPr>
              <a:t>The Two-week Laboratories (cont’d)</a:t>
            </a:r>
          </a:p>
          <a:p>
            <a:pPr eaLnBrk="1" hangingPunct="1"/>
            <a:endParaRPr lang="en-US" altLang="en-US" sz="2400" u="sng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Short exposition by instructor, maybe 15 minutes</a:t>
            </a:r>
          </a:p>
          <a:p>
            <a:pPr eaLnBrk="1" hangingPunct="1">
              <a:buFontTx/>
              <a:buChar char="•"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Each lab progresses from pretty straightforward investigations to intriguing open-ended problems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Ultimate goal: Students come up with mathematical conjectures and try to prove them</a:t>
            </a:r>
          </a:p>
          <a:p>
            <a:pPr eaLnBrk="1" hangingPunct="1">
              <a:buFontTx/>
              <a:buChar char="•"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Students write a substantial laboratory report </a:t>
            </a:r>
          </a:p>
          <a:p>
            <a:pPr lvl="1" eaLnBrk="1" hangingPunct="1"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10-15 pages</a:t>
            </a:r>
          </a:p>
          <a:p>
            <a:pPr lvl="1" eaLnBrk="1" hangingPunct="1"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Students can resubmit for a new grade once per lab</a:t>
            </a:r>
          </a:p>
          <a:p>
            <a:pPr lvl="1" eaLnBrk="1" hangingPunct="1">
              <a:buFontTx/>
              <a:buChar char="•"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Instructor provides guidance and feedback all along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6D30B3-567E-4EF3-8492-97E1DB7C3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6" y="3658047"/>
            <a:ext cx="4372585" cy="2791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367BF3-0B1C-481F-B029-8A31BBA47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57200"/>
            <a:ext cx="4391638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7975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035"/>
          <p:cNvGrpSpPr>
            <a:grpSpLocks/>
          </p:cNvGrpSpPr>
          <p:nvPr/>
        </p:nvGrpSpPr>
        <p:grpSpPr bwMode="auto">
          <a:xfrm>
            <a:off x="228600" y="914400"/>
            <a:ext cx="8305800" cy="4527551"/>
            <a:chOff x="144" y="576"/>
            <a:chExt cx="4893" cy="2852"/>
          </a:xfrm>
        </p:grpSpPr>
        <p:sp>
          <p:nvSpPr>
            <p:cNvPr id="9225" name="Text Box 1026"/>
            <p:cNvSpPr txBox="1">
              <a:spLocks noChangeArrowheads="1"/>
            </p:cNvSpPr>
            <p:nvPr/>
          </p:nvSpPr>
          <p:spPr bwMode="auto">
            <a:xfrm>
              <a:off x="144" y="1728"/>
              <a:ext cx="2736" cy="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n-US" altLang="en-US" sz="2400" u="sng" dirty="0">
                <a:solidFill>
                  <a:schemeClr val="tx1"/>
                </a:solidFill>
              </a:endParaRPr>
            </a:p>
            <a:p>
              <a:pPr eaLnBrk="1" hangingPunct="1"/>
              <a:endParaRPr lang="en-US" altLang="en-US" i="1" baseline="-25000" dirty="0">
                <a:solidFill>
                  <a:schemeClr val="tx1"/>
                </a:solidFill>
              </a:endParaRPr>
            </a:p>
            <a:p>
              <a:pPr eaLnBrk="1" hangingPunct="1">
                <a:buFontTx/>
                <a:buChar char="•"/>
              </a:pP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 What happens to this sequence as </a:t>
              </a:r>
              <a:r>
                <a:rPr lang="en-US" altLang="en-US" i="1" dirty="0">
                  <a:solidFill>
                    <a:schemeClr val="tx1"/>
                  </a:solidFill>
                  <a:latin typeface="+mn-lt"/>
                </a:rPr>
                <a:t>n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 gets large?</a:t>
              </a:r>
            </a:p>
            <a:p>
              <a:pPr eaLnBrk="1" hangingPunct="1"/>
              <a:endParaRPr lang="en-US" altLang="en-US" dirty="0">
                <a:solidFill>
                  <a:schemeClr val="tx1"/>
                </a:solidFill>
                <a:latin typeface="+mn-lt"/>
              </a:endParaRPr>
            </a:p>
            <a:p>
              <a:pPr eaLnBrk="1" hangingPunct="1">
                <a:buFontTx/>
                <a:buChar char="•"/>
              </a:pP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 How does the answer depend on </a:t>
              </a:r>
              <a:r>
                <a:rPr lang="en-US" altLang="en-US" i="1" dirty="0">
                  <a:solidFill>
                    <a:schemeClr val="tx1"/>
                  </a:solidFill>
                  <a:latin typeface="+mn-lt"/>
                </a:rPr>
                <a:t>a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, </a:t>
              </a:r>
              <a:r>
                <a:rPr lang="en-US" altLang="en-US" i="1" dirty="0">
                  <a:solidFill>
                    <a:schemeClr val="tx1"/>
                  </a:solidFill>
                  <a:latin typeface="+mn-lt"/>
                </a:rPr>
                <a:t>b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 and </a:t>
              </a:r>
              <a:r>
                <a:rPr lang="en-US" altLang="en-US" i="1" dirty="0">
                  <a:solidFill>
                    <a:schemeClr val="tx1"/>
                  </a:solidFill>
                  <a:latin typeface="+mn-lt"/>
                </a:rPr>
                <a:t>x</a:t>
              </a:r>
              <a:r>
                <a:rPr lang="en-US" altLang="en-US" i="1" baseline="-25000" dirty="0">
                  <a:solidFill>
                    <a:schemeClr val="tx1"/>
                  </a:solidFill>
                  <a:latin typeface="+mn-lt"/>
                </a:rPr>
                <a:t>o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?</a:t>
              </a:r>
              <a:endParaRPr lang="en-US" altLang="en-US" sz="2400" baseline="-25000" dirty="0">
                <a:solidFill>
                  <a:schemeClr val="tx1"/>
                </a:solidFill>
                <a:latin typeface="+mn-lt"/>
              </a:endParaRPr>
            </a:p>
            <a:p>
              <a:pPr eaLnBrk="1" hangingPunct="1"/>
              <a:endParaRPr lang="en-US" altLang="en-US" sz="2400" baseline="-25000" dirty="0">
                <a:solidFill>
                  <a:schemeClr val="tx1"/>
                </a:solidFill>
              </a:endParaRPr>
            </a:p>
            <a:p>
              <a:pPr eaLnBrk="1" hangingPunct="1"/>
              <a:endParaRPr lang="en-US" alt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226" name="Text Box 1030"/>
            <p:cNvSpPr txBox="1">
              <a:spLocks noChangeArrowheads="1"/>
            </p:cNvSpPr>
            <p:nvPr/>
          </p:nvSpPr>
          <p:spPr bwMode="auto">
            <a:xfrm>
              <a:off x="722" y="576"/>
              <a:ext cx="43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n-US" altLang="en-US" sz="2400" u="sng" dirty="0">
                  <a:solidFill>
                    <a:schemeClr val="tx1"/>
                  </a:solidFill>
                  <a:latin typeface="+mj-lt"/>
                </a:rPr>
                <a:t>Sample Laboratory: 1. Iteration of Linear Functions</a:t>
              </a:r>
              <a:endParaRPr lang="en-US" alt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227" name="Text Box 1031"/>
            <p:cNvSpPr txBox="1">
              <a:spLocks noChangeArrowheads="1"/>
            </p:cNvSpPr>
            <p:nvPr/>
          </p:nvSpPr>
          <p:spPr bwMode="auto">
            <a:xfrm>
              <a:off x="1198" y="959"/>
              <a:ext cx="2265" cy="407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82880" tIns="137160" rIns="182880" bIns="137160">
              <a:spAutoFit/>
            </a:bodyPr>
            <a:lstStyle>
              <a:lvl1pPr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n-US" altLang="en-US" sz="2400" i="1" dirty="0" err="1">
                  <a:solidFill>
                    <a:schemeClr val="tx1"/>
                  </a:solidFill>
                  <a:latin typeface="+mn-lt"/>
                </a:rPr>
                <a:t>x</a:t>
              </a:r>
              <a:r>
                <a:rPr lang="en-US" altLang="en-US" sz="2400" i="1" baseline="-25000" dirty="0" err="1">
                  <a:solidFill>
                    <a:schemeClr val="tx1"/>
                  </a:solidFill>
                  <a:latin typeface="+mn-lt"/>
                </a:rPr>
                <a:t>n</a:t>
              </a:r>
              <a:r>
                <a:rPr lang="en-US" altLang="en-US" sz="2400" i="1" baseline="-2500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altLang="en-US" sz="2400" i="1" dirty="0">
                  <a:solidFill>
                    <a:schemeClr val="tx1"/>
                  </a:solidFill>
                  <a:latin typeface="+mn-lt"/>
                </a:rPr>
                <a:t>= a x</a:t>
              </a:r>
              <a:r>
                <a:rPr lang="en-US" altLang="en-US" sz="2400" i="1" baseline="-25000" dirty="0">
                  <a:solidFill>
                    <a:schemeClr val="tx1"/>
                  </a:solidFill>
                  <a:latin typeface="+mn-lt"/>
                </a:rPr>
                <a:t>n-1</a:t>
              </a:r>
              <a:r>
                <a:rPr lang="en-US" altLang="en-US" sz="2400" i="1" dirty="0">
                  <a:solidFill>
                    <a:schemeClr val="tx1"/>
                  </a:solidFill>
                  <a:latin typeface="+mn-lt"/>
                </a:rPr>
                <a:t> +b ; </a:t>
              </a:r>
              <a:r>
                <a:rPr lang="en-US" altLang="en-US" sz="2400" dirty="0">
                  <a:solidFill>
                    <a:schemeClr val="tx1"/>
                  </a:solidFill>
                  <a:latin typeface="+mn-lt"/>
                </a:rPr>
                <a:t>initial value</a:t>
              </a:r>
              <a:r>
                <a:rPr lang="en-US" altLang="en-US" sz="2400" i="1" dirty="0">
                  <a:solidFill>
                    <a:schemeClr val="tx1"/>
                  </a:solidFill>
                  <a:latin typeface="+mn-lt"/>
                </a:rPr>
                <a:t> x</a:t>
              </a:r>
              <a:r>
                <a:rPr lang="en-US" altLang="en-US" sz="2400" i="1" baseline="-25000" dirty="0">
                  <a:solidFill>
                    <a:schemeClr val="tx1"/>
                  </a:solidFill>
                  <a:latin typeface="+mn-lt"/>
                </a:rPr>
                <a:t>o</a:t>
              </a:r>
              <a:endParaRPr lang="en-US" altLang="en-US"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" name="Group 1045"/>
          <p:cNvGrpSpPr>
            <a:grpSpLocks/>
          </p:cNvGrpSpPr>
          <p:nvPr/>
        </p:nvGrpSpPr>
        <p:grpSpPr bwMode="auto">
          <a:xfrm>
            <a:off x="2311400" y="1524000"/>
            <a:ext cx="6680200" cy="4870450"/>
            <a:chOff x="1456" y="960"/>
            <a:chExt cx="4208" cy="3068"/>
          </a:xfrm>
        </p:grpSpPr>
        <p:pic>
          <p:nvPicPr>
            <p:cNvPr id="9220" name="Picture 10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526"/>
              <a:ext cx="2502" cy="2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AutoShape 1037"/>
            <p:cNvSpPr>
              <a:spLocks noChangeArrowheads="1"/>
            </p:cNvSpPr>
            <p:nvPr/>
          </p:nvSpPr>
          <p:spPr bwMode="auto">
            <a:xfrm>
              <a:off x="1456" y="1687"/>
              <a:ext cx="1248" cy="416"/>
            </a:xfrm>
            <a:prstGeom prst="wedgeRoundRectCallout">
              <a:avLst>
                <a:gd name="adj1" fmla="val 106653"/>
                <a:gd name="adj2" fmla="val 79088"/>
                <a:gd name="adj3" fmla="val 16667"/>
              </a:avLst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solidFill>
                    <a:schemeClr val="tx1"/>
                  </a:solidFill>
                </a:rPr>
                <a:t>Convergence only if x</a:t>
              </a:r>
              <a:r>
                <a:rPr lang="en-US" altLang="en-US" sz="1600" baseline="-25000" dirty="0">
                  <a:solidFill>
                    <a:schemeClr val="tx1"/>
                  </a:solidFill>
                </a:rPr>
                <a:t>0</a:t>
              </a:r>
              <a:r>
                <a:rPr lang="en-US" altLang="en-US" sz="1600" dirty="0">
                  <a:solidFill>
                    <a:schemeClr val="tx1"/>
                  </a:solidFill>
                </a:rPr>
                <a:t>=b/(1-a)</a:t>
              </a:r>
            </a:p>
          </p:txBody>
        </p:sp>
        <p:sp>
          <p:nvSpPr>
            <p:cNvPr id="9222" name="AutoShape 1040"/>
            <p:cNvSpPr>
              <a:spLocks noChangeArrowheads="1"/>
            </p:cNvSpPr>
            <p:nvPr/>
          </p:nvSpPr>
          <p:spPr bwMode="auto">
            <a:xfrm>
              <a:off x="4416" y="3264"/>
              <a:ext cx="1248" cy="416"/>
            </a:xfrm>
            <a:prstGeom prst="wedgeRoundRectCallout">
              <a:avLst>
                <a:gd name="adj1" fmla="val -4088"/>
                <a:gd name="adj2" fmla="val -140384"/>
                <a:gd name="adj3" fmla="val 16667"/>
              </a:avLst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Convergence  only if b=0</a:t>
              </a:r>
            </a:p>
          </p:txBody>
        </p:sp>
        <p:sp>
          <p:nvSpPr>
            <p:cNvPr id="9223" name="AutoShape 1038"/>
            <p:cNvSpPr>
              <a:spLocks noChangeArrowheads="1"/>
            </p:cNvSpPr>
            <p:nvPr/>
          </p:nvSpPr>
          <p:spPr bwMode="auto">
            <a:xfrm>
              <a:off x="2112" y="3264"/>
              <a:ext cx="1248" cy="416"/>
            </a:xfrm>
            <a:prstGeom prst="wedgeRoundRectCallout">
              <a:avLst>
                <a:gd name="adj1" fmla="val 104806"/>
                <a:gd name="adj2" fmla="val -125963"/>
                <a:gd name="adj3" fmla="val 16667"/>
              </a:avLst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Convergence always</a:t>
              </a:r>
            </a:p>
          </p:txBody>
        </p:sp>
        <p:sp>
          <p:nvSpPr>
            <p:cNvPr id="9224" name="AutoShape 1039"/>
            <p:cNvSpPr>
              <a:spLocks noChangeArrowheads="1"/>
            </p:cNvSpPr>
            <p:nvPr/>
          </p:nvSpPr>
          <p:spPr bwMode="auto">
            <a:xfrm>
              <a:off x="4368" y="960"/>
              <a:ext cx="1248" cy="416"/>
            </a:xfrm>
            <a:prstGeom prst="wedgeRoundRectCallout">
              <a:avLst>
                <a:gd name="adj1" fmla="val 5287"/>
                <a:gd name="adj2" fmla="val 98079"/>
                <a:gd name="adj3" fmla="val 16667"/>
              </a:avLst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A5002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Convergence never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38200" y="1066799"/>
            <a:ext cx="7010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1pPr>
            <a:lvl2pPr marL="914400" indent="-4572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sz="2400" u="sng" dirty="0">
                <a:solidFill>
                  <a:schemeClr val="tx1"/>
                </a:solidFill>
                <a:latin typeface="+mn-lt"/>
              </a:rPr>
              <a:t>The Laboratories (the textbook offers 16 choices)</a:t>
            </a:r>
          </a:p>
          <a:p>
            <a:pPr eaLnBrk="1" hangingPunct="1"/>
            <a:endParaRPr lang="en-US" altLang="en-US" sz="2400" u="sng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Iteration of Linear Functions</a:t>
            </a:r>
          </a:p>
          <a:p>
            <a:pPr eaLnBrk="1" hangingPunct="1">
              <a:buAutoNum type="arabicPeriod"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The Euclidean Algorithm</a:t>
            </a:r>
          </a:p>
          <a:p>
            <a:pPr eaLnBrk="1" hangingPunct="1">
              <a:buAutoNum type="arabicPeriod"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Parametric Curve Representation</a:t>
            </a:r>
          </a:p>
          <a:p>
            <a:pPr eaLnBrk="1" hangingPunct="1">
              <a:buAutoNum type="arabicPeriod"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Sequences and Series</a:t>
            </a:r>
          </a:p>
          <a:p>
            <a:pPr eaLnBrk="1" hangingPunct="1">
              <a:buAutoNum type="arabicPeriod"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Iteration of Quadratic Functions</a:t>
            </a:r>
          </a:p>
          <a:p>
            <a:pPr eaLnBrk="1" hangingPunct="1">
              <a:buAutoNum type="arabicPeriod"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altLang="en-US" i="1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-</a:t>
            </a:r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adic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 Numbers</a:t>
            </a:r>
          </a:p>
          <a:p>
            <a:pPr eaLnBrk="1" hangingPunct="1">
              <a:buAutoNum type="arabicPeriod"/>
            </a:pPr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316146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38200" y="1066799"/>
            <a:ext cx="70104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1pPr>
            <a:lvl2pPr marL="914400" indent="-4572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sz="2400" u="sng" dirty="0">
                <a:solidFill>
                  <a:schemeClr val="tx1"/>
                </a:solidFill>
                <a:latin typeface="+mn-lt"/>
              </a:rPr>
              <a:t>Sample Laboratory: 2. The Euclidean Algorithm</a:t>
            </a:r>
          </a:p>
          <a:p>
            <a:pPr eaLnBrk="1" hangingPunct="1"/>
            <a:endParaRPr lang="en-US" altLang="en-US" sz="2400" u="sng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Exposition: Explanation how the EA works.</a:t>
            </a:r>
          </a:p>
          <a:p>
            <a:pPr eaLnBrk="1" hangingPunct="1">
              <a:buAutoNum type="arabicPeriod"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Students read about why the EA works.</a:t>
            </a:r>
          </a:p>
          <a:p>
            <a:pPr eaLnBrk="1" hangingPunct="1">
              <a:buAutoNum type="arabicPeriod"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Key Questions for Student Investigations:</a:t>
            </a:r>
          </a:p>
          <a:p>
            <a:pPr marL="0" indent="0" eaLnBrk="1" hangingPunct="1"/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lvl="1" eaLnBrk="1" hangingPunct="1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How fast does the EA work? Any clue what to expect?</a:t>
            </a:r>
          </a:p>
          <a:p>
            <a:pPr lvl="1" eaLnBrk="1" hangingPunct="1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How often are two “random integers” relatively prime?</a:t>
            </a:r>
          </a:p>
          <a:p>
            <a:pPr lvl="1" eaLnBrk="1" hangingPunct="1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How does the EA work with pairs of integers from the Fibonacci sequence?</a:t>
            </a:r>
          </a:p>
          <a:p>
            <a:pPr marL="0" indent="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0811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38200" y="1066799"/>
            <a:ext cx="7010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1pPr>
            <a:lvl2pPr marL="914400" indent="-4572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rgbClr val="A5002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A5002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sz="2400" u="sng" dirty="0">
                <a:solidFill>
                  <a:schemeClr val="tx1"/>
                </a:solidFill>
                <a:latin typeface="+mn-lt"/>
              </a:rPr>
              <a:t>Sample Laboratory: 3. Parametric Curve Representation</a:t>
            </a:r>
          </a:p>
          <a:p>
            <a:pPr eaLnBrk="1" hangingPunct="1"/>
            <a:endParaRPr lang="en-US" altLang="en-US" sz="2400" u="sng" dirty="0">
              <a:solidFill>
                <a:schemeClr val="tx1"/>
              </a:solidFill>
              <a:latin typeface="+mn-lt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Study of parametric curves of the form</a:t>
            </a:r>
          </a:p>
          <a:p>
            <a:pPr eaLnBrk="1" hangingPunct="1"/>
            <a:endParaRPr lang="en-US" altLang="en-US" sz="2400" dirty="0">
              <a:solidFill>
                <a:schemeClr val="tx1"/>
              </a:solidFill>
              <a:latin typeface="+mn-lt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	x(t)= sin(p t) + cos(q t)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	y(t)= sin(r t) + cos (s t),</a:t>
            </a:r>
          </a:p>
          <a:p>
            <a:pPr eaLnBrk="1" hangingPunct="1"/>
            <a:endParaRPr lang="en-US" altLang="en-US" sz="2400" dirty="0">
              <a:solidFill>
                <a:schemeClr val="tx1"/>
              </a:solidFill>
              <a:latin typeface="+mn-lt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where </a:t>
            </a:r>
            <a:r>
              <a:rPr lang="en-US" altLang="en-US" sz="2400" dirty="0" err="1">
                <a:solidFill>
                  <a:schemeClr val="tx1"/>
                </a:solidFill>
                <a:latin typeface="+mn-lt"/>
              </a:rPr>
              <a:t>p,q,r,s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are positive integers</a:t>
            </a:r>
          </a:p>
          <a:p>
            <a:pPr eaLnBrk="1" hangingPunct="1"/>
            <a:endParaRPr lang="en-US" altLang="en-US" sz="2400" dirty="0">
              <a:solidFill>
                <a:schemeClr val="tx1"/>
              </a:solidFill>
              <a:latin typeface="+mn-lt"/>
            </a:endParaRPr>
          </a:p>
          <a:p>
            <a:pPr marL="0" indent="0" eaLnBrk="1" hangingPunct="1"/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Key Question: What parameter choices lead to what symmetries of the parametric curve?</a:t>
            </a:r>
          </a:p>
        </p:txBody>
      </p:sp>
    </p:spTree>
    <p:extLst>
      <p:ext uri="{BB962C8B-B14F-4D97-AF65-F5344CB8AC3E}">
        <p14:creationId xmlns:p14="http://schemas.microsoft.com/office/powerpoint/2010/main" val="3968126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C8EE37D-22B0-3CFB-9D0C-0BE1DE1AA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33400"/>
            <a:ext cx="6400800" cy="685800"/>
          </a:xfrm>
        </p:spPr>
        <p:txBody>
          <a:bodyPr>
            <a:normAutofit/>
          </a:bodyPr>
          <a:lstStyle/>
          <a:p>
            <a:pPr algn="l"/>
            <a:r>
              <a:rPr lang="en-US" b="1" i="0" u="sng" strike="noStrike" dirty="0">
                <a:solidFill>
                  <a:srgbClr val="575757"/>
                </a:solidFill>
                <a:effectLst/>
                <a:latin typeface="proxima-nova"/>
              </a:rPr>
              <a:t>The pillars of IBL teaching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278D7-3ACD-64F1-1C5E-7C51371A74B8}"/>
              </a:ext>
            </a:extLst>
          </p:cNvPr>
          <p:cNvSpPr txBox="1"/>
          <p:nvPr/>
        </p:nvSpPr>
        <p:spPr>
          <a:xfrm>
            <a:off x="1066800" y="2590800"/>
            <a:ext cx="7396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 Students deeply engaged in rich </a:t>
            </a:r>
          </a:p>
          <a:p>
            <a:pPr algn="l"/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mathematical sense making.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575757"/>
              </a:solidFill>
              <a:effectLst/>
              <a:latin typeface="proxima-nov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 Regular opportunities for students to</a:t>
            </a:r>
          </a:p>
          <a:p>
            <a:pPr algn="l"/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collaborate with peers and instructors.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 Instructor inquiry into student thinking.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 Instructor focus on equity.</a:t>
            </a:r>
          </a:p>
          <a:p>
            <a:endParaRPr lang="en-US" dirty="0"/>
          </a:p>
        </p:txBody>
      </p:sp>
      <p:pic>
        <p:nvPicPr>
          <p:cNvPr id="4" name="Picture 11" descr="alice3">
            <a:extLst>
              <a:ext uri="{FF2B5EF4-FFF2-40B4-BE49-F238E27FC236}">
                <a16:creationId xmlns:a16="http://schemas.microsoft.com/office/drawing/2014/main" id="{4B66DC72-EAE3-07AD-1247-EB396F70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684337"/>
            <a:ext cx="3016250" cy="35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3641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90" y="1828800"/>
            <a:ext cx="6195060" cy="451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762000"/>
            <a:ext cx="6694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For their investigations, students use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Mathematica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notebooks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that my colleague Art Duval and I wrote.</a:t>
            </a:r>
          </a:p>
        </p:txBody>
      </p:sp>
    </p:spTree>
    <p:extLst>
      <p:ext uri="{BB962C8B-B14F-4D97-AF65-F5344CB8AC3E}">
        <p14:creationId xmlns:p14="http://schemas.microsoft.com/office/powerpoint/2010/main" val="159125752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38638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609600"/>
            <a:ext cx="3599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A hint I often give along the way:</a:t>
            </a:r>
          </a:p>
        </p:txBody>
      </p:sp>
    </p:spTree>
    <p:extLst>
      <p:ext uri="{BB962C8B-B14F-4D97-AF65-F5344CB8AC3E}">
        <p14:creationId xmlns:p14="http://schemas.microsoft.com/office/powerpoint/2010/main" val="231078050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72390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Spring 2017: 18 students = 9 pairs</a:t>
            </a:r>
          </a:p>
          <a:p>
            <a:r>
              <a:rPr lang="en-US" dirty="0"/>
              <a:t>Fall 2021: 26 students = 9 teams (online)</a:t>
            </a:r>
          </a:p>
          <a:p>
            <a:r>
              <a:rPr lang="en-US" dirty="0"/>
              <a:t>Fall 2022: 12 students =  6 pairs</a:t>
            </a:r>
          </a:p>
          <a:p>
            <a:endParaRPr lang="en-US" dirty="0"/>
          </a:p>
          <a:p>
            <a:r>
              <a:rPr lang="en-US" dirty="0"/>
              <a:t>What students like: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Everybody has an “Eureka” moment a few times during the semester.</a:t>
            </a:r>
          </a:p>
          <a:p>
            <a:pPr lvl="1"/>
            <a:r>
              <a:rPr lang="en-US" dirty="0"/>
              <a:t>They can work at their own pace.</a:t>
            </a:r>
          </a:p>
          <a:p>
            <a:pPr lvl="1"/>
            <a:endParaRPr lang="en-US" dirty="0"/>
          </a:p>
          <a:p>
            <a:r>
              <a:rPr lang="en-US" dirty="0"/>
              <a:t>What students do not like: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Lots of writing (each student group writes 100 pages </a:t>
            </a:r>
            <a:r>
              <a:rPr lang="en-US"/>
              <a:t>or more </a:t>
            </a:r>
            <a:r>
              <a:rPr lang="en-US" dirty="0"/>
              <a:t>during the semester)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62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7924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 like: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Seeing students make progress during the semester: they get noticeably better at exploring and conjecturing</a:t>
            </a:r>
          </a:p>
          <a:p>
            <a:pPr lvl="1"/>
            <a:r>
              <a:rPr lang="en-US" dirty="0"/>
              <a:t>Seeing students get better at writing in mathematics.</a:t>
            </a:r>
          </a:p>
          <a:p>
            <a:pPr lvl="1"/>
            <a:r>
              <a:rPr lang="en-US" dirty="0"/>
              <a:t>Once in a while students ask me a question, and  I have to explore and conjecture…</a:t>
            </a:r>
          </a:p>
          <a:p>
            <a:pPr lvl="1"/>
            <a:endParaRPr lang="en-US" dirty="0"/>
          </a:p>
          <a:p>
            <a:r>
              <a:rPr lang="en-US" dirty="0"/>
              <a:t>What I do not like: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Lots of reading to grade papers, e.g.: </a:t>
            </a:r>
          </a:p>
          <a:p>
            <a:pPr lvl="2"/>
            <a:r>
              <a:rPr lang="en-US" dirty="0"/>
              <a:t>6 projects </a:t>
            </a:r>
          </a:p>
          <a:p>
            <a:pPr lvl="2"/>
            <a:r>
              <a:rPr lang="en-US" dirty="0"/>
              <a:t>9 student pairs</a:t>
            </a:r>
          </a:p>
          <a:p>
            <a:pPr lvl="2"/>
            <a:r>
              <a:rPr lang="en-US" dirty="0"/>
              <a:t>2 submissions per project</a:t>
            </a:r>
          </a:p>
          <a:p>
            <a:pPr marL="400050" lvl="1" indent="0">
              <a:buNone/>
            </a:pPr>
            <a:r>
              <a:rPr lang="en-US" dirty="0"/>
              <a:t>		= about 1,100 pages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0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C8EE37D-22B0-3CFB-9D0C-0BE1DE1AA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33400"/>
            <a:ext cx="6400800" cy="685800"/>
          </a:xfrm>
        </p:spPr>
        <p:txBody>
          <a:bodyPr>
            <a:normAutofit/>
          </a:bodyPr>
          <a:lstStyle/>
          <a:p>
            <a:pPr algn="l"/>
            <a:r>
              <a:rPr lang="en-US" b="1" i="0" u="sng" strike="noStrike" dirty="0">
                <a:solidFill>
                  <a:srgbClr val="575757"/>
                </a:solidFill>
                <a:effectLst/>
                <a:latin typeface="proxima-nova"/>
              </a:rPr>
              <a:t>The pillars of IBL teaching, again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278D7-3ACD-64F1-1C5E-7C51371A74B8}"/>
              </a:ext>
            </a:extLst>
          </p:cNvPr>
          <p:cNvSpPr txBox="1"/>
          <p:nvPr/>
        </p:nvSpPr>
        <p:spPr>
          <a:xfrm>
            <a:off x="1066800" y="2590800"/>
            <a:ext cx="7396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 Students deeply engaged in rich </a:t>
            </a:r>
          </a:p>
          <a:p>
            <a:pPr algn="l"/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mathematical sense making.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575757"/>
              </a:solidFill>
              <a:effectLst/>
              <a:latin typeface="proxima-nov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 Regular opportunities for students to</a:t>
            </a:r>
          </a:p>
          <a:p>
            <a:pPr algn="l"/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collaborate with peers and instructors.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 Instructor inquiry into student thinking.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 Instructor focus on equity.</a:t>
            </a:r>
          </a:p>
          <a:p>
            <a:endParaRPr lang="en-US" dirty="0"/>
          </a:p>
        </p:txBody>
      </p:sp>
      <p:pic>
        <p:nvPicPr>
          <p:cNvPr id="4" name="Picture 11" descr="alice3">
            <a:extLst>
              <a:ext uri="{FF2B5EF4-FFF2-40B4-BE49-F238E27FC236}">
                <a16:creationId xmlns:a16="http://schemas.microsoft.com/office/drawing/2014/main" id="{4B66DC72-EAE3-07AD-1247-EB396F70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684337"/>
            <a:ext cx="3016250" cy="3565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F1CD06-1612-F6BF-1303-F1889FB0367D}"/>
              </a:ext>
            </a:extLst>
          </p:cNvPr>
          <p:cNvSpPr txBox="1"/>
          <p:nvPr/>
        </p:nvSpPr>
        <p:spPr>
          <a:xfrm>
            <a:off x="609600" y="6344463"/>
            <a:ext cx="5611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75757"/>
                </a:solidFill>
                <a:latin typeface="proxima-nova"/>
              </a:rPr>
              <a:t>From: The Academy of Inquiry Based Learning (http://www.inquirybasedlearning.org/) </a:t>
            </a:r>
          </a:p>
        </p:txBody>
      </p:sp>
    </p:spTree>
    <p:extLst>
      <p:ext uri="{BB962C8B-B14F-4D97-AF65-F5344CB8AC3E}">
        <p14:creationId xmlns:p14="http://schemas.microsoft.com/office/powerpoint/2010/main" val="230865047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3FA23507-BE72-10BC-4ADB-91650F202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54" y="1066457"/>
            <a:ext cx="2059046" cy="1715185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964F5335-96C1-4538-DF26-A862A210A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85800"/>
            <a:ext cx="6400800" cy="6858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5AFD7-2629-737C-0249-3338C42779AC}"/>
              </a:ext>
            </a:extLst>
          </p:cNvPr>
          <p:cNvSpPr txBox="1"/>
          <p:nvPr/>
        </p:nvSpPr>
        <p:spPr>
          <a:xfrm>
            <a:off x="1066800" y="1371600"/>
            <a:ext cx="635783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Academy of Inquiry Based Learning</a:t>
            </a:r>
          </a:p>
          <a:p>
            <a:r>
              <a:rPr lang="en-US" dirty="0"/>
              <a:t>	</a:t>
            </a:r>
            <a:r>
              <a:rPr lang="en-US" dirty="0">
                <a:hlinkClick r:id="rId3"/>
              </a:rPr>
              <a:t>http://www.inquirybasedlearning.org/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Journal of Inquiry-Based Learning in Mathematics</a:t>
            </a:r>
          </a:p>
          <a:p>
            <a:r>
              <a:rPr lang="en-US" dirty="0"/>
              <a:t>	</a:t>
            </a:r>
            <a:r>
              <a:rPr lang="en-US" dirty="0">
                <a:hlinkClick r:id="rId4"/>
              </a:rPr>
              <a:t>http://www.jiblm.org/</a:t>
            </a:r>
            <a:endParaRPr lang="en-US" dirty="0"/>
          </a:p>
          <a:p>
            <a:endParaRPr lang="en-US" dirty="0"/>
          </a:p>
          <a:p>
            <a:r>
              <a:rPr lang="en-US" dirty="0"/>
              <a:t>Inquiry-Based Learning SIGMAA</a:t>
            </a:r>
          </a:p>
          <a:p>
            <a:r>
              <a:rPr lang="en-US" dirty="0"/>
              <a:t>	</a:t>
            </a:r>
            <a:r>
              <a:rPr lang="en-US" dirty="0">
                <a:hlinkClick r:id="rId5"/>
              </a:rPr>
              <a:t>http://sigmaa.maa.org/ibl/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Educational Advancement Foundation</a:t>
            </a:r>
          </a:p>
          <a:p>
            <a:r>
              <a:rPr lang="en-US" dirty="0"/>
              <a:t>	</a:t>
            </a:r>
            <a:r>
              <a:rPr lang="en-US" dirty="0">
                <a:hlinkClick r:id="rId6"/>
              </a:rPr>
              <a:t>https://www.eduadvance.org/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author: Helmut Knaust</a:t>
            </a:r>
          </a:p>
          <a:p>
            <a:r>
              <a:rPr lang="en-US" dirty="0"/>
              <a:t>	</a:t>
            </a:r>
            <a:r>
              <a:rPr lang="en-US" dirty="0">
                <a:hlinkClick r:id="rId7"/>
              </a:rPr>
              <a:t>hknaust@utep.edu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>
                <a:hlinkClick r:id="rId8"/>
              </a:rPr>
              <a:t>http://helmut.knaust.info/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D53F9CB-EFFA-C42C-F53C-B4121700E3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48100"/>
            <a:ext cx="1905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088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C8EE37D-22B0-3CFB-9D0C-0BE1DE1AA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33400"/>
            <a:ext cx="6400800" cy="6858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rgbClr val="575757"/>
                </a:solidFill>
                <a:latin typeface="proxima-nova"/>
              </a:rPr>
              <a:t>IBL’s History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278D7-3ACD-64F1-1C5E-7C51371A74B8}"/>
              </a:ext>
            </a:extLst>
          </p:cNvPr>
          <p:cNvSpPr txBox="1"/>
          <p:nvPr/>
        </p:nvSpPr>
        <p:spPr>
          <a:xfrm>
            <a:off x="946150" y="1369279"/>
            <a:ext cx="7396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 Historical precursor known as the </a:t>
            </a:r>
            <a:r>
              <a:rPr lang="en-US" b="1" i="0" u="none" strike="noStrike" dirty="0">
                <a:solidFill>
                  <a:srgbClr val="575757"/>
                </a:solidFill>
                <a:effectLst/>
                <a:latin typeface="proxima-nova"/>
              </a:rPr>
              <a:t>Moore </a:t>
            </a:r>
            <a:r>
              <a:rPr lang="en-US" b="1" u="none" strike="noStrike" dirty="0">
                <a:solidFill>
                  <a:srgbClr val="575757"/>
                </a:solidFill>
                <a:effectLst/>
                <a:latin typeface="proxima-nova"/>
              </a:rPr>
              <a:t>Method</a:t>
            </a:r>
            <a:r>
              <a:rPr lang="en-US" b="1" i="0" u="none" strike="noStrike" dirty="0">
                <a:solidFill>
                  <a:srgbClr val="575757"/>
                </a:solidFill>
                <a:effectLst/>
                <a:latin typeface="proxima-nova"/>
              </a:rPr>
              <a:t> </a:t>
            </a:r>
          </a:p>
          <a:p>
            <a:pPr lvl="1"/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or the </a:t>
            </a:r>
            <a:r>
              <a:rPr lang="en-US" b="1" i="0" u="none" strike="noStrike" dirty="0">
                <a:solidFill>
                  <a:srgbClr val="575757"/>
                </a:solidFill>
                <a:effectLst/>
                <a:latin typeface="proxima-nova"/>
              </a:rPr>
              <a:t>Texa</a:t>
            </a:r>
            <a:r>
              <a:rPr lang="en-US" b="1" dirty="0">
                <a:solidFill>
                  <a:srgbClr val="575757"/>
                </a:solidFill>
                <a:latin typeface="proxima-nova"/>
              </a:rPr>
              <a:t>s Method</a:t>
            </a:r>
            <a:endParaRPr lang="en-US" b="1" dirty="0"/>
          </a:p>
        </p:txBody>
      </p:sp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526829E5-20F2-1820-D80C-1770411A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47" y="2227244"/>
            <a:ext cx="3886200" cy="2914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C16167-1CAD-44C8-17A6-CE6C7F04C2A1}"/>
              </a:ext>
            </a:extLst>
          </p:cNvPr>
          <p:cNvSpPr txBox="1"/>
          <p:nvPr/>
        </p:nvSpPr>
        <p:spPr>
          <a:xfrm>
            <a:off x="3518728" y="5334832"/>
            <a:ext cx="1916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75757"/>
                </a:solidFill>
                <a:latin typeface="proxima-nova"/>
              </a:rPr>
              <a:t>R.L. Moore (1882-1974)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313A6-CBED-2BD0-1739-C0DEFE82237C}"/>
              </a:ext>
            </a:extLst>
          </p:cNvPr>
          <p:cNvSpPr txBox="1"/>
          <p:nvPr/>
        </p:nvSpPr>
        <p:spPr>
          <a:xfrm>
            <a:off x="1081044" y="5715000"/>
            <a:ext cx="698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75757"/>
                </a:solidFill>
                <a:latin typeface="proxima-nova"/>
              </a:rPr>
              <a:t>“That student is taught the best who is told the least.” </a:t>
            </a:r>
          </a:p>
        </p:txBody>
      </p:sp>
    </p:spTree>
    <p:extLst>
      <p:ext uri="{BB962C8B-B14F-4D97-AF65-F5344CB8AC3E}">
        <p14:creationId xmlns:p14="http://schemas.microsoft.com/office/powerpoint/2010/main" val="349524167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123F1E2-E188-499A-71F7-FC3A15E3D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609600"/>
            <a:ext cx="6400800" cy="685800"/>
          </a:xfrm>
        </p:spPr>
        <p:txBody>
          <a:bodyPr/>
          <a:lstStyle/>
          <a:p>
            <a:r>
              <a:rPr lang="en-US" dirty="0"/>
              <a:t>Some Courses I have used IBL in: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13443-2A8A-E828-3DBD-DF7CF10679C1}"/>
              </a:ext>
            </a:extLst>
          </p:cNvPr>
          <p:cNvSpPr txBox="1"/>
          <p:nvPr/>
        </p:nvSpPr>
        <p:spPr>
          <a:xfrm>
            <a:off x="2057400" y="2209800"/>
            <a:ext cx="664797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Wrote a theorem sequence: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Introduction to Analysis (UG, math majors)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Numbers (GR, MATM students)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Used theorem sequences from colleagues: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Logic and Proof (UG, math majors)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Number Theory (GR, MATM students)		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6775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20B39D55-1CC4-57DC-219E-83C38F230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8" y="457200"/>
            <a:ext cx="728034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7715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71A63F-6FAB-359A-3A56-2800ECE75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16" y="457200"/>
            <a:ext cx="617196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3134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DBE5E819-1E97-7268-4C8E-B09530B8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51" y="457200"/>
            <a:ext cx="42050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6403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C8EE37D-22B0-3CFB-9D0C-0BE1DE1AA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33400"/>
            <a:ext cx="6400800" cy="685800"/>
          </a:xfrm>
        </p:spPr>
        <p:txBody>
          <a:bodyPr>
            <a:normAutofit/>
          </a:bodyPr>
          <a:lstStyle/>
          <a:p>
            <a:pPr algn="l"/>
            <a:r>
              <a:rPr lang="en-US" b="1" i="0" u="sng" strike="noStrike" dirty="0">
                <a:solidFill>
                  <a:srgbClr val="575757"/>
                </a:solidFill>
                <a:effectLst/>
                <a:latin typeface="proxima-nova"/>
              </a:rPr>
              <a:t>The pillars of IBL teaching, again: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278D7-3ACD-64F1-1C5E-7C51371A74B8}"/>
              </a:ext>
            </a:extLst>
          </p:cNvPr>
          <p:cNvSpPr txBox="1"/>
          <p:nvPr/>
        </p:nvSpPr>
        <p:spPr>
          <a:xfrm>
            <a:off x="1066800" y="2590800"/>
            <a:ext cx="7396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 Students deeply engaged in rich </a:t>
            </a:r>
          </a:p>
          <a:p>
            <a:pPr algn="l"/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mathematical sense making.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575757"/>
              </a:solidFill>
              <a:effectLst/>
              <a:latin typeface="proxima-nova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 Regular opportunities for students to</a:t>
            </a:r>
          </a:p>
          <a:p>
            <a:pPr algn="l"/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collaborate with peers and instructors.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 Instructor inquiry into student thinking.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75757"/>
                </a:solidFill>
                <a:effectLst/>
                <a:latin typeface="proxima-nova"/>
              </a:rPr>
              <a:t> Instructor focus on equity.</a:t>
            </a:r>
          </a:p>
          <a:p>
            <a:endParaRPr lang="en-US" dirty="0"/>
          </a:p>
        </p:txBody>
      </p:sp>
      <p:pic>
        <p:nvPicPr>
          <p:cNvPr id="4" name="Picture 11" descr="alice3">
            <a:extLst>
              <a:ext uri="{FF2B5EF4-FFF2-40B4-BE49-F238E27FC236}">
                <a16:creationId xmlns:a16="http://schemas.microsoft.com/office/drawing/2014/main" id="{4B66DC72-EAE3-07AD-1247-EB396F70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684337"/>
            <a:ext cx="3016250" cy="35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2706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6705599" cy="4648200"/>
          </a:xfrm>
          <a:noFill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u="sng" dirty="0"/>
              <a:t>A Course for Freshmen/Sophomores</a:t>
            </a:r>
          </a:p>
          <a:p>
            <a:pPr eaLnBrk="1" hangingPunct="1">
              <a:buFontTx/>
              <a:buNone/>
            </a:pPr>
            <a:endParaRPr lang="en-US" altLang="en-US" u="sng" dirty="0"/>
          </a:p>
          <a:p>
            <a:pPr eaLnBrk="1" hangingPunct="1"/>
            <a:r>
              <a:rPr lang="en-US" altLang="en-US" sz="3000" dirty="0"/>
              <a:t>"Introduction to Higher Mathematics“ </a:t>
            </a:r>
          </a:p>
          <a:p>
            <a:pPr lvl="1" eaLnBrk="1" hangingPunct="1"/>
            <a:r>
              <a:rPr lang="en-US" altLang="en-US" dirty="0"/>
              <a:t>Only co-requisite: Calculus I</a:t>
            </a:r>
          </a:p>
          <a:p>
            <a:pPr lvl="1" eaLnBrk="1" hangingPunct="1"/>
            <a:r>
              <a:rPr lang="en-US" altLang="en-US" dirty="0"/>
              <a:t>Students work in pairs on six “laboratories” on a variety of mathematical topics (two weeks each)</a:t>
            </a:r>
          </a:p>
          <a:p>
            <a:pPr lvl="1" eaLnBrk="1" hangingPunct="1"/>
            <a:r>
              <a:rPr lang="en-US" altLang="en-US" dirty="0"/>
              <a:t>Students use </a:t>
            </a:r>
            <a:r>
              <a:rPr lang="en-US" altLang="en-US" i="1" dirty="0"/>
              <a:t>Mathematica</a:t>
            </a:r>
            <a:r>
              <a:rPr lang="en-US" altLang="en-US" dirty="0"/>
              <a:t> code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  <a:p>
            <a:pPr lvl="1" eaLnBrk="1" hangingPunct="1"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60565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1053</Words>
  <Application>Microsoft Office PowerPoint</Application>
  <PresentationFormat>On-screen Show (4:3)</PresentationFormat>
  <Paragraphs>182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proxima-nova</vt:lpstr>
      <vt:lpstr>Times New Roman</vt:lpstr>
      <vt:lpstr>Trebuchet MS</vt:lpstr>
      <vt:lpstr>Office Theme</vt:lpstr>
      <vt:lpstr>Inquiry-Based Learning in Mathematics  Helmut Knaust The University of Texas at El Paso  hknaust@utep.edu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Duval  and  Helmut Knaust</dc:title>
  <dc:creator>Helmut Knaust</dc:creator>
  <cp:lastModifiedBy>Knaust, Helmut</cp:lastModifiedBy>
  <cp:revision>108</cp:revision>
  <dcterms:created xsi:type="dcterms:W3CDTF">2002-02-25T06:56:31Z</dcterms:created>
  <dcterms:modified xsi:type="dcterms:W3CDTF">2023-04-15T15:30:58Z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3649dc-6fee-4eb8-a128-734c3c842ea8_Enabled">
    <vt:lpwstr>true</vt:lpwstr>
  </property>
  <property fmtid="{D5CDD505-2E9C-101B-9397-08002B2CF9AE}" pid="3" name="MSIP_Label_b73649dc-6fee-4eb8-a128-734c3c842ea8_SetDate">
    <vt:lpwstr>2023-04-13T03:58:21Z</vt:lpwstr>
  </property>
  <property fmtid="{D5CDD505-2E9C-101B-9397-08002B2CF9AE}" pid="4" name="MSIP_Label_b73649dc-6fee-4eb8-a128-734c3c842ea8_Method">
    <vt:lpwstr>Standard</vt:lpwstr>
  </property>
  <property fmtid="{D5CDD505-2E9C-101B-9397-08002B2CF9AE}" pid="5" name="MSIP_Label_b73649dc-6fee-4eb8-a128-734c3c842ea8_Name">
    <vt:lpwstr>defa4170-0d19-0005-0004-bc88714345d2</vt:lpwstr>
  </property>
  <property fmtid="{D5CDD505-2E9C-101B-9397-08002B2CF9AE}" pid="6" name="MSIP_Label_b73649dc-6fee-4eb8-a128-734c3c842ea8_SiteId">
    <vt:lpwstr>857c21d2-1a16-43a4-90cf-d57f3fab9d2f</vt:lpwstr>
  </property>
  <property fmtid="{D5CDD505-2E9C-101B-9397-08002B2CF9AE}" pid="7" name="MSIP_Label_b73649dc-6fee-4eb8-a128-734c3c842ea8_ActionId">
    <vt:lpwstr>b6cb5641-edb9-400e-9c44-91e78fd7d342</vt:lpwstr>
  </property>
  <property fmtid="{D5CDD505-2E9C-101B-9397-08002B2CF9AE}" pid="8" name="MSIP_Label_b73649dc-6fee-4eb8-a128-734c3c842ea8_ContentBits">
    <vt:lpwstr>0</vt:lpwstr>
  </property>
</Properties>
</file>