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275" r:id="rId3"/>
    <p:sldId id="257" r:id="rId4"/>
    <p:sldId id="258" r:id="rId5"/>
    <p:sldId id="260" r:id="rId6"/>
    <p:sldId id="276" r:id="rId7"/>
    <p:sldId id="259" r:id="rId8"/>
    <p:sldId id="263" r:id="rId9"/>
    <p:sldId id="264" r:id="rId10"/>
    <p:sldId id="274" r:id="rId11"/>
    <p:sldId id="265" r:id="rId12"/>
    <p:sldId id="269" r:id="rId13"/>
    <p:sldId id="270" r:id="rId14"/>
    <p:sldId id="266" r:id="rId15"/>
    <p:sldId id="267" r:id="rId16"/>
    <p:sldId id="271" r:id="rId17"/>
    <p:sldId id="272" r:id="rId18"/>
    <p:sldId id="268" r:id="rId19"/>
    <p:sldId id="273" r:id="rId20"/>
    <p:sldId id="261" r:id="rId21"/>
    <p:sldId id="26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DB3668-693F-49B2-A7D6-9141BB5F2A74}" type="doc">
      <dgm:prSet loTypeId="urn:microsoft.com/office/officeart/2008/layout/RadialCluster" loCatId="cycle" qsTypeId="urn:microsoft.com/office/officeart/2005/8/quickstyle/simple1" qsCatId="simple" csTypeId="urn:microsoft.com/office/officeart/2005/8/colors/colorful2" csCatId="colorful" phldr="1"/>
      <dgm:spPr/>
      <dgm:t>
        <a:bodyPr/>
        <a:lstStyle/>
        <a:p>
          <a:endParaRPr lang="en-US"/>
        </a:p>
      </dgm:t>
    </dgm:pt>
    <dgm:pt modelId="{3C5BAB30-5160-4D1E-A88B-26F552EB4F79}">
      <dgm:prSet phldrT="[Text]" custT="1"/>
      <dgm:spPr/>
      <dgm:t>
        <a:bodyPr/>
        <a:lstStyle/>
        <a:p>
          <a:r>
            <a:rPr lang="en-US" sz="1800" dirty="0" smtClean="0"/>
            <a:t>Protégé</a:t>
          </a:r>
          <a:endParaRPr lang="en-US" sz="1800" dirty="0"/>
        </a:p>
      </dgm:t>
    </dgm:pt>
    <dgm:pt modelId="{5FA28B5F-E076-43AD-98E1-1AAB5610FCBD}" type="parTrans" cxnId="{3438539B-3837-4698-BFD7-A7ED4917F20A}">
      <dgm:prSet/>
      <dgm:spPr/>
      <dgm:t>
        <a:bodyPr/>
        <a:lstStyle/>
        <a:p>
          <a:endParaRPr lang="en-US"/>
        </a:p>
      </dgm:t>
    </dgm:pt>
    <dgm:pt modelId="{3DC26471-0CD3-4A96-8BBD-E5E803C0986C}" type="sibTrans" cxnId="{3438539B-3837-4698-BFD7-A7ED4917F20A}">
      <dgm:prSet/>
      <dgm:spPr/>
      <dgm:t>
        <a:bodyPr/>
        <a:lstStyle/>
        <a:p>
          <a:endParaRPr lang="en-US"/>
        </a:p>
      </dgm:t>
    </dgm:pt>
    <dgm:pt modelId="{68D8B0A6-DFD2-4F72-9B0A-D08471CB4F75}">
      <dgm:prSet phldrT="[Text]" custT="1"/>
      <dgm:spPr/>
      <dgm:t>
        <a:bodyPr/>
        <a:lstStyle/>
        <a:p>
          <a:r>
            <a:rPr lang="en-US" sz="1800" dirty="0" smtClean="0"/>
            <a:t>Mentor</a:t>
          </a:r>
          <a:endParaRPr lang="en-US" sz="1800" dirty="0"/>
        </a:p>
      </dgm:t>
    </dgm:pt>
    <dgm:pt modelId="{E066232E-0F4A-4846-9067-2DC5A7B18C12}" type="parTrans" cxnId="{B33B6101-4F26-4CD3-85A9-AA2A04662EBB}">
      <dgm:prSet/>
      <dgm:spPr/>
      <dgm:t>
        <a:bodyPr/>
        <a:lstStyle/>
        <a:p>
          <a:endParaRPr lang="en-US"/>
        </a:p>
      </dgm:t>
    </dgm:pt>
    <dgm:pt modelId="{C17235D3-6C0C-485A-8F41-9721ECD4922D}" type="sibTrans" cxnId="{B33B6101-4F26-4CD3-85A9-AA2A04662EBB}">
      <dgm:prSet/>
      <dgm:spPr/>
      <dgm:t>
        <a:bodyPr/>
        <a:lstStyle/>
        <a:p>
          <a:endParaRPr lang="en-US"/>
        </a:p>
      </dgm:t>
    </dgm:pt>
    <dgm:pt modelId="{35BE641B-9C9F-4E55-89A6-7C961C91DDAB}">
      <dgm:prSet phldrT="[Text]" custT="1"/>
      <dgm:spPr/>
      <dgm:t>
        <a:bodyPr/>
        <a:lstStyle/>
        <a:p>
          <a:r>
            <a:rPr lang="en-US" sz="1800" dirty="0" smtClean="0"/>
            <a:t>Mentor</a:t>
          </a:r>
          <a:endParaRPr lang="en-US" sz="1800" dirty="0"/>
        </a:p>
      </dgm:t>
    </dgm:pt>
    <dgm:pt modelId="{A9712DBE-123A-42D4-97E8-8EE59BBF40FE}" type="parTrans" cxnId="{CA176D86-9CF6-4410-9110-2CE456FCC693}">
      <dgm:prSet/>
      <dgm:spPr/>
      <dgm:t>
        <a:bodyPr/>
        <a:lstStyle/>
        <a:p>
          <a:endParaRPr lang="en-US"/>
        </a:p>
      </dgm:t>
    </dgm:pt>
    <dgm:pt modelId="{BDC3672B-A66D-48C6-9012-9532457B966A}" type="sibTrans" cxnId="{CA176D86-9CF6-4410-9110-2CE456FCC693}">
      <dgm:prSet/>
      <dgm:spPr/>
      <dgm:t>
        <a:bodyPr/>
        <a:lstStyle/>
        <a:p>
          <a:endParaRPr lang="en-US"/>
        </a:p>
      </dgm:t>
    </dgm:pt>
    <dgm:pt modelId="{3F04E68C-36F8-45DE-BE7C-93E0EC6D76F1}" type="pres">
      <dgm:prSet presAssocID="{46DB3668-693F-49B2-A7D6-9141BB5F2A74}" presName="Name0" presStyleCnt="0">
        <dgm:presLayoutVars>
          <dgm:chMax val="1"/>
          <dgm:chPref val="1"/>
          <dgm:dir/>
          <dgm:animOne val="branch"/>
          <dgm:animLvl val="lvl"/>
        </dgm:presLayoutVars>
      </dgm:prSet>
      <dgm:spPr/>
      <dgm:t>
        <a:bodyPr/>
        <a:lstStyle/>
        <a:p>
          <a:endParaRPr lang="en-US"/>
        </a:p>
      </dgm:t>
    </dgm:pt>
    <dgm:pt modelId="{84F5A3BC-4FAE-41DD-9356-2437AD623766}" type="pres">
      <dgm:prSet presAssocID="{3C5BAB30-5160-4D1E-A88B-26F552EB4F79}" presName="singleCycle" presStyleCnt="0"/>
      <dgm:spPr/>
    </dgm:pt>
    <dgm:pt modelId="{A6AF1A6E-94DD-422F-97BD-B7E47F702D36}" type="pres">
      <dgm:prSet presAssocID="{3C5BAB30-5160-4D1E-A88B-26F552EB4F79}" presName="singleCenter" presStyleLbl="node1" presStyleIdx="0" presStyleCnt="3">
        <dgm:presLayoutVars>
          <dgm:chMax val="7"/>
          <dgm:chPref val="7"/>
        </dgm:presLayoutVars>
      </dgm:prSet>
      <dgm:spPr/>
      <dgm:t>
        <a:bodyPr/>
        <a:lstStyle/>
        <a:p>
          <a:endParaRPr lang="en-US"/>
        </a:p>
      </dgm:t>
    </dgm:pt>
    <dgm:pt modelId="{639804E1-B2FC-4E72-85EF-8CE325D9D88C}" type="pres">
      <dgm:prSet presAssocID="{E066232E-0F4A-4846-9067-2DC5A7B18C12}" presName="Name56" presStyleLbl="parChTrans1D2" presStyleIdx="0" presStyleCnt="2"/>
      <dgm:spPr/>
      <dgm:t>
        <a:bodyPr/>
        <a:lstStyle/>
        <a:p>
          <a:endParaRPr lang="en-US"/>
        </a:p>
      </dgm:t>
    </dgm:pt>
    <dgm:pt modelId="{E16F4699-D978-4340-A898-122A3E3D26D2}" type="pres">
      <dgm:prSet presAssocID="{68D8B0A6-DFD2-4F72-9B0A-D08471CB4F75}" presName="text0" presStyleLbl="node1" presStyleIdx="1" presStyleCnt="3" custScaleX="140770" custScaleY="156930">
        <dgm:presLayoutVars>
          <dgm:bulletEnabled val="1"/>
        </dgm:presLayoutVars>
      </dgm:prSet>
      <dgm:spPr/>
      <dgm:t>
        <a:bodyPr/>
        <a:lstStyle/>
        <a:p>
          <a:endParaRPr lang="en-US"/>
        </a:p>
      </dgm:t>
    </dgm:pt>
    <dgm:pt modelId="{9BAE9922-35F4-466A-A27D-EFFA829FD1E2}" type="pres">
      <dgm:prSet presAssocID="{A9712DBE-123A-42D4-97E8-8EE59BBF40FE}" presName="Name56" presStyleLbl="parChTrans1D2" presStyleIdx="1" presStyleCnt="2"/>
      <dgm:spPr/>
      <dgm:t>
        <a:bodyPr/>
        <a:lstStyle/>
        <a:p>
          <a:endParaRPr lang="en-US"/>
        </a:p>
      </dgm:t>
    </dgm:pt>
    <dgm:pt modelId="{2D46A554-CDDA-498B-99B1-CD1250A3D1CE}" type="pres">
      <dgm:prSet presAssocID="{35BE641B-9C9F-4E55-89A6-7C961C91DDAB}" presName="text0" presStyleLbl="node1" presStyleIdx="2" presStyleCnt="3" custScaleX="149025" custScaleY="152603" custRadScaleRad="103639" custRadScaleInc="88">
        <dgm:presLayoutVars>
          <dgm:bulletEnabled val="1"/>
        </dgm:presLayoutVars>
      </dgm:prSet>
      <dgm:spPr/>
      <dgm:t>
        <a:bodyPr/>
        <a:lstStyle/>
        <a:p>
          <a:endParaRPr lang="en-US"/>
        </a:p>
      </dgm:t>
    </dgm:pt>
  </dgm:ptLst>
  <dgm:cxnLst>
    <dgm:cxn modelId="{755D05AF-D04A-4F5D-89A1-B0117DC4BAE9}" type="presOf" srcId="{A9712DBE-123A-42D4-97E8-8EE59BBF40FE}" destId="{9BAE9922-35F4-466A-A27D-EFFA829FD1E2}" srcOrd="0" destOrd="0" presId="urn:microsoft.com/office/officeart/2008/layout/RadialCluster"/>
    <dgm:cxn modelId="{3438539B-3837-4698-BFD7-A7ED4917F20A}" srcId="{46DB3668-693F-49B2-A7D6-9141BB5F2A74}" destId="{3C5BAB30-5160-4D1E-A88B-26F552EB4F79}" srcOrd="0" destOrd="0" parTransId="{5FA28B5F-E076-43AD-98E1-1AAB5610FCBD}" sibTransId="{3DC26471-0CD3-4A96-8BBD-E5E803C0986C}"/>
    <dgm:cxn modelId="{642C3A66-4698-439E-93EB-B62B1B14060B}" type="presOf" srcId="{E066232E-0F4A-4846-9067-2DC5A7B18C12}" destId="{639804E1-B2FC-4E72-85EF-8CE325D9D88C}" srcOrd="0" destOrd="0" presId="urn:microsoft.com/office/officeart/2008/layout/RadialCluster"/>
    <dgm:cxn modelId="{628136CA-2C39-4998-B7D8-904FA2214A51}" type="presOf" srcId="{46DB3668-693F-49B2-A7D6-9141BB5F2A74}" destId="{3F04E68C-36F8-45DE-BE7C-93E0EC6D76F1}" srcOrd="0" destOrd="0" presId="urn:microsoft.com/office/officeart/2008/layout/RadialCluster"/>
    <dgm:cxn modelId="{3820E704-CD05-43FA-910A-20CCA7B2878F}" type="presOf" srcId="{68D8B0A6-DFD2-4F72-9B0A-D08471CB4F75}" destId="{E16F4699-D978-4340-A898-122A3E3D26D2}" srcOrd="0" destOrd="0" presId="urn:microsoft.com/office/officeart/2008/layout/RadialCluster"/>
    <dgm:cxn modelId="{B33B6101-4F26-4CD3-85A9-AA2A04662EBB}" srcId="{3C5BAB30-5160-4D1E-A88B-26F552EB4F79}" destId="{68D8B0A6-DFD2-4F72-9B0A-D08471CB4F75}" srcOrd="0" destOrd="0" parTransId="{E066232E-0F4A-4846-9067-2DC5A7B18C12}" sibTransId="{C17235D3-6C0C-485A-8F41-9721ECD4922D}"/>
    <dgm:cxn modelId="{6B234B35-8C1B-46AF-BCBF-8B90FEC810F4}" type="presOf" srcId="{3C5BAB30-5160-4D1E-A88B-26F552EB4F79}" destId="{A6AF1A6E-94DD-422F-97BD-B7E47F702D36}" srcOrd="0" destOrd="0" presId="urn:microsoft.com/office/officeart/2008/layout/RadialCluster"/>
    <dgm:cxn modelId="{47AE64EF-F5ED-4B00-9F7F-903619DAFD99}" type="presOf" srcId="{35BE641B-9C9F-4E55-89A6-7C961C91DDAB}" destId="{2D46A554-CDDA-498B-99B1-CD1250A3D1CE}" srcOrd="0" destOrd="0" presId="urn:microsoft.com/office/officeart/2008/layout/RadialCluster"/>
    <dgm:cxn modelId="{CA176D86-9CF6-4410-9110-2CE456FCC693}" srcId="{3C5BAB30-5160-4D1E-A88B-26F552EB4F79}" destId="{35BE641B-9C9F-4E55-89A6-7C961C91DDAB}" srcOrd="1" destOrd="0" parTransId="{A9712DBE-123A-42D4-97E8-8EE59BBF40FE}" sibTransId="{BDC3672B-A66D-48C6-9012-9532457B966A}"/>
    <dgm:cxn modelId="{C7A587E5-C5FC-444C-8CC1-096E4E1FB8E7}" type="presParOf" srcId="{3F04E68C-36F8-45DE-BE7C-93E0EC6D76F1}" destId="{84F5A3BC-4FAE-41DD-9356-2437AD623766}" srcOrd="0" destOrd="0" presId="urn:microsoft.com/office/officeart/2008/layout/RadialCluster"/>
    <dgm:cxn modelId="{FDD8BDF4-FD0D-47F0-A75C-0873914B080D}" type="presParOf" srcId="{84F5A3BC-4FAE-41DD-9356-2437AD623766}" destId="{A6AF1A6E-94DD-422F-97BD-B7E47F702D36}" srcOrd="0" destOrd="0" presId="urn:microsoft.com/office/officeart/2008/layout/RadialCluster"/>
    <dgm:cxn modelId="{49BECB01-E8CE-4AFA-B346-F210B9F25ED4}" type="presParOf" srcId="{84F5A3BC-4FAE-41DD-9356-2437AD623766}" destId="{639804E1-B2FC-4E72-85EF-8CE325D9D88C}" srcOrd="1" destOrd="0" presId="urn:microsoft.com/office/officeart/2008/layout/RadialCluster"/>
    <dgm:cxn modelId="{2554D8C1-9DDB-4CF1-AD3D-00E196773B40}" type="presParOf" srcId="{84F5A3BC-4FAE-41DD-9356-2437AD623766}" destId="{E16F4699-D978-4340-A898-122A3E3D26D2}" srcOrd="2" destOrd="0" presId="urn:microsoft.com/office/officeart/2008/layout/RadialCluster"/>
    <dgm:cxn modelId="{A0AF4425-0E75-4FB5-8919-9CE93441BD3A}" type="presParOf" srcId="{84F5A3BC-4FAE-41DD-9356-2437AD623766}" destId="{9BAE9922-35F4-466A-A27D-EFFA829FD1E2}" srcOrd="3" destOrd="0" presId="urn:microsoft.com/office/officeart/2008/layout/RadialCluster"/>
    <dgm:cxn modelId="{8CA5A810-9BEB-482D-AA42-CDCC6E5F33EC}" type="presParOf" srcId="{84F5A3BC-4FAE-41DD-9356-2437AD623766}" destId="{2D46A554-CDDA-498B-99B1-CD1250A3D1CE}" srcOrd="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DB3668-693F-49B2-A7D6-9141BB5F2A74}" type="doc">
      <dgm:prSet loTypeId="urn:microsoft.com/office/officeart/2008/layout/RadialCluster" loCatId="cycle" qsTypeId="urn:microsoft.com/office/officeart/2005/8/quickstyle/simple1" qsCatId="simple" csTypeId="urn:microsoft.com/office/officeart/2005/8/colors/colorful2" csCatId="colorful" phldr="1"/>
      <dgm:spPr/>
      <dgm:t>
        <a:bodyPr/>
        <a:lstStyle/>
        <a:p>
          <a:endParaRPr lang="en-US"/>
        </a:p>
      </dgm:t>
    </dgm:pt>
    <dgm:pt modelId="{3C5BAB30-5160-4D1E-A88B-26F552EB4F79}">
      <dgm:prSet phldrT="[Text]"/>
      <dgm:spPr/>
      <dgm:t>
        <a:bodyPr/>
        <a:lstStyle/>
        <a:p>
          <a:r>
            <a:rPr lang="en-US" dirty="0" smtClean="0"/>
            <a:t>Protégé</a:t>
          </a:r>
          <a:endParaRPr lang="en-US" dirty="0"/>
        </a:p>
      </dgm:t>
    </dgm:pt>
    <dgm:pt modelId="{5FA28B5F-E076-43AD-98E1-1AAB5610FCBD}" type="parTrans" cxnId="{3438539B-3837-4698-BFD7-A7ED4917F20A}">
      <dgm:prSet/>
      <dgm:spPr/>
      <dgm:t>
        <a:bodyPr/>
        <a:lstStyle/>
        <a:p>
          <a:endParaRPr lang="en-US"/>
        </a:p>
      </dgm:t>
    </dgm:pt>
    <dgm:pt modelId="{3DC26471-0CD3-4A96-8BBD-E5E803C0986C}" type="sibTrans" cxnId="{3438539B-3837-4698-BFD7-A7ED4917F20A}">
      <dgm:prSet/>
      <dgm:spPr/>
      <dgm:t>
        <a:bodyPr/>
        <a:lstStyle/>
        <a:p>
          <a:endParaRPr lang="en-US"/>
        </a:p>
      </dgm:t>
    </dgm:pt>
    <dgm:pt modelId="{0DF0EA07-2BEA-4E32-B84A-0A987214B823}">
      <dgm:prSet phldrT="[Text]"/>
      <dgm:spPr/>
      <dgm:t>
        <a:bodyPr/>
        <a:lstStyle/>
        <a:p>
          <a:r>
            <a:rPr lang="en-US" smtClean="0"/>
            <a:t>Mentor</a:t>
          </a:r>
          <a:endParaRPr lang="en-US" dirty="0"/>
        </a:p>
      </dgm:t>
    </dgm:pt>
    <dgm:pt modelId="{C7720A11-938E-4AE6-9B1A-4FF12B48AE32}" type="parTrans" cxnId="{6CE82363-9BF4-4C96-AD0C-538D7CEB614A}">
      <dgm:prSet/>
      <dgm:spPr/>
      <dgm:t>
        <a:bodyPr/>
        <a:lstStyle/>
        <a:p>
          <a:endParaRPr lang="en-US"/>
        </a:p>
      </dgm:t>
    </dgm:pt>
    <dgm:pt modelId="{824B7956-1DE8-42A7-BFB1-3BC13B56C381}" type="sibTrans" cxnId="{6CE82363-9BF4-4C96-AD0C-538D7CEB614A}">
      <dgm:prSet/>
      <dgm:spPr/>
      <dgm:t>
        <a:bodyPr/>
        <a:lstStyle/>
        <a:p>
          <a:endParaRPr lang="en-US"/>
        </a:p>
      </dgm:t>
    </dgm:pt>
    <dgm:pt modelId="{3F04E68C-36F8-45DE-BE7C-93E0EC6D76F1}" type="pres">
      <dgm:prSet presAssocID="{46DB3668-693F-49B2-A7D6-9141BB5F2A74}" presName="Name0" presStyleCnt="0">
        <dgm:presLayoutVars>
          <dgm:chMax val="1"/>
          <dgm:chPref val="1"/>
          <dgm:dir/>
          <dgm:animOne val="branch"/>
          <dgm:animLvl val="lvl"/>
        </dgm:presLayoutVars>
      </dgm:prSet>
      <dgm:spPr/>
      <dgm:t>
        <a:bodyPr/>
        <a:lstStyle/>
        <a:p>
          <a:endParaRPr lang="en-US"/>
        </a:p>
      </dgm:t>
    </dgm:pt>
    <dgm:pt modelId="{84F5A3BC-4FAE-41DD-9356-2437AD623766}" type="pres">
      <dgm:prSet presAssocID="{3C5BAB30-5160-4D1E-A88B-26F552EB4F79}" presName="singleCycle" presStyleCnt="0"/>
      <dgm:spPr/>
    </dgm:pt>
    <dgm:pt modelId="{A6AF1A6E-94DD-422F-97BD-B7E47F702D36}" type="pres">
      <dgm:prSet presAssocID="{3C5BAB30-5160-4D1E-A88B-26F552EB4F79}" presName="singleCenter" presStyleLbl="node1" presStyleIdx="0" presStyleCnt="2">
        <dgm:presLayoutVars>
          <dgm:chMax val="7"/>
          <dgm:chPref val="7"/>
        </dgm:presLayoutVars>
      </dgm:prSet>
      <dgm:spPr/>
      <dgm:t>
        <a:bodyPr/>
        <a:lstStyle/>
        <a:p>
          <a:endParaRPr lang="en-US"/>
        </a:p>
      </dgm:t>
    </dgm:pt>
    <dgm:pt modelId="{F74D5F3C-8377-481B-960D-F0F48E6C41FF}" type="pres">
      <dgm:prSet presAssocID="{C7720A11-938E-4AE6-9B1A-4FF12B48AE32}" presName="Name56" presStyleLbl="parChTrans1D2" presStyleIdx="0" presStyleCnt="1"/>
      <dgm:spPr/>
      <dgm:t>
        <a:bodyPr/>
        <a:lstStyle/>
        <a:p>
          <a:endParaRPr lang="en-US"/>
        </a:p>
      </dgm:t>
    </dgm:pt>
    <dgm:pt modelId="{3A3B27CB-46FA-4B5D-865E-A2C0864E5730}" type="pres">
      <dgm:prSet presAssocID="{0DF0EA07-2BEA-4E32-B84A-0A987214B823}" presName="text0" presStyleLbl="node1" presStyleIdx="1" presStyleCnt="2" custScaleX="142303" custScaleY="147493" custRadScaleRad="97706">
        <dgm:presLayoutVars>
          <dgm:bulletEnabled val="1"/>
        </dgm:presLayoutVars>
      </dgm:prSet>
      <dgm:spPr/>
      <dgm:t>
        <a:bodyPr/>
        <a:lstStyle/>
        <a:p>
          <a:endParaRPr lang="en-US"/>
        </a:p>
      </dgm:t>
    </dgm:pt>
  </dgm:ptLst>
  <dgm:cxnLst>
    <dgm:cxn modelId="{3438539B-3837-4698-BFD7-A7ED4917F20A}" srcId="{46DB3668-693F-49B2-A7D6-9141BB5F2A74}" destId="{3C5BAB30-5160-4D1E-A88B-26F552EB4F79}" srcOrd="0" destOrd="0" parTransId="{5FA28B5F-E076-43AD-98E1-1AAB5610FCBD}" sibTransId="{3DC26471-0CD3-4A96-8BBD-E5E803C0986C}"/>
    <dgm:cxn modelId="{21E52C23-8624-4D36-AF39-A38BF7BB0AB2}" type="presOf" srcId="{C7720A11-938E-4AE6-9B1A-4FF12B48AE32}" destId="{F74D5F3C-8377-481B-960D-F0F48E6C41FF}" srcOrd="0" destOrd="0" presId="urn:microsoft.com/office/officeart/2008/layout/RadialCluster"/>
    <dgm:cxn modelId="{D863EF74-56EE-4B6D-BE66-36A968E7B4F5}" type="presOf" srcId="{0DF0EA07-2BEA-4E32-B84A-0A987214B823}" destId="{3A3B27CB-46FA-4B5D-865E-A2C0864E5730}" srcOrd="0" destOrd="0" presId="urn:microsoft.com/office/officeart/2008/layout/RadialCluster"/>
    <dgm:cxn modelId="{628136CA-2C39-4998-B7D8-904FA2214A51}" type="presOf" srcId="{46DB3668-693F-49B2-A7D6-9141BB5F2A74}" destId="{3F04E68C-36F8-45DE-BE7C-93E0EC6D76F1}" srcOrd="0" destOrd="0" presId="urn:microsoft.com/office/officeart/2008/layout/RadialCluster"/>
    <dgm:cxn modelId="{6B234B35-8C1B-46AF-BCBF-8B90FEC810F4}" type="presOf" srcId="{3C5BAB30-5160-4D1E-A88B-26F552EB4F79}" destId="{A6AF1A6E-94DD-422F-97BD-B7E47F702D36}" srcOrd="0" destOrd="0" presId="urn:microsoft.com/office/officeart/2008/layout/RadialCluster"/>
    <dgm:cxn modelId="{6CE82363-9BF4-4C96-AD0C-538D7CEB614A}" srcId="{3C5BAB30-5160-4D1E-A88B-26F552EB4F79}" destId="{0DF0EA07-2BEA-4E32-B84A-0A987214B823}" srcOrd="0" destOrd="0" parTransId="{C7720A11-938E-4AE6-9B1A-4FF12B48AE32}" sibTransId="{824B7956-1DE8-42A7-BFB1-3BC13B56C381}"/>
    <dgm:cxn modelId="{C7A587E5-C5FC-444C-8CC1-096E4E1FB8E7}" type="presParOf" srcId="{3F04E68C-36F8-45DE-BE7C-93E0EC6D76F1}" destId="{84F5A3BC-4FAE-41DD-9356-2437AD623766}" srcOrd="0" destOrd="0" presId="urn:microsoft.com/office/officeart/2008/layout/RadialCluster"/>
    <dgm:cxn modelId="{FDD8BDF4-FD0D-47F0-A75C-0873914B080D}" type="presParOf" srcId="{84F5A3BC-4FAE-41DD-9356-2437AD623766}" destId="{A6AF1A6E-94DD-422F-97BD-B7E47F702D36}" srcOrd="0" destOrd="0" presId="urn:microsoft.com/office/officeart/2008/layout/RadialCluster"/>
    <dgm:cxn modelId="{1068418F-55DD-40B6-BEF6-05853936166E}" type="presParOf" srcId="{84F5A3BC-4FAE-41DD-9356-2437AD623766}" destId="{F74D5F3C-8377-481B-960D-F0F48E6C41FF}" srcOrd="1" destOrd="0" presId="urn:microsoft.com/office/officeart/2008/layout/RadialCluster"/>
    <dgm:cxn modelId="{1FA46C27-31F9-4CE6-9002-02A7F6F0BF86}" type="presParOf" srcId="{84F5A3BC-4FAE-41DD-9356-2437AD623766}" destId="{3A3B27CB-46FA-4B5D-865E-A2C0864E5730}" srcOrd="2" destOrd="0" presId="urn:microsoft.com/office/officeart/2008/layout/RadialCluster"/>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F16046-BC05-4F6E-BB38-44894FEF5A37}" type="doc">
      <dgm:prSet loTypeId="urn:microsoft.com/office/officeart/2008/layout/RadialCluster" loCatId="cycle" qsTypeId="urn:microsoft.com/office/officeart/2005/8/quickstyle/simple1" qsCatId="simple" csTypeId="urn:microsoft.com/office/officeart/2005/8/colors/colorful2" csCatId="colorful" phldr="1"/>
      <dgm:spPr/>
      <dgm:t>
        <a:bodyPr/>
        <a:lstStyle/>
        <a:p>
          <a:endParaRPr lang="en-US"/>
        </a:p>
      </dgm:t>
    </dgm:pt>
    <dgm:pt modelId="{128FD698-028B-41C3-8E9F-DAE8D83677E9}">
      <dgm:prSet phldrT="[Text]"/>
      <dgm:spPr/>
      <dgm:t>
        <a:bodyPr/>
        <a:lstStyle/>
        <a:p>
          <a:r>
            <a:rPr lang="en-US" dirty="0" smtClean="0"/>
            <a:t>Mentor</a:t>
          </a:r>
          <a:endParaRPr lang="en-US" dirty="0"/>
        </a:p>
      </dgm:t>
    </dgm:pt>
    <dgm:pt modelId="{626CF0CF-4BAF-4024-BD64-8ED933E218A3}" type="parTrans" cxnId="{DCCE1470-01C6-4092-9E24-AB22FDCF538A}">
      <dgm:prSet/>
      <dgm:spPr/>
      <dgm:t>
        <a:bodyPr/>
        <a:lstStyle/>
        <a:p>
          <a:endParaRPr lang="en-US"/>
        </a:p>
      </dgm:t>
    </dgm:pt>
    <dgm:pt modelId="{550A5761-5BE3-430B-AFBA-92E723305913}" type="sibTrans" cxnId="{DCCE1470-01C6-4092-9E24-AB22FDCF538A}">
      <dgm:prSet/>
      <dgm:spPr/>
      <dgm:t>
        <a:bodyPr/>
        <a:lstStyle/>
        <a:p>
          <a:endParaRPr lang="en-US"/>
        </a:p>
      </dgm:t>
    </dgm:pt>
    <dgm:pt modelId="{FC5F6837-2F2A-4ADA-8BCA-829C19A045BE}">
      <dgm:prSet phldrT="[Text]"/>
      <dgm:spPr/>
      <dgm:t>
        <a:bodyPr/>
        <a:lstStyle/>
        <a:p>
          <a:r>
            <a:rPr lang="en-US" dirty="0" smtClean="0"/>
            <a:t>Protégé</a:t>
          </a:r>
          <a:endParaRPr lang="en-US" dirty="0"/>
        </a:p>
      </dgm:t>
    </dgm:pt>
    <dgm:pt modelId="{F4A2CE96-EA92-4919-A4F5-2948FBA4AA7A}" type="parTrans" cxnId="{637828E1-7A89-4DF1-B5FA-C0F0057B702A}">
      <dgm:prSet/>
      <dgm:spPr/>
      <dgm:t>
        <a:bodyPr/>
        <a:lstStyle/>
        <a:p>
          <a:endParaRPr lang="en-US"/>
        </a:p>
      </dgm:t>
    </dgm:pt>
    <dgm:pt modelId="{B5F0516E-49E9-4878-B208-D580CDF78BEC}" type="sibTrans" cxnId="{637828E1-7A89-4DF1-B5FA-C0F0057B702A}">
      <dgm:prSet/>
      <dgm:spPr/>
      <dgm:t>
        <a:bodyPr/>
        <a:lstStyle/>
        <a:p>
          <a:endParaRPr lang="en-US"/>
        </a:p>
      </dgm:t>
    </dgm:pt>
    <dgm:pt modelId="{A1CD9A9D-4D93-4F0D-B7AB-E5DAA073C502}">
      <dgm:prSet phldrT="[Text]"/>
      <dgm:spPr/>
      <dgm:t>
        <a:bodyPr/>
        <a:lstStyle/>
        <a:p>
          <a:r>
            <a:rPr lang="en-US" dirty="0" smtClean="0"/>
            <a:t>Protégé</a:t>
          </a:r>
          <a:endParaRPr lang="en-US" dirty="0"/>
        </a:p>
      </dgm:t>
    </dgm:pt>
    <dgm:pt modelId="{19E1F507-6B27-44CB-9010-EEF8F818A1AE}" type="parTrans" cxnId="{2166CBF9-34D8-479F-9A0A-A51CB07C9D8D}">
      <dgm:prSet/>
      <dgm:spPr/>
      <dgm:t>
        <a:bodyPr/>
        <a:lstStyle/>
        <a:p>
          <a:endParaRPr lang="en-US"/>
        </a:p>
      </dgm:t>
    </dgm:pt>
    <dgm:pt modelId="{6085000C-FDD3-4903-8D6F-284820F307E9}" type="sibTrans" cxnId="{2166CBF9-34D8-479F-9A0A-A51CB07C9D8D}">
      <dgm:prSet/>
      <dgm:spPr/>
      <dgm:t>
        <a:bodyPr/>
        <a:lstStyle/>
        <a:p>
          <a:endParaRPr lang="en-US"/>
        </a:p>
      </dgm:t>
    </dgm:pt>
    <dgm:pt modelId="{F0897305-17F0-4508-A6BB-4B954855D30E}">
      <dgm:prSet phldrT="[Text]"/>
      <dgm:spPr/>
      <dgm:t>
        <a:bodyPr/>
        <a:lstStyle/>
        <a:p>
          <a:r>
            <a:rPr lang="en-US" dirty="0" smtClean="0"/>
            <a:t>Protégé</a:t>
          </a:r>
          <a:endParaRPr lang="en-US" dirty="0"/>
        </a:p>
      </dgm:t>
    </dgm:pt>
    <dgm:pt modelId="{E387784A-F3CA-484C-92B6-26EB72C22E2A}" type="parTrans" cxnId="{DF7A504D-57B7-4732-9507-4925B7CBCA6B}">
      <dgm:prSet/>
      <dgm:spPr/>
      <dgm:t>
        <a:bodyPr/>
        <a:lstStyle/>
        <a:p>
          <a:endParaRPr lang="en-US"/>
        </a:p>
      </dgm:t>
    </dgm:pt>
    <dgm:pt modelId="{16896738-6A17-44EE-8712-552EE7603C6E}" type="sibTrans" cxnId="{DF7A504D-57B7-4732-9507-4925B7CBCA6B}">
      <dgm:prSet/>
      <dgm:spPr/>
      <dgm:t>
        <a:bodyPr/>
        <a:lstStyle/>
        <a:p>
          <a:endParaRPr lang="en-US"/>
        </a:p>
      </dgm:t>
    </dgm:pt>
    <dgm:pt modelId="{AB1DDCFA-0393-4889-AC9A-2F1962391FB3}" type="pres">
      <dgm:prSet presAssocID="{B7F16046-BC05-4F6E-BB38-44894FEF5A37}" presName="Name0" presStyleCnt="0">
        <dgm:presLayoutVars>
          <dgm:chMax val="1"/>
          <dgm:chPref val="1"/>
          <dgm:dir/>
          <dgm:animOne val="branch"/>
          <dgm:animLvl val="lvl"/>
        </dgm:presLayoutVars>
      </dgm:prSet>
      <dgm:spPr/>
      <dgm:t>
        <a:bodyPr/>
        <a:lstStyle/>
        <a:p>
          <a:endParaRPr lang="en-US"/>
        </a:p>
      </dgm:t>
    </dgm:pt>
    <dgm:pt modelId="{4003F453-5524-4789-883C-829659ED8700}" type="pres">
      <dgm:prSet presAssocID="{128FD698-028B-41C3-8E9F-DAE8D83677E9}" presName="singleCycle" presStyleCnt="0"/>
      <dgm:spPr/>
    </dgm:pt>
    <dgm:pt modelId="{9E03F192-DA3B-4C6A-9A39-211859BE0525}" type="pres">
      <dgm:prSet presAssocID="{128FD698-028B-41C3-8E9F-DAE8D83677E9}" presName="singleCenter" presStyleLbl="node1" presStyleIdx="0" presStyleCnt="4">
        <dgm:presLayoutVars>
          <dgm:chMax val="7"/>
          <dgm:chPref val="7"/>
        </dgm:presLayoutVars>
      </dgm:prSet>
      <dgm:spPr/>
      <dgm:t>
        <a:bodyPr/>
        <a:lstStyle/>
        <a:p>
          <a:endParaRPr lang="en-US"/>
        </a:p>
      </dgm:t>
    </dgm:pt>
    <dgm:pt modelId="{97D9686D-92DA-4AC5-A32A-D42A5251AF06}" type="pres">
      <dgm:prSet presAssocID="{F4A2CE96-EA92-4919-A4F5-2948FBA4AA7A}" presName="Name56" presStyleLbl="parChTrans1D2" presStyleIdx="0" presStyleCnt="3"/>
      <dgm:spPr/>
      <dgm:t>
        <a:bodyPr/>
        <a:lstStyle/>
        <a:p>
          <a:endParaRPr lang="en-US"/>
        </a:p>
      </dgm:t>
    </dgm:pt>
    <dgm:pt modelId="{10D4D7E1-ABD7-4E9D-BE81-69E05AF57689}" type="pres">
      <dgm:prSet presAssocID="{FC5F6837-2F2A-4ADA-8BCA-829C19A045BE}" presName="text0" presStyleLbl="node1" presStyleIdx="1" presStyleCnt="4">
        <dgm:presLayoutVars>
          <dgm:bulletEnabled val="1"/>
        </dgm:presLayoutVars>
      </dgm:prSet>
      <dgm:spPr/>
      <dgm:t>
        <a:bodyPr/>
        <a:lstStyle/>
        <a:p>
          <a:endParaRPr lang="en-US"/>
        </a:p>
      </dgm:t>
    </dgm:pt>
    <dgm:pt modelId="{7CC589D6-7A98-401C-9A5A-C2F98CE7ED1D}" type="pres">
      <dgm:prSet presAssocID="{19E1F507-6B27-44CB-9010-EEF8F818A1AE}" presName="Name56" presStyleLbl="parChTrans1D2" presStyleIdx="1" presStyleCnt="3"/>
      <dgm:spPr/>
      <dgm:t>
        <a:bodyPr/>
        <a:lstStyle/>
        <a:p>
          <a:endParaRPr lang="en-US"/>
        </a:p>
      </dgm:t>
    </dgm:pt>
    <dgm:pt modelId="{6FC3C68C-A469-4FF8-A5D1-3392336C9770}" type="pres">
      <dgm:prSet presAssocID="{A1CD9A9D-4D93-4F0D-B7AB-E5DAA073C502}" presName="text0" presStyleLbl="node1" presStyleIdx="2" presStyleCnt="4">
        <dgm:presLayoutVars>
          <dgm:bulletEnabled val="1"/>
        </dgm:presLayoutVars>
      </dgm:prSet>
      <dgm:spPr/>
      <dgm:t>
        <a:bodyPr/>
        <a:lstStyle/>
        <a:p>
          <a:endParaRPr lang="en-US"/>
        </a:p>
      </dgm:t>
    </dgm:pt>
    <dgm:pt modelId="{1A63556B-AC7F-4859-B2F6-BCD98809C236}" type="pres">
      <dgm:prSet presAssocID="{E387784A-F3CA-484C-92B6-26EB72C22E2A}" presName="Name56" presStyleLbl="parChTrans1D2" presStyleIdx="2" presStyleCnt="3"/>
      <dgm:spPr/>
      <dgm:t>
        <a:bodyPr/>
        <a:lstStyle/>
        <a:p>
          <a:endParaRPr lang="en-US"/>
        </a:p>
      </dgm:t>
    </dgm:pt>
    <dgm:pt modelId="{E0638DF5-F730-43F3-8248-B84022B8048A}" type="pres">
      <dgm:prSet presAssocID="{F0897305-17F0-4508-A6BB-4B954855D30E}" presName="text0" presStyleLbl="node1" presStyleIdx="3" presStyleCnt="4">
        <dgm:presLayoutVars>
          <dgm:bulletEnabled val="1"/>
        </dgm:presLayoutVars>
      </dgm:prSet>
      <dgm:spPr/>
      <dgm:t>
        <a:bodyPr/>
        <a:lstStyle/>
        <a:p>
          <a:endParaRPr lang="en-US"/>
        </a:p>
      </dgm:t>
    </dgm:pt>
  </dgm:ptLst>
  <dgm:cxnLst>
    <dgm:cxn modelId="{9680654D-4D62-43DD-A63F-5D6F58010002}" type="presOf" srcId="{F4A2CE96-EA92-4919-A4F5-2948FBA4AA7A}" destId="{97D9686D-92DA-4AC5-A32A-D42A5251AF06}" srcOrd="0" destOrd="0" presId="urn:microsoft.com/office/officeart/2008/layout/RadialCluster"/>
    <dgm:cxn modelId="{637828E1-7A89-4DF1-B5FA-C0F0057B702A}" srcId="{128FD698-028B-41C3-8E9F-DAE8D83677E9}" destId="{FC5F6837-2F2A-4ADA-8BCA-829C19A045BE}" srcOrd="0" destOrd="0" parTransId="{F4A2CE96-EA92-4919-A4F5-2948FBA4AA7A}" sibTransId="{B5F0516E-49E9-4878-B208-D580CDF78BEC}"/>
    <dgm:cxn modelId="{9180866D-EFCE-441B-A5CC-A2E25A8DCDC9}" type="presOf" srcId="{19E1F507-6B27-44CB-9010-EEF8F818A1AE}" destId="{7CC589D6-7A98-401C-9A5A-C2F98CE7ED1D}" srcOrd="0" destOrd="0" presId="urn:microsoft.com/office/officeart/2008/layout/RadialCluster"/>
    <dgm:cxn modelId="{ABAA5B98-2257-4518-B26A-D0097B70F80F}" type="presOf" srcId="{A1CD9A9D-4D93-4F0D-B7AB-E5DAA073C502}" destId="{6FC3C68C-A469-4FF8-A5D1-3392336C9770}" srcOrd="0" destOrd="0" presId="urn:microsoft.com/office/officeart/2008/layout/RadialCluster"/>
    <dgm:cxn modelId="{2166CBF9-34D8-479F-9A0A-A51CB07C9D8D}" srcId="{128FD698-028B-41C3-8E9F-DAE8D83677E9}" destId="{A1CD9A9D-4D93-4F0D-B7AB-E5DAA073C502}" srcOrd="1" destOrd="0" parTransId="{19E1F507-6B27-44CB-9010-EEF8F818A1AE}" sibTransId="{6085000C-FDD3-4903-8D6F-284820F307E9}"/>
    <dgm:cxn modelId="{41BE8BC7-D387-48AA-A1B9-189B30933C27}" type="presOf" srcId="{E387784A-F3CA-484C-92B6-26EB72C22E2A}" destId="{1A63556B-AC7F-4859-B2F6-BCD98809C236}" srcOrd="0" destOrd="0" presId="urn:microsoft.com/office/officeart/2008/layout/RadialCluster"/>
    <dgm:cxn modelId="{27434582-BE6C-47ED-BBB0-9E6B1CA2FCDA}" type="presOf" srcId="{128FD698-028B-41C3-8E9F-DAE8D83677E9}" destId="{9E03F192-DA3B-4C6A-9A39-211859BE0525}" srcOrd="0" destOrd="0" presId="urn:microsoft.com/office/officeart/2008/layout/RadialCluster"/>
    <dgm:cxn modelId="{423446EE-2913-4B9D-98AF-9286AACE9071}" type="presOf" srcId="{B7F16046-BC05-4F6E-BB38-44894FEF5A37}" destId="{AB1DDCFA-0393-4889-AC9A-2F1962391FB3}" srcOrd="0" destOrd="0" presId="urn:microsoft.com/office/officeart/2008/layout/RadialCluster"/>
    <dgm:cxn modelId="{326C6B5C-2261-42EB-9D41-E2EAA0B670CC}" type="presOf" srcId="{F0897305-17F0-4508-A6BB-4B954855D30E}" destId="{E0638DF5-F730-43F3-8248-B84022B8048A}" srcOrd="0" destOrd="0" presId="urn:microsoft.com/office/officeart/2008/layout/RadialCluster"/>
    <dgm:cxn modelId="{DCCE1470-01C6-4092-9E24-AB22FDCF538A}" srcId="{B7F16046-BC05-4F6E-BB38-44894FEF5A37}" destId="{128FD698-028B-41C3-8E9F-DAE8D83677E9}" srcOrd="0" destOrd="0" parTransId="{626CF0CF-4BAF-4024-BD64-8ED933E218A3}" sibTransId="{550A5761-5BE3-430B-AFBA-92E723305913}"/>
    <dgm:cxn modelId="{DF7A504D-57B7-4732-9507-4925B7CBCA6B}" srcId="{128FD698-028B-41C3-8E9F-DAE8D83677E9}" destId="{F0897305-17F0-4508-A6BB-4B954855D30E}" srcOrd="2" destOrd="0" parTransId="{E387784A-F3CA-484C-92B6-26EB72C22E2A}" sibTransId="{16896738-6A17-44EE-8712-552EE7603C6E}"/>
    <dgm:cxn modelId="{21B0B1D6-BF12-4962-84EB-A5B768A0F8D6}" type="presOf" srcId="{FC5F6837-2F2A-4ADA-8BCA-829C19A045BE}" destId="{10D4D7E1-ABD7-4E9D-BE81-69E05AF57689}" srcOrd="0" destOrd="0" presId="urn:microsoft.com/office/officeart/2008/layout/RadialCluster"/>
    <dgm:cxn modelId="{6A595932-1957-4EE8-B397-3AC39FAB2FCA}" type="presParOf" srcId="{AB1DDCFA-0393-4889-AC9A-2F1962391FB3}" destId="{4003F453-5524-4789-883C-829659ED8700}" srcOrd="0" destOrd="0" presId="urn:microsoft.com/office/officeart/2008/layout/RadialCluster"/>
    <dgm:cxn modelId="{D6C0CED9-D841-4CA9-9D84-718EC26530EC}" type="presParOf" srcId="{4003F453-5524-4789-883C-829659ED8700}" destId="{9E03F192-DA3B-4C6A-9A39-211859BE0525}" srcOrd="0" destOrd="0" presId="urn:microsoft.com/office/officeart/2008/layout/RadialCluster"/>
    <dgm:cxn modelId="{51992992-3E4D-4E22-8616-F4FDAC0A069A}" type="presParOf" srcId="{4003F453-5524-4789-883C-829659ED8700}" destId="{97D9686D-92DA-4AC5-A32A-D42A5251AF06}" srcOrd="1" destOrd="0" presId="urn:microsoft.com/office/officeart/2008/layout/RadialCluster"/>
    <dgm:cxn modelId="{CFE68B55-2801-446C-AF33-65919BF4216A}" type="presParOf" srcId="{4003F453-5524-4789-883C-829659ED8700}" destId="{10D4D7E1-ABD7-4E9D-BE81-69E05AF57689}" srcOrd="2" destOrd="0" presId="urn:microsoft.com/office/officeart/2008/layout/RadialCluster"/>
    <dgm:cxn modelId="{785C0D14-D999-4E9E-8F7D-AD112D8E6622}" type="presParOf" srcId="{4003F453-5524-4789-883C-829659ED8700}" destId="{7CC589D6-7A98-401C-9A5A-C2F98CE7ED1D}" srcOrd="3" destOrd="0" presId="urn:microsoft.com/office/officeart/2008/layout/RadialCluster"/>
    <dgm:cxn modelId="{9FEBF03E-3D09-45FE-B4AE-9CC8BCA12C39}" type="presParOf" srcId="{4003F453-5524-4789-883C-829659ED8700}" destId="{6FC3C68C-A469-4FF8-A5D1-3392336C9770}" srcOrd="4" destOrd="0" presId="urn:microsoft.com/office/officeart/2008/layout/RadialCluster"/>
    <dgm:cxn modelId="{147C5888-ED1F-4F67-8E5D-F38D46983449}" type="presParOf" srcId="{4003F453-5524-4789-883C-829659ED8700}" destId="{1A63556B-AC7F-4859-B2F6-BCD98809C236}" srcOrd="5" destOrd="0" presId="urn:microsoft.com/office/officeart/2008/layout/RadialCluster"/>
    <dgm:cxn modelId="{D04525F6-7AC5-4AF6-87B5-8246E19A87B4}" type="presParOf" srcId="{4003F453-5524-4789-883C-829659ED8700}" destId="{E0638DF5-F730-43F3-8248-B84022B8048A}" srcOrd="6" destOrd="0" presId="urn:microsoft.com/office/officeart/2008/layout/RadialCluster"/>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ADA236-184B-48DC-A1CC-AB92A84AFA95}" type="doc">
      <dgm:prSet loTypeId="urn:microsoft.com/office/officeart/2005/8/layout/arrow2" loCatId="process" qsTypeId="urn:microsoft.com/office/officeart/2005/8/quickstyle/simple1" qsCatId="simple" csTypeId="urn:microsoft.com/office/officeart/2005/8/colors/accent1_1" csCatId="accent1" phldr="1"/>
      <dgm:spPr/>
    </dgm:pt>
    <dgm:pt modelId="{E2012F0F-8A0E-4E2B-8F9B-824693C2EFEC}">
      <dgm:prSet phldrT="[Text]" custT="1"/>
      <dgm:spPr/>
      <dgm:t>
        <a:bodyPr/>
        <a:lstStyle/>
        <a:p>
          <a:r>
            <a:rPr lang="en-US" sz="2400" dirty="0" smtClean="0"/>
            <a:t>Sustain</a:t>
          </a:r>
          <a:endParaRPr lang="en-US" sz="2400" dirty="0"/>
        </a:p>
      </dgm:t>
    </dgm:pt>
    <dgm:pt modelId="{92DB273F-6657-462F-9217-81C4E324B63F}" type="parTrans" cxnId="{EFD44C6E-EDE0-4B1C-BF1C-571EB6868FBF}">
      <dgm:prSet/>
      <dgm:spPr/>
      <dgm:t>
        <a:bodyPr/>
        <a:lstStyle/>
        <a:p>
          <a:endParaRPr lang="en-US"/>
        </a:p>
      </dgm:t>
    </dgm:pt>
    <dgm:pt modelId="{564CED26-3947-442A-B189-7C5B2A795674}" type="sibTrans" cxnId="{EFD44C6E-EDE0-4B1C-BF1C-571EB6868FBF}">
      <dgm:prSet/>
      <dgm:spPr/>
      <dgm:t>
        <a:bodyPr/>
        <a:lstStyle/>
        <a:p>
          <a:endParaRPr lang="en-US"/>
        </a:p>
      </dgm:t>
    </dgm:pt>
    <dgm:pt modelId="{26577213-4AD5-4BE9-A670-F500E7EB831E}">
      <dgm:prSet phldrT="[Text]" custT="1"/>
      <dgm:spPr/>
      <dgm:t>
        <a:bodyPr/>
        <a:lstStyle/>
        <a:p>
          <a:r>
            <a:rPr lang="en-US" sz="2400" dirty="0" smtClean="0"/>
            <a:t>Scale Up</a:t>
          </a:r>
          <a:endParaRPr lang="en-US" sz="2400" dirty="0"/>
        </a:p>
      </dgm:t>
    </dgm:pt>
    <dgm:pt modelId="{20D412C6-2E49-4D06-ADEE-0F5DAE990E32}" type="parTrans" cxnId="{448B81CD-FA72-4445-9885-2A89B7694F99}">
      <dgm:prSet/>
      <dgm:spPr/>
      <dgm:t>
        <a:bodyPr/>
        <a:lstStyle/>
        <a:p>
          <a:endParaRPr lang="en-US"/>
        </a:p>
      </dgm:t>
    </dgm:pt>
    <dgm:pt modelId="{8FEF07C7-CCEB-47CE-B80F-9BD32A7E3E80}" type="sibTrans" cxnId="{448B81CD-FA72-4445-9885-2A89B7694F99}">
      <dgm:prSet/>
      <dgm:spPr/>
      <dgm:t>
        <a:bodyPr/>
        <a:lstStyle/>
        <a:p>
          <a:endParaRPr lang="en-US"/>
        </a:p>
      </dgm:t>
    </dgm:pt>
    <dgm:pt modelId="{DEBD5649-AA62-4D87-8B66-211C12D9691F}">
      <dgm:prSet phldrT="[Text]" custT="1"/>
      <dgm:spPr/>
      <dgm:t>
        <a:bodyPr/>
        <a:lstStyle/>
        <a:p>
          <a:r>
            <a:rPr lang="en-US" sz="2400" dirty="0" smtClean="0"/>
            <a:t>Institutionalize</a:t>
          </a:r>
          <a:endParaRPr lang="en-US" sz="2400" dirty="0"/>
        </a:p>
      </dgm:t>
    </dgm:pt>
    <dgm:pt modelId="{4A9CDEB1-F948-4819-B6C6-C0DD1B47A65B}" type="parTrans" cxnId="{555829C6-7A8A-4848-8AA0-8556D54E016C}">
      <dgm:prSet/>
      <dgm:spPr/>
      <dgm:t>
        <a:bodyPr/>
        <a:lstStyle/>
        <a:p>
          <a:endParaRPr lang="en-US"/>
        </a:p>
      </dgm:t>
    </dgm:pt>
    <dgm:pt modelId="{CD92F8B0-11AE-43E9-88B1-E274951FDB9F}" type="sibTrans" cxnId="{555829C6-7A8A-4848-8AA0-8556D54E016C}">
      <dgm:prSet/>
      <dgm:spPr/>
      <dgm:t>
        <a:bodyPr/>
        <a:lstStyle/>
        <a:p>
          <a:endParaRPr lang="en-US"/>
        </a:p>
      </dgm:t>
    </dgm:pt>
    <dgm:pt modelId="{6089AACB-C2DA-4A4B-8157-8607DEE0B33B}" type="pres">
      <dgm:prSet presAssocID="{FBADA236-184B-48DC-A1CC-AB92A84AFA95}" presName="arrowDiagram" presStyleCnt="0">
        <dgm:presLayoutVars>
          <dgm:chMax val="5"/>
          <dgm:dir/>
          <dgm:resizeHandles val="exact"/>
        </dgm:presLayoutVars>
      </dgm:prSet>
      <dgm:spPr/>
    </dgm:pt>
    <dgm:pt modelId="{27D8BC57-560C-4D52-B115-7C500F821EAB}" type="pres">
      <dgm:prSet presAssocID="{FBADA236-184B-48DC-A1CC-AB92A84AFA95}" presName="arrow" presStyleLbl="bgShp" presStyleIdx="0" presStyleCnt="1" custLinFactNeighborX="-1059" custLinFactNeighborY="251"/>
      <dgm:spPr/>
    </dgm:pt>
    <dgm:pt modelId="{485A3CE3-4A0B-4EEC-B6BC-358BBA950908}" type="pres">
      <dgm:prSet presAssocID="{FBADA236-184B-48DC-A1CC-AB92A84AFA95}" presName="arrowDiagram3" presStyleCnt="0"/>
      <dgm:spPr/>
    </dgm:pt>
    <dgm:pt modelId="{7AD11AB2-1593-42FB-A489-5B4E421BEE2B}" type="pres">
      <dgm:prSet presAssocID="{E2012F0F-8A0E-4E2B-8F9B-824693C2EFEC}" presName="bullet3a" presStyleLbl="node1" presStyleIdx="0" presStyleCnt="3"/>
      <dgm:spPr/>
    </dgm:pt>
    <dgm:pt modelId="{F85AF7B1-6B9C-4CD0-A7E7-602311DA502F}" type="pres">
      <dgm:prSet presAssocID="{E2012F0F-8A0E-4E2B-8F9B-824693C2EFEC}" presName="textBox3a" presStyleLbl="revTx" presStyleIdx="0" presStyleCnt="3" custScaleX="167592" custLinFactNeighborX="28167" custLinFactNeighborY="21801">
        <dgm:presLayoutVars>
          <dgm:bulletEnabled val="1"/>
        </dgm:presLayoutVars>
      </dgm:prSet>
      <dgm:spPr/>
      <dgm:t>
        <a:bodyPr/>
        <a:lstStyle/>
        <a:p>
          <a:endParaRPr lang="en-US"/>
        </a:p>
      </dgm:t>
    </dgm:pt>
    <dgm:pt modelId="{9EC75F68-ED89-4111-A7F0-7B4066C7CEBE}" type="pres">
      <dgm:prSet presAssocID="{26577213-4AD5-4BE9-A670-F500E7EB831E}" presName="bullet3b" presStyleLbl="node1" presStyleIdx="1" presStyleCnt="3"/>
      <dgm:spPr/>
    </dgm:pt>
    <dgm:pt modelId="{7652FA16-CD95-4629-9E16-1946FB23F0C3}" type="pres">
      <dgm:prSet presAssocID="{26577213-4AD5-4BE9-A670-F500E7EB831E}" presName="textBox3b" presStyleLbl="revTx" presStyleIdx="1" presStyleCnt="3" custScaleX="165087" custScaleY="74428" custLinFactNeighborX="27346" custLinFactNeighborY="11582">
        <dgm:presLayoutVars>
          <dgm:bulletEnabled val="1"/>
        </dgm:presLayoutVars>
      </dgm:prSet>
      <dgm:spPr/>
      <dgm:t>
        <a:bodyPr/>
        <a:lstStyle/>
        <a:p>
          <a:endParaRPr lang="en-US"/>
        </a:p>
      </dgm:t>
    </dgm:pt>
    <dgm:pt modelId="{1045D046-700A-4C7F-BFFE-C60B8F096224}" type="pres">
      <dgm:prSet presAssocID="{DEBD5649-AA62-4D87-8B66-211C12D9691F}" presName="bullet3c" presStyleLbl="node1" presStyleIdx="2" presStyleCnt="3"/>
      <dgm:spPr/>
    </dgm:pt>
    <dgm:pt modelId="{B505E745-76C4-41E8-A557-2136962C4FF0}" type="pres">
      <dgm:prSet presAssocID="{DEBD5649-AA62-4D87-8B66-211C12D9691F}" presName="textBox3c" presStyleLbl="revTx" presStyleIdx="2" presStyleCnt="3" custScaleX="224540" custLinFactNeighborX="27346" custLinFactNeighborY="9065">
        <dgm:presLayoutVars>
          <dgm:bulletEnabled val="1"/>
        </dgm:presLayoutVars>
      </dgm:prSet>
      <dgm:spPr/>
      <dgm:t>
        <a:bodyPr/>
        <a:lstStyle/>
        <a:p>
          <a:endParaRPr lang="en-US"/>
        </a:p>
      </dgm:t>
    </dgm:pt>
  </dgm:ptLst>
  <dgm:cxnLst>
    <dgm:cxn modelId="{246BD9BC-8D73-46EC-A898-71C6BAE614B7}" type="presOf" srcId="{FBADA236-184B-48DC-A1CC-AB92A84AFA95}" destId="{6089AACB-C2DA-4A4B-8157-8607DEE0B33B}" srcOrd="0" destOrd="0" presId="urn:microsoft.com/office/officeart/2005/8/layout/arrow2"/>
    <dgm:cxn modelId="{555829C6-7A8A-4848-8AA0-8556D54E016C}" srcId="{FBADA236-184B-48DC-A1CC-AB92A84AFA95}" destId="{DEBD5649-AA62-4D87-8B66-211C12D9691F}" srcOrd="2" destOrd="0" parTransId="{4A9CDEB1-F948-4819-B6C6-C0DD1B47A65B}" sibTransId="{CD92F8B0-11AE-43E9-88B1-E274951FDB9F}"/>
    <dgm:cxn modelId="{EFD44C6E-EDE0-4B1C-BF1C-571EB6868FBF}" srcId="{FBADA236-184B-48DC-A1CC-AB92A84AFA95}" destId="{E2012F0F-8A0E-4E2B-8F9B-824693C2EFEC}" srcOrd="0" destOrd="0" parTransId="{92DB273F-6657-462F-9217-81C4E324B63F}" sibTransId="{564CED26-3947-442A-B189-7C5B2A795674}"/>
    <dgm:cxn modelId="{8A9007B6-D35F-472A-B496-202A88462D82}" type="presOf" srcId="{26577213-4AD5-4BE9-A670-F500E7EB831E}" destId="{7652FA16-CD95-4629-9E16-1946FB23F0C3}" srcOrd="0" destOrd="0" presId="urn:microsoft.com/office/officeart/2005/8/layout/arrow2"/>
    <dgm:cxn modelId="{0A8B389D-BE30-48F3-BB0F-4EFF02A30311}" type="presOf" srcId="{E2012F0F-8A0E-4E2B-8F9B-824693C2EFEC}" destId="{F85AF7B1-6B9C-4CD0-A7E7-602311DA502F}" srcOrd="0" destOrd="0" presId="urn:microsoft.com/office/officeart/2005/8/layout/arrow2"/>
    <dgm:cxn modelId="{448B81CD-FA72-4445-9885-2A89B7694F99}" srcId="{FBADA236-184B-48DC-A1CC-AB92A84AFA95}" destId="{26577213-4AD5-4BE9-A670-F500E7EB831E}" srcOrd="1" destOrd="0" parTransId="{20D412C6-2E49-4D06-ADEE-0F5DAE990E32}" sibTransId="{8FEF07C7-CCEB-47CE-B80F-9BD32A7E3E80}"/>
    <dgm:cxn modelId="{453B72A9-6BFD-4A22-A67E-451CF3C5B1FF}" type="presOf" srcId="{DEBD5649-AA62-4D87-8B66-211C12D9691F}" destId="{B505E745-76C4-41E8-A557-2136962C4FF0}" srcOrd="0" destOrd="0" presId="urn:microsoft.com/office/officeart/2005/8/layout/arrow2"/>
    <dgm:cxn modelId="{721A3F25-CDD9-43A8-94F2-B9D5F971FDFF}" type="presParOf" srcId="{6089AACB-C2DA-4A4B-8157-8607DEE0B33B}" destId="{27D8BC57-560C-4D52-B115-7C500F821EAB}" srcOrd="0" destOrd="0" presId="urn:microsoft.com/office/officeart/2005/8/layout/arrow2"/>
    <dgm:cxn modelId="{B75DEF2F-73C1-45F2-B325-7FD40C7CB2C8}" type="presParOf" srcId="{6089AACB-C2DA-4A4B-8157-8607DEE0B33B}" destId="{485A3CE3-4A0B-4EEC-B6BC-358BBA950908}" srcOrd="1" destOrd="0" presId="urn:microsoft.com/office/officeart/2005/8/layout/arrow2"/>
    <dgm:cxn modelId="{CE1DEBFE-D906-4CAB-BB6F-B4423F4236C3}" type="presParOf" srcId="{485A3CE3-4A0B-4EEC-B6BC-358BBA950908}" destId="{7AD11AB2-1593-42FB-A489-5B4E421BEE2B}" srcOrd="0" destOrd="0" presId="urn:microsoft.com/office/officeart/2005/8/layout/arrow2"/>
    <dgm:cxn modelId="{AA5C841B-9DA5-4FD1-9524-83E9E5C1FA2E}" type="presParOf" srcId="{485A3CE3-4A0B-4EEC-B6BC-358BBA950908}" destId="{F85AF7B1-6B9C-4CD0-A7E7-602311DA502F}" srcOrd="1" destOrd="0" presId="urn:microsoft.com/office/officeart/2005/8/layout/arrow2"/>
    <dgm:cxn modelId="{7E87F505-4EF9-4952-AB67-E66E41C13C41}" type="presParOf" srcId="{485A3CE3-4A0B-4EEC-B6BC-358BBA950908}" destId="{9EC75F68-ED89-4111-A7F0-7B4066C7CEBE}" srcOrd="2" destOrd="0" presId="urn:microsoft.com/office/officeart/2005/8/layout/arrow2"/>
    <dgm:cxn modelId="{AF0EE4D2-B03C-48D8-8A8A-72E0D1AE12D4}" type="presParOf" srcId="{485A3CE3-4A0B-4EEC-B6BC-358BBA950908}" destId="{7652FA16-CD95-4629-9E16-1946FB23F0C3}" srcOrd="3" destOrd="0" presId="urn:microsoft.com/office/officeart/2005/8/layout/arrow2"/>
    <dgm:cxn modelId="{2AA23ED0-0413-452A-B9DC-6F9C734C41E3}" type="presParOf" srcId="{485A3CE3-4A0B-4EEC-B6BC-358BBA950908}" destId="{1045D046-700A-4C7F-BFFE-C60B8F096224}" srcOrd="4" destOrd="0" presId="urn:microsoft.com/office/officeart/2005/8/layout/arrow2"/>
    <dgm:cxn modelId="{17B0A909-E240-48D7-B30C-6302330C1FB4}" type="presParOf" srcId="{485A3CE3-4A0B-4EEC-B6BC-358BBA950908}" destId="{B505E745-76C4-41E8-A557-2136962C4FF0}"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C479C7-FCF8-48EA-B957-7643468B3E35}" type="doc">
      <dgm:prSet loTypeId="urn:microsoft.com/office/officeart/2005/8/layout/chevronAccent+Icon" loCatId="process" qsTypeId="urn:microsoft.com/office/officeart/2005/8/quickstyle/3d4" qsCatId="3D" csTypeId="urn:microsoft.com/office/officeart/2005/8/colors/accent1_2" csCatId="accent1" phldr="1"/>
      <dgm:spPr/>
    </dgm:pt>
    <dgm:pt modelId="{1A4FC0DC-9911-4C99-A53B-1BBFE0799D1F}">
      <dgm:prSet phldrT="[Text]"/>
      <dgm:spPr/>
      <dgm:t>
        <a:bodyPr/>
        <a:lstStyle/>
        <a:p>
          <a:r>
            <a:rPr lang="en-US" dirty="0" smtClean="0"/>
            <a:t>Matching</a:t>
          </a:r>
          <a:endParaRPr lang="en-US" dirty="0"/>
        </a:p>
      </dgm:t>
    </dgm:pt>
    <dgm:pt modelId="{93E6DCE5-2F0A-4C50-8F4E-2364AFEC5396}" type="parTrans" cxnId="{59055CFD-F98E-466A-B17E-19FAD1B9BB2A}">
      <dgm:prSet/>
      <dgm:spPr/>
      <dgm:t>
        <a:bodyPr/>
        <a:lstStyle/>
        <a:p>
          <a:endParaRPr lang="en-US"/>
        </a:p>
      </dgm:t>
    </dgm:pt>
    <dgm:pt modelId="{117E7A0D-1A26-4D06-87F2-8260CB7988EE}" type="sibTrans" cxnId="{59055CFD-F98E-466A-B17E-19FAD1B9BB2A}">
      <dgm:prSet/>
      <dgm:spPr/>
      <dgm:t>
        <a:bodyPr/>
        <a:lstStyle/>
        <a:p>
          <a:endParaRPr lang="en-US"/>
        </a:p>
      </dgm:t>
    </dgm:pt>
    <dgm:pt modelId="{B400928B-C9C8-4F27-94BD-80814A4027D8}">
      <dgm:prSet phldrT="[Text]"/>
      <dgm:spPr/>
      <dgm:t>
        <a:bodyPr/>
        <a:lstStyle/>
        <a:p>
          <a:r>
            <a:rPr lang="en-US" dirty="0" smtClean="0"/>
            <a:t>Rapport Building</a:t>
          </a:r>
          <a:endParaRPr lang="en-US" dirty="0"/>
        </a:p>
      </dgm:t>
    </dgm:pt>
    <dgm:pt modelId="{571DD1BF-DA0C-442B-9F38-BE22E1FEC8A9}" type="parTrans" cxnId="{16A72384-ED13-44AB-9852-1FA757B1642C}">
      <dgm:prSet/>
      <dgm:spPr/>
      <dgm:t>
        <a:bodyPr/>
        <a:lstStyle/>
        <a:p>
          <a:endParaRPr lang="en-US"/>
        </a:p>
      </dgm:t>
    </dgm:pt>
    <dgm:pt modelId="{8F1D9C70-77F3-4A0E-8E65-CDD5227ED953}" type="sibTrans" cxnId="{16A72384-ED13-44AB-9852-1FA757B1642C}">
      <dgm:prSet/>
      <dgm:spPr/>
      <dgm:t>
        <a:bodyPr/>
        <a:lstStyle/>
        <a:p>
          <a:endParaRPr lang="en-US"/>
        </a:p>
      </dgm:t>
    </dgm:pt>
    <dgm:pt modelId="{F68AE0CA-70F2-4256-8D51-EF589704B40A}">
      <dgm:prSet phldrT="[Text]"/>
      <dgm:spPr/>
      <dgm:t>
        <a:bodyPr/>
        <a:lstStyle/>
        <a:p>
          <a:r>
            <a:rPr lang="en-US" dirty="0" smtClean="0"/>
            <a:t>Goal Setting</a:t>
          </a:r>
          <a:endParaRPr lang="en-US" dirty="0"/>
        </a:p>
      </dgm:t>
    </dgm:pt>
    <dgm:pt modelId="{605097E3-E1AC-4049-A1A8-DAA1CAB5F8C8}" type="parTrans" cxnId="{B611E18A-CA49-46C2-9471-73318877AE22}">
      <dgm:prSet/>
      <dgm:spPr/>
      <dgm:t>
        <a:bodyPr/>
        <a:lstStyle/>
        <a:p>
          <a:endParaRPr lang="en-US"/>
        </a:p>
      </dgm:t>
    </dgm:pt>
    <dgm:pt modelId="{ED12A401-5EB4-4818-9EE2-2028335F96A2}" type="sibTrans" cxnId="{B611E18A-CA49-46C2-9471-73318877AE22}">
      <dgm:prSet/>
      <dgm:spPr/>
      <dgm:t>
        <a:bodyPr/>
        <a:lstStyle/>
        <a:p>
          <a:endParaRPr lang="en-US"/>
        </a:p>
      </dgm:t>
    </dgm:pt>
    <dgm:pt modelId="{B23AF07F-67EB-4883-BCDA-2C15F0D07553}">
      <dgm:prSet phldrT="[Text]"/>
      <dgm:spPr/>
      <dgm:t>
        <a:bodyPr/>
        <a:lstStyle/>
        <a:p>
          <a:r>
            <a:rPr lang="en-US" dirty="0" smtClean="0"/>
            <a:t>Closure and Moving On</a:t>
          </a:r>
          <a:endParaRPr lang="en-US" dirty="0"/>
        </a:p>
      </dgm:t>
    </dgm:pt>
    <dgm:pt modelId="{270366E0-DED3-40F1-A112-6A00B6560409}" type="parTrans" cxnId="{B5EA9C1D-DFEE-4077-9711-B6BA40A55149}">
      <dgm:prSet/>
      <dgm:spPr/>
      <dgm:t>
        <a:bodyPr/>
        <a:lstStyle/>
        <a:p>
          <a:endParaRPr lang="en-US"/>
        </a:p>
      </dgm:t>
    </dgm:pt>
    <dgm:pt modelId="{5C8256D4-1244-4625-B890-3DC8A8E7C1EA}" type="sibTrans" cxnId="{B5EA9C1D-DFEE-4077-9711-B6BA40A55149}">
      <dgm:prSet/>
      <dgm:spPr/>
      <dgm:t>
        <a:bodyPr/>
        <a:lstStyle/>
        <a:p>
          <a:endParaRPr lang="en-US"/>
        </a:p>
      </dgm:t>
    </dgm:pt>
    <dgm:pt modelId="{D41CEED1-D753-4FB8-97DB-A901980BFF79}">
      <dgm:prSet phldrT="[Text]"/>
      <dgm:spPr/>
      <dgm:t>
        <a:bodyPr/>
        <a:lstStyle/>
        <a:p>
          <a:r>
            <a:rPr lang="en-US" dirty="0" smtClean="0"/>
            <a:t>Progression</a:t>
          </a:r>
          <a:endParaRPr lang="en-US" dirty="0"/>
        </a:p>
      </dgm:t>
    </dgm:pt>
    <dgm:pt modelId="{F5EA90DE-65BF-43A2-B353-F67EA5C904BC}" type="parTrans" cxnId="{C34B7FF4-02BB-4AE2-9A57-A149218F463E}">
      <dgm:prSet/>
      <dgm:spPr/>
      <dgm:t>
        <a:bodyPr/>
        <a:lstStyle/>
        <a:p>
          <a:endParaRPr lang="en-US"/>
        </a:p>
      </dgm:t>
    </dgm:pt>
    <dgm:pt modelId="{0FCA8B34-0B93-4E91-89B5-7F3A49E3E006}" type="sibTrans" cxnId="{C34B7FF4-02BB-4AE2-9A57-A149218F463E}">
      <dgm:prSet/>
      <dgm:spPr/>
      <dgm:t>
        <a:bodyPr/>
        <a:lstStyle/>
        <a:p>
          <a:endParaRPr lang="en-US"/>
        </a:p>
      </dgm:t>
    </dgm:pt>
    <dgm:pt modelId="{E92CFEC0-E20E-400A-84B8-B7593EC82334}" type="pres">
      <dgm:prSet presAssocID="{D7C479C7-FCF8-48EA-B957-7643468B3E35}" presName="Name0" presStyleCnt="0">
        <dgm:presLayoutVars>
          <dgm:dir/>
          <dgm:resizeHandles val="exact"/>
        </dgm:presLayoutVars>
      </dgm:prSet>
      <dgm:spPr/>
    </dgm:pt>
    <dgm:pt modelId="{71E32A5B-C45D-4BF2-8794-24B1DC0089AA}" type="pres">
      <dgm:prSet presAssocID="{1A4FC0DC-9911-4C99-A53B-1BBFE0799D1F}" presName="composite" presStyleCnt="0"/>
      <dgm:spPr/>
    </dgm:pt>
    <dgm:pt modelId="{BD696002-19C9-4E2C-9DD7-1793F59D545D}" type="pres">
      <dgm:prSet presAssocID="{1A4FC0DC-9911-4C99-A53B-1BBFE0799D1F}" presName="bgChev" presStyleLbl="node1" presStyleIdx="0" presStyleCnt="5"/>
      <dgm:spPr/>
    </dgm:pt>
    <dgm:pt modelId="{06263328-297F-4989-A3F7-C272C46683FC}" type="pres">
      <dgm:prSet presAssocID="{1A4FC0DC-9911-4C99-A53B-1BBFE0799D1F}" presName="txNode" presStyleLbl="fgAcc1" presStyleIdx="0" presStyleCnt="5">
        <dgm:presLayoutVars>
          <dgm:bulletEnabled val="1"/>
        </dgm:presLayoutVars>
      </dgm:prSet>
      <dgm:spPr/>
      <dgm:t>
        <a:bodyPr/>
        <a:lstStyle/>
        <a:p>
          <a:endParaRPr lang="en-US"/>
        </a:p>
      </dgm:t>
    </dgm:pt>
    <dgm:pt modelId="{08C9968F-0B54-4ED9-B48B-DC85C86AB2C1}" type="pres">
      <dgm:prSet presAssocID="{117E7A0D-1A26-4D06-87F2-8260CB7988EE}" presName="compositeSpace" presStyleCnt="0"/>
      <dgm:spPr/>
    </dgm:pt>
    <dgm:pt modelId="{5F3A345A-E341-4B74-AEB9-F4D762C13CFB}" type="pres">
      <dgm:prSet presAssocID="{B400928B-C9C8-4F27-94BD-80814A4027D8}" presName="composite" presStyleCnt="0"/>
      <dgm:spPr/>
    </dgm:pt>
    <dgm:pt modelId="{AEF15330-72D9-4D88-B782-8F6E2FAFCB2F}" type="pres">
      <dgm:prSet presAssocID="{B400928B-C9C8-4F27-94BD-80814A4027D8}" presName="bgChev" presStyleLbl="node1" presStyleIdx="1" presStyleCnt="5"/>
      <dgm:spPr/>
    </dgm:pt>
    <dgm:pt modelId="{8AC67920-3842-41AD-AB0E-83DF551F8F2B}" type="pres">
      <dgm:prSet presAssocID="{B400928B-C9C8-4F27-94BD-80814A4027D8}" presName="txNode" presStyleLbl="fgAcc1" presStyleIdx="1" presStyleCnt="5">
        <dgm:presLayoutVars>
          <dgm:bulletEnabled val="1"/>
        </dgm:presLayoutVars>
      </dgm:prSet>
      <dgm:spPr/>
      <dgm:t>
        <a:bodyPr/>
        <a:lstStyle/>
        <a:p>
          <a:endParaRPr lang="en-US"/>
        </a:p>
      </dgm:t>
    </dgm:pt>
    <dgm:pt modelId="{D711B10C-8065-497D-944B-BCEC879642A7}" type="pres">
      <dgm:prSet presAssocID="{8F1D9C70-77F3-4A0E-8E65-CDD5227ED953}" presName="compositeSpace" presStyleCnt="0"/>
      <dgm:spPr/>
    </dgm:pt>
    <dgm:pt modelId="{37BE496B-7524-4221-8E19-0A3F142BEDBB}" type="pres">
      <dgm:prSet presAssocID="{F68AE0CA-70F2-4256-8D51-EF589704B40A}" presName="composite" presStyleCnt="0"/>
      <dgm:spPr/>
    </dgm:pt>
    <dgm:pt modelId="{46C140F1-064C-45E6-BD97-CDEDF936423A}" type="pres">
      <dgm:prSet presAssocID="{F68AE0CA-70F2-4256-8D51-EF589704B40A}" presName="bgChev" presStyleLbl="node1" presStyleIdx="2" presStyleCnt="5"/>
      <dgm:spPr/>
    </dgm:pt>
    <dgm:pt modelId="{48792B31-B5C1-4763-AF4D-796683BD6894}" type="pres">
      <dgm:prSet presAssocID="{F68AE0CA-70F2-4256-8D51-EF589704B40A}" presName="txNode" presStyleLbl="fgAcc1" presStyleIdx="2" presStyleCnt="5">
        <dgm:presLayoutVars>
          <dgm:bulletEnabled val="1"/>
        </dgm:presLayoutVars>
      </dgm:prSet>
      <dgm:spPr/>
      <dgm:t>
        <a:bodyPr/>
        <a:lstStyle/>
        <a:p>
          <a:endParaRPr lang="en-US"/>
        </a:p>
      </dgm:t>
    </dgm:pt>
    <dgm:pt modelId="{D8180B83-58DC-473F-B17A-AEEF74A69760}" type="pres">
      <dgm:prSet presAssocID="{ED12A401-5EB4-4818-9EE2-2028335F96A2}" presName="compositeSpace" presStyleCnt="0"/>
      <dgm:spPr/>
    </dgm:pt>
    <dgm:pt modelId="{5ED4F072-0586-4AA2-AA7D-929994F2AAF4}" type="pres">
      <dgm:prSet presAssocID="{D41CEED1-D753-4FB8-97DB-A901980BFF79}" presName="composite" presStyleCnt="0"/>
      <dgm:spPr/>
    </dgm:pt>
    <dgm:pt modelId="{BC7CCA55-D8CE-4443-9E68-4B46B113852C}" type="pres">
      <dgm:prSet presAssocID="{D41CEED1-D753-4FB8-97DB-A901980BFF79}" presName="bgChev" presStyleLbl="node1" presStyleIdx="3" presStyleCnt="5"/>
      <dgm:spPr/>
    </dgm:pt>
    <dgm:pt modelId="{725F2E4F-B79D-4922-8ADE-C70F50BC80BB}" type="pres">
      <dgm:prSet presAssocID="{D41CEED1-D753-4FB8-97DB-A901980BFF79}" presName="txNode" presStyleLbl="fgAcc1" presStyleIdx="3" presStyleCnt="5">
        <dgm:presLayoutVars>
          <dgm:bulletEnabled val="1"/>
        </dgm:presLayoutVars>
      </dgm:prSet>
      <dgm:spPr/>
      <dgm:t>
        <a:bodyPr/>
        <a:lstStyle/>
        <a:p>
          <a:endParaRPr lang="en-US"/>
        </a:p>
      </dgm:t>
    </dgm:pt>
    <dgm:pt modelId="{509CBA73-DECE-4565-83BC-F2A790DF7E70}" type="pres">
      <dgm:prSet presAssocID="{0FCA8B34-0B93-4E91-89B5-7F3A49E3E006}" presName="compositeSpace" presStyleCnt="0"/>
      <dgm:spPr/>
    </dgm:pt>
    <dgm:pt modelId="{3E8AB3C6-6DA5-40B4-912B-1E637817A8DF}" type="pres">
      <dgm:prSet presAssocID="{B23AF07F-67EB-4883-BCDA-2C15F0D07553}" presName="composite" presStyleCnt="0"/>
      <dgm:spPr/>
    </dgm:pt>
    <dgm:pt modelId="{1A4D2EC0-F18C-427A-8A29-AA31E073064F}" type="pres">
      <dgm:prSet presAssocID="{B23AF07F-67EB-4883-BCDA-2C15F0D07553}" presName="bgChev" presStyleLbl="node1" presStyleIdx="4" presStyleCnt="5"/>
      <dgm:spPr/>
    </dgm:pt>
    <dgm:pt modelId="{0A3FC580-59B8-4E1F-AFC3-22F7945B5BF3}" type="pres">
      <dgm:prSet presAssocID="{B23AF07F-67EB-4883-BCDA-2C15F0D07553}" presName="txNode" presStyleLbl="fgAcc1" presStyleIdx="4" presStyleCnt="5">
        <dgm:presLayoutVars>
          <dgm:bulletEnabled val="1"/>
        </dgm:presLayoutVars>
      </dgm:prSet>
      <dgm:spPr/>
      <dgm:t>
        <a:bodyPr/>
        <a:lstStyle/>
        <a:p>
          <a:endParaRPr lang="en-US"/>
        </a:p>
      </dgm:t>
    </dgm:pt>
  </dgm:ptLst>
  <dgm:cxnLst>
    <dgm:cxn modelId="{B611E18A-CA49-46C2-9471-73318877AE22}" srcId="{D7C479C7-FCF8-48EA-B957-7643468B3E35}" destId="{F68AE0CA-70F2-4256-8D51-EF589704B40A}" srcOrd="2" destOrd="0" parTransId="{605097E3-E1AC-4049-A1A8-DAA1CAB5F8C8}" sibTransId="{ED12A401-5EB4-4818-9EE2-2028335F96A2}"/>
    <dgm:cxn modelId="{21732023-7CAB-48A3-9B6C-CBDFA5DA539C}" type="presOf" srcId="{B23AF07F-67EB-4883-BCDA-2C15F0D07553}" destId="{0A3FC580-59B8-4E1F-AFC3-22F7945B5BF3}" srcOrd="0" destOrd="0" presId="urn:microsoft.com/office/officeart/2005/8/layout/chevronAccent+Icon"/>
    <dgm:cxn modelId="{B5EA9C1D-DFEE-4077-9711-B6BA40A55149}" srcId="{D7C479C7-FCF8-48EA-B957-7643468B3E35}" destId="{B23AF07F-67EB-4883-BCDA-2C15F0D07553}" srcOrd="4" destOrd="0" parTransId="{270366E0-DED3-40F1-A112-6A00B6560409}" sibTransId="{5C8256D4-1244-4625-B890-3DC8A8E7C1EA}"/>
    <dgm:cxn modelId="{16A72384-ED13-44AB-9852-1FA757B1642C}" srcId="{D7C479C7-FCF8-48EA-B957-7643468B3E35}" destId="{B400928B-C9C8-4F27-94BD-80814A4027D8}" srcOrd="1" destOrd="0" parTransId="{571DD1BF-DA0C-442B-9F38-BE22E1FEC8A9}" sibTransId="{8F1D9C70-77F3-4A0E-8E65-CDD5227ED953}"/>
    <dgm:cxn modelId="{C34B7FF4-02BB-4AE2-9A57-A149218F463E}" srcId="{D7C479C7-FCF8-48EA-B957-7643468B3E35}" destId="{D41CEED1-D753-4FB8-97DB-A901980BFF79}" srcOrd="3" destOrd="0" parTransId="{F5EA90DE-65BF-43A2-B353-F67EA5C904BC}" sibTransId="{0FCA8B34-0B93-4E91-89B5-7F3A49E3E006}"/>
    <dgm:cxn modelId="{0DF2C496-4CFC-42CB-A955-9B28F3ADA741}" type="presOf" srcId="{F68AE0CA-70F2-4256-8D51-EF589704B40A}" destId="{48792B31-B5C1-4763-AF4D-796683BD6894}" srcOrd="0" destOrd="0" presId="urn:microsoft.com/office/officeart/2005/8/layout/chevronAccent+Icon"/>
    <dgm:cxn modelId="{900BE3D4-6D6D-4B11-BEFB-A7B3BC30A398}" type="presOf" srcId="{B400928B-C9C8-4F27-94BD-80814A4027D8}" destId="{8AC67920-3842-41AD-AB0E-83DF551F8F2B}" srcOrd="0" destOrd="0" presId="urn:microsoft.com/office/officeart/2005/8/layout/chevronAccent+Icon"/>
    <dgm:cxn modelId="{59055CFD-F98E-466A-B17E-19FAD1B9BB2A}" srcId="{D7C479C7-FCF8-48EA-B957-7643468B3E35}" destId="{1A4FC0DC-9911-4C99-A53B-1BBFE0799D1F}" srcOrd="0" destOrd="0" parTransId="{93E6DCE5-2F0A-4C50-8F4E-2364AFEC5396}" sibTransId="{117E7A0D-1A26-4D06-87F2-8260CB7988EE}"/>
    <dgm:cxn modelId="{CB4F233C-A2F2-4AFB-A380-B4F55005B74D}" type="presOf" srcId="{D41CEED1-D753-4FB8-97DB-A901980BFF79}" destId="{725F2E4F-B79D-4922-8ADE-C70F50BC80BB}" srcOrd="0" destOrd="0" presId="urn:microsoft.com/office/officeart/2005/8/layout/chevronAccent+Icon"/>
    <dgm:cxn modelId="{A4AC31D2-97E0-4D0E-AA1F-9010C9EE6545}" type="presOf" srcId="{D7C479C7-FCF8-48EA-B957-7643468B3E35}" destId="{E92CFEC0-E20E-400A-84B8-B7593EC82334}" srcOrd="0" destOrd="0" presId="urn:microsoft.com/office/officeart/2005/8/layout/chevronAccent+Icon"/>
    <dgm:cxn modelId="{044C81F5-C59A-4280-8347-7B4BAAB54B19}" type="presOf" srcId="{1A4FC0DC-9911-4C99-A53B-1BBFE0799D1F}" destId="{06263328-297F-4989-A3F7-C272C46683FC}" srcOrd="0" destOrd="0" presId="urn:microsoft.com/office/officeart/2005/8/layout/chevronAccent+Icon"/>
    <dgm:cxn modelId="{98880F69-E237-4120-B81D-FD9673131ACE}" type="presParOf" srcId="{E92CFEC0-E20E-400A-84B8-B7593EC82334}" destId="{71E32A5B-C45D-4BF2-8794-24B1DC0089AA}" srcOrd="0" destOrd="0" presId="urn:microsoft.com/office/officeart/2005/8/layout/chevronAccent+Icon"/>
    <dgm:cxn modelId="{5CDB9546-F1A9-4462-8DB6-9F2BDC84F0EB}" type="presParOf" srcId="{71E32A5B-C45D-4BF2-8794-24B1DC0089AA}" destId="{BD696002-19C9-4E2C-9DD7-1793F59D545D}" srcOrd="0" destOrd="0" presId="urn:microsoft.com/office/officeart/2005/8/layout/chevronAccent+Icon"/>
    <dgm:cxn modelId="{6243BF86-401A-494A-809F-434FFDC64834}" type="presParOf" srcId="{71E32A5B-C45D-4BF2-8794-24B1DC0089AA}" destId="{06263328-297F-4989-A3F7-C272C46683FC}" srcOrd="1" destOrd="0" presId="urn:microsoft.com/office/officeart/2005/8/layout/chevronAccent+Icon"/>
    <dgm:cxn modelId="{1B865593-17AA-4E74-BA86-2EF8E6725BC4}" type="presParOf" srcId="{E92CFEC0-E20E-400A-84B8-B7593EC82334}" destId="{08C9968F-0B54-4ED9-B48B-DC85C86AB2C1}" srcOrd="1" destOrd="0" presId="urn:microsoft.com/office/officeart/2005/8/layout/chevronAccent+Icon"/>
    <dgm:cxn modelId="{B04160B6-814C-41FE-996D-2B9F90B660F6}" type="presParOf" srcId="{E92CFEC0-E20E-400A-84B8-B7593EC82334}" destId="{5F3A345A-E341-4B74-AEB9-F4D762C13CFB}" srcOrd="2" destOrd="0" presId="urn:microsoft.com/office/officeart/2005/8/layout/chevronAccent+Icon"/>
    <dgm:cxn modelId="{95F8E192-CB4B-4CB7-88B5-1573E7246BDB}" type="presParOf" srcId="{5F3A345A-E341-4B74-AEB9-F4D762C13CFB}" destId="{AEF15330-72D9-4D88-B782-8F6E2FAFCB2F}" srcOrd="0" destOrd="0" presId="urn:microsoft.com/office/officeart/2005/8/layout/chevronAccent+Icon"/>
    <dgm:cxn modelId="{37182066-82EB-4C2C-BC9A-3598D9AEC3E5}" type="presParOf" srcId="{5F3A345A-E341-4B74-AEB9-F4D762C13CFB}" destId="{8AC67920-3842-41AD-AB0E-83DF551F8F2B}" srcOrd="1" destOrd="0" presId="urn:microsoft.com/office/officeart/2005/8/layout/chevronAccent+Icon"/>
    <dgm:cxn modelId="{F35B92A7-5A48-4AA6-9526-9EB0BA0B846F}" type="presParOf" srcId="{E92CFEC0-E20E-400A-84B8-B7593EC82334}" destId="{D711B10C-8065-497D-944B-BCEC879642A7}" srcOrd="3" destOrd="0" presId="urn:microsoft.com/office/officeart/2005/8/layout/chevronAccent+Icon"/>
    <dgm:cxn modelId="{E9EF77DE-DA2F-466C-9B53-D4D074F05418}" type="presParOf" srcId="{E92CFEC0-E20E-400A-84B8-B7593EC82334}" destId="{37BE496B-7524-4221-8E19-0A3F142BEDBB}" srcOrd="4" destOrd="0" presId="urn:microsoft.com/office/officeart/2005/8/layout/chevronAccent+Icon"/>
    <dgm:cxn modelId="{6E5709F2-D9C9-4BB7-A5F9-284518E1C5B3}" type="presParOf" srcId="{37BE496B-7524-4221-8E19-0A3F142BEDBB}" destId="{46C140F1-064C-45E6-BD97-CDEDF936423A}" srcOrd="0" destOrd="0" presId="urn:microsoft.com/office/officeart/2005/8/layout/chevronAccent+Icon"/>
    <dgm:cxn modelId="{660E00B9-61F4-4504-8AA7-418E628B1390}" type="presParOf" srcId="{37BE496B-7524-4221-8E19-0A3F142BEDBB}" destId="{48792B31-B5C1-4763-AF4D-796683BD6894}" srcOrd="1" destOrd="0" presId="urn:microsoft.com/office/officeart/2005/8/layout/chevronAccent+Icon"/>
    <dgm:cxn modelId="{F42090F5-5AB6-4B80-83EE-42BC76DF48A7}" type="presParOf" srcId="{E92CFEC0-E20E-400A-84B8-B7593EC82334}" destId="{D8180B83-58DC-473F-B17A-AEEF74A69760}" srcOrd="5" destOrd="0" presId="urn:microsoft.com/office/officeart/2005/8/layout/chevronAccent+Icon"/>
    <dgm:cxn modelId="{4D6D31B6-BC32-4F32-A27A-D3954D1AF86E}" type="presParOf" srcId="{E92CFEC0-E20E-400A-84B8-B7593EC82334}" destId="{5ED4F072-0586-4AA2-AA7D-929994F2AAF4}" srcOrd="6" destOrd="0" presId="urn:microsoft.com/office/officeart/2005/8/layout/chevronAccent+Icon"/>
    <dgm:cxn modelId="{AB9736D9-1148-4234-864E-C0675F410620}" type="presParOf" srcId="{5ED4F072-0586-4AA2-AA7D-929994F2AAF4}" destId="{BC7CCA55-D8CE-4443-9E68-4B46B113852C}" srcOrd="0" destOrd="0" presId="urn:microsoft.com/office/officeart/2005/8/layout/chevronAccent+Icon"/>
    <dgm:cxn modelId="{8A9C3FE1-7B34-4BFC-B1E9-5CAE3C1D20E6}" type="presParOf" srcId="{5ED4F072-0586-4AA2-AA7D-929994F2AAF4}" destId="{725F2E4F-B79D-4922-8ADE-C70F50BC80BB}" srcOrd="1" destOrd="0" presId="urn:microsoft.com/office/officeart/2005/8/layout/chevronAccent+Icon"/>
    <dgm:cxn modelId="{BC78F53C-270A-423F-A3EC-5A1669B046D9}" type="presParOf" srcId="{E92CFEC0-E20E-400A-84B8-B7593EC82334}" destId="{509CBA73-DECE-4565-83BC-F2A790DF7E70}" srcOrd="7" destOrd="0" presId="urn:microsoft.com/office/officeart/2005/8/layout/chevronAccent+Icon"/>
    <dgm:cxn modelId="{6916502F-2FC8-406B-9552-78726A0CA00F}" type="presParOf" srcId="{E92CFEC0-E20E-400A-84B8-B7593EC82334}" destId="{3E8AB3C6-6DA5-40B4-912B-1E637817A8DF}" srcOrd="8" destOrd="0" presId="urn:microsoft.com/office/officeart/2005/8/layout/chevronAccent+Icon"/>
    <dgm:cxn modelId="{0B39FB84-3422-4112-BA4D-7005A4087A34}" type="presParOf" srcId="{3E8AB3C6-6DA5-40B4-912B-1E637817A8DF}" destId="{1A4D2EC0-F18C-427A-8A29-AA31E073064F}" srcOrd="0" destOrd="0" presId="urn:microsoft.com/office/officeart/2005/8/layout/chevronAccent+Icon"/>
    <dgm:cxn modelId="{04C32FA0-F8D6-4D92-A1C0-88BD68B5D234}" type="presParOf" srcId="{3E8AB3C6-6DA5-40B4-912B-1E637817A8DF}" destId="{0A3FC580-59B8-4E1F-AFC3-22F7945B5BF3}"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AF1A6E-94DD-422F-97BD-B7E47F702D36}">
      <dsp:nvSpPr>
        <dsp:cNvPr id="0" name=""/>
        <dsp:cNvSpPr/>
      </dsp:nvSpPr>
      <dsp:spPr>
        <a:xfrm>
          <a:off x="1394801" y="2177953"/>
          <a:ext cx="1195543" cy="119554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Protégé</a:t>
          </a:r>
          <a:endParaRPr lang="en-US" sz="1800" kern="1200" dirty="0"/>
        </a:p>
      </dsp:txBody>
      <dsp:txXfrm>
        <a:off x="1453163" y="2236315"/>
        <a:ext cx="1078819" cy="1078819"/>
      </dsp:txXfrm>
    </dsp:sp>
    <dsp:sp modelId="{639804E1-B2FC-4E72-85EF-8CE325D9D88C}">
      <dsp:nvSpPr>
        <dsp:cNvPr id="0" name=""/>
        <dsp:cNvSpPr/>
      </dsp:nvSpPr>
      <dsp:spPr>
        <a:xfrm rot="16200000">
          <a:off x="1809855" y="1995235"/>
          <a:ext cx="365435" cy="0"/>
        </a:xfrm>
        <a:custGeom>
          <a:avLst/>
          <a:gdLst/>
          <a:ahLst/>
          <a:cxnLst/>
          <a:rect l="0" t="0" r="0" b="0"/>
          <a:pathLst>
            <a:path>
              <a:moveTo>
                <a:pt x="0" y="0"/>
              </a:moveTo>
              <a:lnTo>
                <a:pt x="365435"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6F4699-D978-4340-A898-122A3E3D26D2}">
      <dsp:nvSpPr>
        <dsp:cNvPr id="0" name=""/>
        <dsp:cNvSpPr/>
      </dsp:nvSpPr>
      <dsp:spPr>
        <a:xfrm>
          <a:off x="1428779" y="555486"/>
          <a:ext cx="1127587" cy="1257031"/>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Mentor</a:t>
          </a:r>
          <a:endParaRPr lang="en-US" sz="1800" kern="1200" dirty="0"/>
        </a:p>
      </dsp:txBody>
      <dsp:txXfrm>
        <a:off x="1483823" y="610530"/>
        <a:ext cx="1017499" cy="1146943"/>
      </dsp:txXfrm>
    </dsp:sp>
    <dsp:sp modelId="{9BAE9922-35F4-466A-A27D-EFFA829FD1E2}">
      <dsp:nvSpPr>
        <dsp:cNvPr id="0" name=""/>
        <dsp:cNvSpPr/>
      </dsp:nvSpPr>
      <dsp:spPr>
        <a:xfrm rot="5404752">
          <a:off x="1771098" y="3593840"/>
          <a:ext cx="440687" cy="0"/>
        </a:xfrm>
        <a:custGeom>
          <a:avLst/>
          <a:gdLst/>
          <a:ahLst/>
          <a:cxnLst/>
          <a:rect l="0" t="0" r="0" b="0"/>
          <a:pathLst>
            <a:path>
              <a:moveTo>
                <a:pt x="0" y="0"/>
              </a:moveTo>
              <a:lnTo>
                <a:pt x="440687"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46A554-CDDA-498B-99B1-CD1250A3D1CE}">
      <dsp:nvSpPr>
        <dsp:cNvPr id="0" name=""/>
        <dsp:cNvSpPr/>
      </dsp:nvSpPr>
      <dsp:spPr>
        <a:xfrm>
          <a:off x="1393436" y="3814184"/>
          <a:ext cx="1193711" cy="1222371"/>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Mentor</a:t>
          </a:r>
          <a:endParaRPr lang="en-US" sz="1800" kern="1200" dirty="0"/>
        </a:p>
      </dsp:txBody>
      <dsp:txXfrm>
        <a:off x="1451708" y="3872456"/>
        <a:ext cx="1077167" cy="11058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AF1A6E-94DD-422F-97BD-B7E47F702D36}">
      <dsp:nvSpPr>
        <dsp:cNvPr id="0" name=""/>
        <dsp:cNvSpPr/>
      </dsp:nvSpPr>
      <dsp:spPr>
        <a:xfrm>
          <a:off x="811032" y="665788"/>
          <a:ext cx="1331576" cy="133157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en-US" sz="2600" kern="1200" dirty="0" smtClean="0"/>
            <a:t>Protégé</a:t>
          </a:r>
          <a:endParaRPr lang="en-US" sz="2600" kern="1200" dirty="0"/>
        </a:p>
      </dsp:txBody>
      <dsp:txXfrm>
        <a:off x="876034" y="730790"/>
        <a:ext cx="1201572" cy="1201572"/>
      </dsp:txXfrm>
    </dsp:sp>
    <dsp:sp modelId="{F74D5F3C-8377-481B-960D-F0F48E6C41FF}">
      <dsp:nvSpPr>
        <dsp:cNvPr id="0" name=""/>
        <dsp:cNvSpPr/>
      </dsp:nvSpPr>
      <dsp:spPr>
        <a:xfrm>
          <a:off x="2142608" y="1331576"/>
          <a:ext cx="213909" cy="0"/>
        </a:xfrm>
        <a:custGeom>
          <a:avLst/>
          <a:gdLst/>
          <a:ahLst/>
          <a:cxnLst/>
          <a:rect l="0" t="0" r="0" b="0"/>
          <a:pathLst>
            <a:path>
              <a:moveTo>
                <a:pt x="0" y="0"/>
              </a:moveTo>
              <a:lnTo>
                <a:pt x="213909"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3B27CB-46FA-4B5D-865E-A2C0864E5730}">
      <dsp:nvSpPr>
        <dsp:cNvPr id="0" name=""/>
        <dsp:cNvSpPr/>
      </dsp:nvSpPr>
      <dsp:spPr>
        <a:xfrm>
          <a:off x="2356518" y="673642"/>
          <a:ext cx="1269565" cy="131586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ct val="35000"/>
            </a:spcAft>
          </a:pPr>
          <a:r>
            <a:rPr lang="en-US" sz="2500" kern="1200" smtClean="0"/>
            <a:t>Mentor</a:t>
          </a:r>
          <a:endParaRPr lang="en-US" sz="2500" kern="1200" dirty="0"/>
        </a:p>
      </dsp:txBody>
      <dsp:txXfrm>
        <a:off x="2418493" y="735617"/>
        <a:ext cx="1145615" cy="11919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3F192-DA3B-4C6A-9A39-211859BE0525}">
      <dsp:nvSpPr>
        <dsp:cNvPr id="0" name=""/>
        <dsp:cNvSpPr/>
      </dsp:nvSpPr>
      <dsp:spPr>
        <a:xfrm>
          <a:off x="2252430" y="1884304"/>
          <a:ext cx="1215067" cy="121506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t>Mentor</a:t>
          </a:r>
          <a:endParaRPr lang="en-US" sz="2400" kern="1200" dirty="0"/>
        </a:p>
      </dsp:txBody>
      <dsp:txXfrm>
        <a:off x="2311745" y="1943619"/>
        <a:ext cx="1096437" cy="1096437"/>
      </dsp:txXfrm>
    </dsp:sp>
    <dsp:sp modelId="{97D9686D-92DA-4AC5-A32A-D42A5251AF06}">
      <dsp:nvSpPr>
        <dsp:cNvPr id="0" name=""/>
        <dsp:cNvSpPr/>
      </dsp:nvSpPr>
      <dsp:spPr>
        <a:xfrm rot="16200000">
          <a:off x="2433804" y="1458144"/>
          <a:ext cx="852319" cy="0"/>
        </a:xfrm>
        <a:custGeom>
          <a:avLst/>
          <a:gdLst/>
          <a:ahLst/>
          <a:cxnLst/>
          <a:rect l="0" t="0" r="0" b="0"/>
          <a:pathLst>
            <a:path>
              <a:moveTo>
                <a:pt x="0" y="0"/>
              </a:moveTo>
              <a:lnTo>
                <a:pt x="852319"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D4D7E1-ABD7-4E9D-BE81-69E05AF57689}">
      <dsp:nvSpPr>
        <dsp:cNvPr id="0" name=""/>
        <dsp:cNvSpPr/>
      </dsp:nvSpPr>
      <dsp:spPr>
        <a:xfrm>
          <a:off x="2452916" y="217889"/>
          <a:ext cx="814095" cy="814095"/>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smtClean="0"/>
            <a:t>Protégé</a:t>
          </a:r>
          <a:endParaRPr lang="en-US" sz="1600" kern="1200" dirty="0"/>
        </a:p>
      </dsp:txBody>
      <dsp:txXfrm>
        <a:off x="2492657" y="257630"/>
        <a:ext cx="734613" cy="734613"/>
      </dsp:txXfrm>
    </dsp:sp>
    <dsp:sp modelId="{7CC589D6-7A98-401C-9A5A-C2F98CE7ED1D}">
      <dsp:nvSpPr>
        <dsp:cNvPr id="0" name=""/>
        <dsp:cNvSpPr/>
      </dsp:nvSpPr>
      <dsp:spPr>
        <a:xfrm rot="1800000">
          <a:off x="3420917" y="3016438"/>
          <a:ext cx="695363" cy="0"/>
        </a:xfrm>
        <a:custGeom>
          <a:avLst/>
          <a:gdLst/>
          <a:ahLst/>
          <a:cxnLst/>
          <a:rect l="0" t="0" r="0" b="0"/>
          <a:pathLst>
            <a:path>
              <a:moveTo>
                <a:pt x="0" y="0"/>
              </a:moveTo>
              <a:lnTo>
                <a:pt x="695363"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C3C68C-A469-4FF8-A5D1-3392336C9770}">
      <dsp:nvSpPr>
        <dsp:cNvPr id="0" name=""/>
        <dsp:cNvSpPr/>
      </dsp:nvSpPr>
      <dsp:spPr>
        <a:xfrm>
          <a:off x="4069700" y="3018241"/>
          <a:ext cx="814095" cy="814095"/>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smtClean="0"/>
            <a:t>Protégé</a:t>
          </a:r>
          <a:endParaRPr lang="en-US" sz="1600" kern="1200" dirty="0"/>
        </a:p>
      </dsp:txBody>
      <dsp:txXfrm>
        <a:off x="4109441" y="3057982"/>
        <a:ext cx="734613" cy="734613"/>
      </dsp:txXfrm>
    </dsp:sp>
    <dsp:sp modelId="{1A63556B-AC7F-4859-B2F6-BCD98809C236}">
      <dsp:nvSpPr>
        <dsp:cNvPr id="0" name=""/>
        <dsp:cNvSpPr/>
      </dsp:nvSpPr>
      <dsp:spPr>
        <a:xfrm rot="9000000">
          <a:off x="1603647" y="3016438"/>
          <a:ext cx="695363" cy="0"/>
        </a:xfrm>
        <a:custGeom>
          <a:avLst/>
          <a:gdLst/>
          <a:ahLst/>
          <a:cxnLst/>
          <a:rect l="0" t="0" r="0" b="0"/>
          <a:pathLst>
            <a:path>
              <a:moveTo>
                <a:pt x="0" y="0"/>
              </a:moveTo>
              <a:lnTo>
                <a:pt x="695363"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638DF5-F730-43F3-8248-B84022B8048A}">
      <dsp:nvSpPr>
        <dsp:cNvPr id="0" name=""/>
        <dsp:cNvSpPr/>
      </dsp:nvSpPr>
      <dsp:spPr>
        <a:xfrm>
          <a:off x="836132" y="3018241"/>
          <a:ext cx="814095" cy="81409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smtClean="0"/>
            <a:t>Protégé</a:t>
          </a:r>
          <a:endParaRPr lang="en-US" sz="1600" kern="1200" dirty="0"/>
        </a:p>
      </dsp:txBody>
      <dsp:txXfrm>
        <a:off x="875873" y="3057982"/>
        <a:ext cx="734613" cy="7346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8BC57-560C-4D52-B115-7C500F821EAB}">
      <dsp:nvSpPr>
        <dsp:cNvPr id="0" name=""/>
        <dsp:cNvSpPr/>
      </dsp:nvSpPr>
      <dsp:spPr>
        <a:xfrm>
          <a:off x="-105059" y="486035"/>
          <a:ext cx="3859078" cy="2411923"/>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D11AB2-1593-42FB-A489-5B4E421BEE2B}">
      <dsp:nvSpPr>
        <dsp:cNvPr id="0" name=""/>
        <dsp:cNvSpPr/>
      </dsp:nvSpPr>
      <dsp:spPr>
        <a:xfrm>
          <a:off x="385043" y="2144691"/>
          <a:ext cx="100336" cy="100336"/>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5AF7B1-6B9C-4CD0-A7E7-602311DA502F}">
      <dsp:nvSpPr>
        <dsp:cNvPr id="0" name=""/>
        <dsp:cNvSpPr/>
      </dsp:nvSpPr>
      <dsp:spPr>
        <a:xfrm>
          <a:off x="384597" y="2346822"/>
          <a:ext cx="1506928" cy="697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166" tIns="0" rIns="0" bIns="0" numCol="1" spcCol="1270" anchor="t" anchorCtr="0">
          <a:noAutofit/>
        </a:bodyPr>
        <a:lstStyle/>
        <a:p>
          <a:pPr lvl="0" algn="l" defTabSz="1066800">
            <a:lnSpc>
              <a:spcPct val="90000"/>
            </a:lnSpc>
            <a:spcBef>
              <a:spcPct val="0"/>
            </a:spcBef>
            <a:spcAft>
              <a:spcPct val="35000"/>
            </a:spcAft>
          </a:pPr>
          <a:r>
            <a:rPr lang="en-US" sz="2400" kern="1200" dirty="0" smtClean="0"/>
            <a:t>Sustain</a:t>
          </a:r>
          <a:endParaRPr lang="en-US" sz="2400" kern="1200" dirty="0"/>
        </a:p>
      </dsp:txBody>
      <dsp:txXfrm>
        <a:off x="384597" y="2346822"/>
        <a:ext cx="1506928" cy="697045"/>
      </dsp:txXfrm>
    </dsp:sp>
    <dsp:sp modelId="{9EC75F68-ED89-4111-A7F0-7B4066C7CEBE}">
      <dsp:nvSpPr>
        <dsp:cNvPr id="0" name=""/>
        <dsp:cNvSpPr/>
      </dsp:nvSpPr>
      <dsp:spPr>
        <a:xfrm>
          <a:off x="1270701" y="1489130"/>
          <a:ext cx="181376" cy="181376"/>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52FA16-CD95-4629-9E16-1946FB23F0C3}">
      <dsp:nvSpPr>
        <dsp:cNvPr id="0" name=""/>
        <dsp:cNvSpPr/>
      </dsp:nvSpPr>
      <dsp:spPr>
        <a:xfrm>
          <a:off x="1313251" y="1899548"/>
          <a:ext cx="1529000" cy="976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108" tIns="0" rIns="0" bIns="0" numCol="1" spcCol="1270" anchor="t" anchorCtr="0">
          <a:noAutofit/>
        </a:bodyPr>
        <a:lstStyle/>
        <a:p>
          <a:pPr lvl="0" algn="l" defTabSz="1066800">
            <a:lnSpc>
              <a:spcPct val="90000"/>
            </a:lnSpc>
            <a:spcBef>
              <a:spcPct val="0"/>
            </a:spcBef>
            <a:spcAft>
              <a:spcPct val="35000"/>
            </a:spcAft>
          </a:pPr>
          <a:r>
            <a:rPr lang="en-US" sz="2400" kern="1200" dirty="0" smtClean="0"/>
            <a:t>Scale Up</a:t>
          </a:r>
          <a:endParaRPr lang="en-US" sz="2400" kern="1200" dirty="0"/>
        </a:p>
      </dsp:txBody>
      <dsp:txXfrm>
        <a:off x="1313251" y="1899548"/>
        <a:ext cx="1529000" cy="976559"/>
      </dsp:txXfrm>
    </dsp:sp>
    <dsp:sp modelId="{1045D046-700A-4C7F-BFFE-C60B8F096224}">
      <dsp:nvSpPr>
        <dsp:cNvPr id="0" name=""/>
        <dsp:cNvSpPr/>
      </dsp:nvSpPr>
      <dsp:spPr>
        <a:xfrm>
          <a:off x="2335807" y="1090198"/>
          <a:ext cx="250840" cy="250840"/>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05E745-76C4-41E8-A557-2136962C4FF0}">
      <dsp:nvSpPr>
        <dsp:cNvPr id="0" name=""/>
        <dsp:cNvSpPr/>
      </dsp:nvSpPr>
      <dsp:spPr>
        <a:xfrm>
          <a:off x="1884495" y="1367573"/>
          <a:ext cx="2079641" cy="1676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915" tIns="0" rIns="0" bIns="0" numCol="1" spcCol="1270" anchor="t" anchorCtr="0">
          <a:noAutofit/>
        </a:bodyPr>
        <a:lstStyle/>
        <a:p>
          <a:pPr lvl="0" algn="l" defTabSz="1066800">
            <a:lnSpc>
              <a:spcPct val="90000"/>
            </a:lnSpc>
            <a:spcBef>
              <a:spcPct val="0"/>
            </a:spcBef>
            <a:spcAft>
              <a:spcPct val="35000"/>
            </a:spcAft>
          </a:pPr>
          <a:r>
            <a:rPr lang="en-US" sz="2400" kern="1200" dirty="0" smtClean="0"/>
            <a:t>Institutionalize</a:t>
          </a:r>
          <a:endParaRPr lang="en-US" sz="2400" kern="1200" dirty="0"/>
        </a:p>
      </dsp:txBody>
      <dsp:txXfrm>
        <a:off x="1884495" y="1367573"/>
        <a:ext cx="2079641" cy="16762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96002-19C9-4E2C-9DD7-1793F59D545D}">
      <dsp:nvSpPr>
        <dsp:cNvPr id="0" name=""/>
        <dsp:cNvSpPr/>
      </dsp:nvSpPr>
      <dsp:spPr>
        <a:xfrm>
          <a:off x="1851" y="1387381"/>
          <a:ext cx="2072942" cy="800155"/>
        </a:xfrm>
        <a:prstGeom prst="chevron">
          <a:avLst>
            <a:gd name="adj" fmla="val 4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06263328-297F-4989-A3F7-C272C46683FC}">
      <dsp:nvSpPr>
        <dsp:cNvPr id="0" name=""/>
        <dsp:cNvSpPr/>
      </dsp:nvSpPr>
      <dsp:spPr>
        <a:xfrm>
          <a:off x="554636" y="1587420"/>
          <a:ext cx="1750484" cy="80015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Matching</a:t>
          </a:r>
          <a:endParaRPr lang="en-US" sz="1700" kern="1200" dirty="0"/>
        </a:p>
      </dsp:txBody>
      <dsp:txXfrm>
        <a:off x="578072" y="1610856"/>
        <a:ext cx="1703612" cy="753283"/>
      </dsp:txXfrm>
    </dsp:sp>
    <dsp:sp modelId="{AEF15330-72D9-4D88-B782-8F6E2FAFCB2F}">
      <dsp:nvSpPr>
        <dsp:cNvPr id="0" name=""/>
        <dsp:cNvSpPr/>
      </dsp:nvSpPr>
      <dsp:spPr>
        <a:xfrm>
          <a:off x="2369613" y="1387381"/>
          <a:ext cx="2072942" cy="800155"/>
        </a:xfrm>
        <a:prstGeom prst="chevron">
          <a:avLst>
            <a:gd name="adj" fmla="val 4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AC67920-3842-41AD-AB0E-83DF551F8F2B}">
      <dsp:nvSpPr>
        <dsp:cNvPr id="0" name=""/>
        <dsp:cNvSpPr/>
      </dsp:nvSpPr>
      <dsp:spPr>
        <a:xfrm>
          <a:off x="2922397" y="1587420"/>
          <a:ext cx="1750484" cy="80015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Rapport Building</a:t>
          </a:r>
          <a:endParaRPr lang="en-US" sz="1700" kern="1200" dirty="0"/>
        </a:p>
      </dsp:txBody>
      <dsp:txXfrm>
        <a:off x="2945833" y="1610856"/>
        <a:ext cx="1703612" cy="753283"/>
      </dsp:txXfrm>
    </dsp:sp>
    <dsp:sp modelId="{46C140F1-064C-45E6-BD97-CDEDF936423A}">
      <dsp:nvSpPr>
        <dsp:cNvPr id="0" name=""/>
        <dsp:cNvSpPr/>
      </dsp:nvSpPr>
      <dsp:spPr>
        <a:xfrm>
          <a:off x="4737374" y="1387381"/>
          <a:ext cx="2072942" cy="800155"/>
        </a:xfrm>
        <a:prstGeom prst="chevron">
          <a:avLst>
            <a:gd name="adj" fmla="val 4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48792B31-B5C1-4763-AF4D-796683BD6894}">
      <dsp:nvSpPr>
        <dsp:cNvPr id="0" name=""/>
        <dsp:cNvSpPr/>
      </dsp:nvSpPr>
      <dsp:spPr>
        <a:xfrm>
          <a:off x="5290158" y="1587420"/>
          <a:ext cx="1750484" cy="80015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Goal Setting</a:t>
          </a:r>
          <a:endParaRPr lang="en-US" sz="1700" kern="1200" dirty="0"/>
        </a:p>
      </dsp:txBody>
      <dsp:txXfrm>
        <a:off x="5313594" y="1610856"/>
        <a:ext cx="1703612" cy="753283"/>
      </dsp:txXfrm>
    </dsp:sp>
    <dsp:sp modelId="{BC7CCA55-D8CE-4443-9E68-4B46B113852C}">
      <dsp:nvSpPr>
        <dsp:cNvPr id="0" name=""/>
        <dsp:cNvSpPr/>
      </dsp:nvSpPr>
      <dsp:spPr>
        <a:xfrm>
          <a:off x="7105135" y="1387381"/>
          <a:ext cx="2072942" cy="800155"/>
        </a:xfrm>
        <a:prstGeom prst="chevron">
          <a:avLst>
            <a:gd name="adj" fmla="val 4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25F2E4F-B79D-4922-8ADE-C70F50BC80BB}">
      <dsp:nvSpPr>
        <dsp:cNvPr id="0" name=""/>
        <dsp:cNvSpPr/>
      </dsp:nvSpPr>
      <dsp:spPr>
        <a:xfrm>
          <a:off x="7657920" y="1587420"/>
          <a:ext cx="1750484" cy="80015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Progression</a:t>
          </a:r>
          <a:endParaRPr lang="en-US" sz="1700" kern="1200" dirty="0"/>
        </a:p>
      </dsp:txBody>
      <dsp:txXfrm>
        <a:off x="7681356" y="1610856"/>
        <a:ext cx="1703612" cy="753283"/>
      </dsp:txXfrm>
    </dsp:sp>
    <dsp:sp modelId="{1A4D2EC0-F18C-427A-8A29-AA31E073064F}">
      <dsp:nvSpPr>
        <dsp:cNvPr id="0" name=""/>
        <dsp:cNvSpPr/>
      </dsp:nvSpPr>
      <dsp:spPr>
        <a:xfrm>
          <a:off x="9472896" y="1387381"/>
          <a:ext cx="2072942" cy="800155"/>
        </a:xfrm>
        <a:prstGeom prst="chevron">
          <a:avLst>
            <a:gd name="adj" fmla="val 4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0A3FC580-59B8-4E1F-AFC3-22F7945B5BF3}">
      <dsp:nvSpPr>
        <dsp:cNvPr id="0" name=""/>
        <dsp:cNvSpPr/>
      </dsp:nvSpPr>
      <dsp:spPr>
        <a:xfrm>
          <a:off x="10025681" y="1587420"/>
          <a:ext cx="1750484" cy="80015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Closure and Moving On</a:t>
          </a:r>
          <a:endParaRPr lang="en-US" sz="1700" kern="1200" dirty="0"/>
        </a:p>
      </dsp:txBody>
      <dsp:txXfrm>
        <a:off x="10049117" y="1610856"/>
        <a:ext cx="1703612" cy="753283"/>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A37632-0E50-4F69-AF29-3822D7FBC0A7}" type="datetimeFigureOut">
              <a:rPr lang="en-US" smtClean="0"/>
              <a:t>4/5/2024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164659-8AD8-4782-BFE1-66E51AC27550}" type="slidenum">
              <a:rPr lang="en-US" smtClean="0"/>
              <a:t>‹#›</a:t>
            </a:fld>
            <a:endParaRPr lang="en-US"/>
          </a:p>
        </p:txBody>
      </p:sp>
    </p:spTree>
    <p:extLst>
      <p:ext uri="{BB962C8B-B14F-4D97-AF65-F5344CB8AC3E}">
        <p14:creationId xmlns:p14="http://schemas.microsoft.com/office/powerpoint/2010/main" val="1272594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641A7B-53B3-445A-8E72-F5379E700A46}" type="datetime1">
              <a:rPr lang="en-US" smtClean="0"/>
              <a:t>4/5/2024</a:t>
            </a:fld>
            <a:endParaRPr lang="en-US"/>
          </a:p>
        </p:txBody>
      </p:sp>
      <p:sp>
        <p:nvSpPr>
          <p:cNvPr id="5" name="Footer Placeholder 4"/>
          <p:cNvSpPr>
            <a:spLocks noGrp="1"/>
          </p:cNvSpPr>
          <p:nvPr>
            <p:ph type="ftr" sz="quarter" idx="11"/>
          </p:nvPr>
        </p:nvSpPr>
        <p:spPr/>
        <p:txBody>
          <a:bodyPr/>
          <a:lstStyle/>
          <a:p>
            <a:r>
              <a:rPr lang="en-US" smtClean="0"/>
              <a:t>Flores &amp; Knaust, NMMATYC 2024</a:t>
            </a:r>
            <a:endParaRPr lang="en-US"/>
          </a:p>
        </p:txBody>
      </p:sp>
      <p:sp>
        <p:nvSpPr>
          <p:cNvPr id="6" name="Slide Number Placeholder 5"/>
          <p:cNvSpPr>
            <a:spLocks noGrp="1"/>
          </p:cNvSpPr>
          <p:nvPr>
            <p:ph type="sldNum" sz="quarter" idx="12"/>
          </p:nvPr>
        </p:nvSpPr>
        <p:spPr/>
        <p:txBody>
          <a:bodyPr/>
          <a:lstStyle/>
          <a:p>
            <a:fld id="{0A3188D3-E9C4-42F8-B9D6-A5D4C960FBF0}" type="slidenum">
              <a:rPr lang="en-US" smtClean="0"/>
              <a:t>‹#›</a:t>
            </a:fld>
            <a:endParaRPr lang="en-US"/>
          </a:p>
        </p:txBody>
      </p:sp>
    </p:spTree>
    <p:extLst>
      <p:ext uri="{BB962C8B-B14F-4D97-AF65-F5344CB8AC3E}">
        <p14:creationId xmlns:p14="http://schemas.microsoft.com/office/powerpoint/2010/main" val="2015558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25CA47-792A-45EB-B18D-D53D2FD3032B}" type="datetime1">
              <a:rPr lang="en-US" smtClean="0"/>
              <a:t>4/5/2024</a:t>
            </a:fld>
            <a:endParaRPr lang="en-US"/>
          </a:p>
        </p:txBody>
      </p:sp>
      <p:sp>
        <p:nvSpPr>
          <p:cNvPr id="5" name="Footer Placeholder 4"/>
          <p:cNvSpPr>
            <a:spLocks noGrp="1"/>
          </p:cNvSpPr>
          <p:nvPr>
            <p:ph type="ftr" sz="quarter" idx="11"/>
          </p:nvPr>
        </p:nvSpPr>
        <p:spPr/>
        <p:txBody>
          <a:bodyPr/>
          <a:lstStyle/>
          <a:p>
            <a:r>
              <a:rPr lang="en-US" smtClean="0"/>
              <a:t>Flores &amp; Knaust, NMMATYC 2024</a:t>
            </a:r>
            <a:endParaRPr lang="en-US"/>
          </a:p>
        </p:txBody>
      </p:sp>
      <p:sp>
        <p:nvSpPr>
          <p:cNvPr id="6" name="Slide Number Placeholder 5"/>
          <p:cNvSpPr>
            <a:spLocks noGrp="1"/>
          </p:cNvSpPr>
          <p:nvPr>
            <p:ph type="sldNum" sz="quarter" idx="12"/>
          </p:nvPr>
        </p:nvSpPr>
        <p:spPr/>
        <p:txBody>
          <a:bodyPr/>
          <a:lstStyle/>
          <a:p>
            <a:fld id="{0A3188D3-E9C4-42F8-B9D6-A5D4C960FBF0}" type="slidenum">
              <a:rPr lang="en-US" smtClean="0"/>
              <a:t>‹#›</a:t>
            </a:fld>
            <a:endParaRPr lang="en-US"/>
          </a:p>
        </p:txBody>
      </p:sp>
    </p:spTree>
    <p:extLst>
      <p:ext uri="{BB962C8B-B14F-4D97-AF65-F5344CB8AC3E}">
        <p14:creationId xmlns:p14="http://schemas.microsoft.com/office/powerpoint/2010/main" val="378833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A4D2E9-3B4B-4FA3-A707-F2AAF283B4B3}" type="datetime1">
              <a:rPr lang="en-US" smtClean="0"/>
              <a:t>4/5/2024</a:t>
            </a:fld>
            <a:endParaRPr lang="en-US"/>
          </a:p>
        </p:txBody>
      </p:sp>
      <p:sp>
        <p:nvSpPr>
          <p:cNvPr id="5" name="Footer Placeholder 4"/>
          <p:cNvSpPr>
            <a:spLocks noGrp="1"/>
          </p:cNvSpPr>
          <p:nvPr>
            <p:ph type="ftr" sz="quarter" idx="11"/>
          </p:nvPr>
        </p:nvSpPr>
        <p:spPr/>
        <p:txBody>
          <a:bodyPr/>
          <a:lstStyle/>
          <a:p>
            <a:r>
              <a:rPr lang="en-US" smtClean="0"/>
              <a:t>Flores &amp; Knaust, NMMATYC 2024</a:t>
            </a:r>
            <a:endParaRPr lang="en-US"/>
          </a:p>
        </p:txBody>
      </p:sp>
      <p:sp>
        <p:nvSpPr>
          <p:cNvPr id="6" name="Slide Number Placeholder 5"/>
          <p:cNvSpPr>
            <a:spLocks noGrp="1"/>
          </p:cNvSpPr>
          <p:nvPr>
            <p:ph type="sldNum" sz="quarter" idx="12"/>
          </p:nvPr>
        </p:nvSpPr>
        <p:spPr/>
        <p:txBody>
          <a:bodyPr/>
          <a:lstStyle/>
          <a:p>
            <a:fld id="{0A3188D3-E9C4-42F8-B9D6-A5D4C960FBF0}" type="slidenum">
              <a:rPr lang="en-US" smtClean="0"/>
              <a:t>‹#›</a:t>
            </a:fld>
            <a:endParaRPr lang="en-US"/>
          </a:p>
        </p:txBody>
      </p:sp>
    </p:spTree>
    <p:extLst>
      <p:ext uri="{BB962C8B-B14F-4D97-AF65-F5344CB8AC3E}">
        <p14:creationId xmlns:p14="http://schemas.microsoft.com/office/powerpoint/2010/main" val="4147850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DB6EAB-42BB-4E9A-ABCD-72E7897909C5}" type="datetime1">
              <a:rPr lang="en-US" smtClean="0"/>
              <a:t>4/5/2024</a:t>
            </a:fld>
            <a:endParaRPr lang="en-US"/>
          </a:p>
        </p:txBody>
      </p:sp>
      <p:sp>
        <p:nvSpPr>
          <p:cNvPr id="5" name="Footer Placeholder 4"/>
          <p:cNvSpPr>
            <a:spLocks noGrp="1"/>
          </p:cNvSpPr>
          <p:nvPr>
            <p:ph type="ftr" sz="quarter" idx="11"/>
          </p:nvPr>
        </p:nvSpPr>
        <p:spPr/>
        <p:txBody>
          <a:bodyPr/>
          <a:lstStyle/>
          <a:p>
            <a:r>
              <a:rPr lang="en-US" smtClean="0"/>
              <a:t>Flores &amp; Knaust, NMMATYC 2024</a:t>
            </a:r>
            <a:endParaRPr lang="en-US"/>
          </a:p>
        </p:txBody>
      </p:sp>
      <p:sp>
        <p:nvSpPr>
          <p:cNvPr id="6" name="Slide Number Placeholder 5"/>
          <p:cNvSpPr>
            <a:spLocks noGrp="1"/>
          </p:cNvSpPr>
          <p:nvPr>
            <p:ph type="sldNum" sz="quarter" idx="12"/>
          </p:nvPr>
        </p:nvSpPr>
        <p:spPr/>
        <p:txBody>
          <a:bodyPr/>
          <a:lstStyle/>
          <a:p>
            <a:fld id="{0A3188D3-E9C4-42F8-B9D6-A5D4C960FBF0}" type="slidenum">
              <a:rPr lang="en-US" smtClean="0"/>
              <a:t>‹#›</a:t>
            </a:fld>
            <a:endParaRPr lang="en-US"/>
          </a:p>
        </p:txBody>
      </p:sp>
    </p:spTree>
    <p:extLst>
      <p:ext uri="{BB962C8B-B14F-4D97-AF65-F5344CB8AC3E}">
        <p14:creationId xmlns:p14="http://schemas.microsoft.com/office/powerpoint/2010/main" val="2234697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CAAB79D-74F1-4957-8EA4-D71B65525DFD}" type="datetime1">
              <a:rPr lang="en-US" smtClean="0"/>
              <a:t>4/5/2024</a:t>
            </a:fld>
            <a:endParaRPr lang="en-US"/>
          </a:p>
        </p:txBody>
      </p:sp>
      <p:sp>
        <p:nvSpPr>
          <p:cNvPr id="5" name="Footer Placeholder 4"/>
          <p:cNvSpPr>
            <a:spLocks noGrp="1"/>
          </p:cNvSpPr>
          <p:nvPr>
            <p:ph type="ftr" sz="quarter" idx="11"/>
          </p:nvPr>
        </p:nvSpPr>
        <p:spPr/>
        <p:txBody>
          <a:bodyPr/>
          <a:lstStyle/>
          <a:p>
            <a:r>
              <a:rPr lang="en-US" smtClean="0"/>
              <a:t>Flores &amp; Knaust, NMMATYC 2024</a:t>
            </a:r>
            <a:endParaRPr lang="en-US"/>
          </a:p>
        </p:txBody>
      </p:sp>
      <p:sp>
        <p:nvSpPr>
          <p:cNvPr id="6" name="Slide Number Placeholder 5"/>
          <p:cNvSpPr>
            <a:spLocks noGrp="1"/>
          </p:cNvSpPr>
          <p:nvPr>
            <p:ph type="sldNum" sz="quarter" idx="12"/>
          </p:nvPr>
        </p:nvSpPr>
        <p:spPr/>
        <p:txBody>
          <a:bodyPr/>
          <a:lstStyle/>
          <a:p>
            <a:fld id="{0A3188D3-E9C4-42F8-B9D6-A5D4C960FBF0}" type="slidenum">
              <a:rPr lang="en-US" smtClean="0"/>
              <a:t>‹#›</a:t>
            </a:fld>
            <a:endParaRPr lang="en-US"/>
          </a:p>
        </p:txBody>
      </p:sp>
    </p:spTree>
    <p:extLst>
      <p:ext uri="{BB962C8B-B14F-4D97-AF65-F5344CB8AC3E}">
        <p14:creationId xmlns:p14="http://schemas.microsoft.com/office/powerpoint/2010/main" val="26977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582CE1-B468-4FB9-ACCD-9866C6D8720C}" type="datetime1">
              <a:rPr lang="en-US" smtClean="0"/>
              <a:t>4/5/2024</a:t>
            </a:fld>
            <a:endParaRPr lang="en-US"/>
          </a:p>
        </p:txBody>
      </p:sp>
      <p:sp>
        <p:nvSpPr>
          <p:cNvPr id="6" name="Footer Placeholder 5"/>
          <p:cNvSpPr>
            <a:spLocks noGrp="1"/>
          </p:cNvSpPr>
          <p:nvPr>
            <p:ph type="ftr" sz="quarter" idx="11"/>
          </p:nvPr>
        </p:nvSpPr>
        <p:spPr/>
        <p:txBody>
          <a:bodyPr/>
          <a:lstStyle/>
          <a:p>
            <a:r>
              <a:rPr lang="en-US" smtClean="0"/>
              <a:t>Flores &amp; Knaust, NMMATYC 2024</a:t>
            </a:r>
            <a:endParaRPr lang="en-US"/>
          </a:p>
        </p:txBody>
      </p:sp>
      <p:sp>
        <p:nvSpPr>
          <p:cNvPr id="7" name="Slide Number Placeholder 6"/>
          <p:cNvSpPr>
            <a:spLocks noGrp="1"/>
          </p:cNvSpPr>
          <p:nvPr>
            <p:ph type="sldNum" sz="quarter" idx="12"/>
          </p:nvPr>
        </p:nvSpPr>
        <p:spPr/>
        <p:txBody>
          <a:bodyPr/>
          <a:lstStyle/>
          <a:p>
            <a:fld id="{0A3188D3-E9C4-42F8-B9D6-A5D4C960FBF0}" type="slidenum">
              <a:rPr lang="en-US" smtClean="0"/>
              <a:t>‹#›</a:t>
            </a:fld>
            <a:endParaRPr lang="en-US"/>
          </a:p>
        </p:txBody>
      </p:sp>
    </p:spTree>
    <p:extLst>
      <p:ext uri="{BB962C8B-B14F-4D97-AF65-F5344CB8AC3E}">
        <p14:creationId xmlns:p14="http://schemas.microsoft.com/office/powerpoint/2010/main" val="3901239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091FD4-C10E-4108-AD7F-078AF855FDD3}" type="datetime1">
              <a:rPr lang="en-US" smtClean="0"/>
              <a:t>4/5/2024</a:t>
            </a:fld>
            <a:endParaRPr lang="en-US"/>
          </a:p>
        </p:txBody>
      </p:sp>
      <p:sp>
        <p:nvSpPr>
          <p:cNvPr id="8" name="Footer Placeholder 7"/>
          <p:cNvSpPr>
            <a:spLocks noGrp="1"/>
          </p:cNvSpPr>
          <p:nvPr>
            <p:ph type="ftr" sz="quarter" idx="11"/>
          </p:nvPr>
        </p:nvSpPr>
        <p:spPr/>
        <p:txBody>
          <a:bodyPr/>
          <a:lstStyle/>
          <a:p>
            <a:r>
              <a:rPr lang="en-US" smtClean="0"/>
              <a:t>Flores &amp; Knaust, NMMATYC 2024</a:t>
            </a:r>
            <a:endParaRPr lang="en-US"/>
          </a:p>
        </p:txBody>
      </p:sp>
      <p:sp>
        <p:nvSpPr>
          <p:cNvPr id="9" name="Slide Number Placeholder 8"/>
          <p:cNvSpPr>
            <a:spLocks noGrp="1"/>
          </p:cNvSpPr>
          <p:nvPr>
            <p:ph type="sldNum" sz="quarter" idx="12"/>
          </p:nvPr>
        </p:nvSpPr>
        <p:spPr/>
        <p:txBody>
          <a:bodyPr/>
          <a:lstStyle/>
          <a:p>
            <a:fld id="{0A3188D3-E9C4-42F8-B9D6-A5D4C960FBF0}" type="slidenum">
              <a:rPr lang="en-US" smtClean="0"/>
              <a:t>‹#›</a:t>
            </a:fld>
            <a:endParaRPr lang="en-US"/>
          </a:p>
        </p:txBody>
      </p:sp>
    </p:spTree>
    <p:extLst>
      <p:ext uri="{BB962C8B-B14F-4D97-AF65-F5344CB8AC3E}">
        <p14:creationId xmlns:p14="http://schemas.microsoft.com/office/powerpoint/2010/main" val="211976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F5E5AC-D8FF-4E22-AF67-F846310F5931}" type="datetime1">
              <a:rPr lang="en-US" smtClean="0"/>
              <a:t>4/5/2024</a:t>
            </a:fld>
            <a:endParaRPr lang="en-US"/>
          </a:p>
        </p:txBody>
      </p:sp>
      <p:sp>
        <p:nvSpPr>
          <p:cNvPr id="4" name="Footer Placeholder 3"/>
          <p:cNvSpPr>
            <a:spLocks noGrp="1"/>
          </p:cNvSpPr>
          <p:nvPr>
            <p:ph type="ftr" sz="quarter" idx="11"/>
          </p:nvPr>
        </p:nvSpPr>
        <p:spPr/>
        <p:txBody>
          <a:bodyPr/>
          <a:lstStyle/>
          <a:p>
            <a:r>
              <a:rPr lang="en-US" smtClean="0"/>
              <a:t>Flores &amp; Knaust, NMMATYC 2024</a:t>
            </a:r>
            <a:endParaRPr lang="en-US"/>
          </a:p>
        </p:txBody>
      </p:sp>
      <p:sp>
        <p:nvSpPr>
          <p:cNvPr id="5" name="Slide Number Placeholder 4"/>
          <p:cNvSpPr>
            <a:spLocks noGrp="1"/>
          </p:cNvSpPr>
          <p:nvPr>
            <p:ph type="sldNum" sz="quarter" idx="12"/>
          </p:nvPr>
        </p:nvSpPr>
        <p:spPr/>
        <p:txBody>
          <a:bodyPr/>
          <a:lstStyle/>
          <a:p>
            <a:fld id="{0A3188D3-E9C4-42F8-B9D6-A5D4C960FBF0}" type="slidenum">
              <a:rPr lang="en-US" smtClean="0"/>
              <a:t>‹#›</a:t>
            </a:fld>
            <a:endParaRPr lang="en-US"/>
          </a:p>
        </p:txBody>
      </p:sp>
    </p:spTree>
    <p:extLst>
      <p:ext uri="{BB962C8B-B14F-4D97-AF65-F5344CB8AC3E}">
        <p14:creationId xmlns:p14="http://schemas.microsoft.com/office/powerpoint/2010/main" val="2549240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6EED65-AAFD-4CCA-ADF2-59B701FE8386}" type="datetime1">
              <a:rPr lang="en-US" smtClean="0"/>
              <a:t>4/5/2024</a:t>
            </a:fld>
            <a:endParaRPr lang="en-US"/>
          </a:p>
        </p:txBody>
      </p:sp>
      <p:sp>
        <p:nvSpPr>
          <p:cNvPr id="3" name="Footer Placeholder 2"/>
          <p:cNvSpPr>
            <a:spLocks noGrp="1"/>
          </p:cNvSpPr>
          <p:nvPr>
            <p:ph type="ftr" sz="quarter" idx="11"/>
          </p:nvPr>
        </p:nvSpPr>
        <p:spPr/>
        <p:txBody>
          <a:bodyPr/>
          <a:lstStyle/>
          <a:p>
            <a:r>
              <a:rPr lang="en-US" smtClean="0"/>
              <a:t>Flores &amp; Knaust, NMMATYC 2024</a:t>
            </a:r>
            <a:endParaRPr lang="en-US"/>
          </a:p>
        </p:txBody>
      </p:sp>
      <p:sp>
        <p:nvSpPr>
          <p:cNvPr id="4" name="Slide Number Placeholder 3"/>
          <p:cNvSpPr>
            <a:spLocks noGrp="1"/>
          </p:cNvSpPr>
          <p:nvPr>
            <p:ph type="sldNum" sz="quarter" idx="12"/>
          </p:nvPr>
        </p:nvSpPr>
        <p:spPr/>
        <p:txBody>
          <a:bodyPr/>
          <a:lstStyle/>
          <a:p>
            <a:fld id="{0A3188D3-E9C4-42F8-B9D6-A5D4C960FBF0}" type="slidenum">
              <a:rPr lang="en-US" smtClean="0"/>
              <a:t>‹#›</a:t>
            </a:fld>
            <a:endParaRPr lang="en-US"/>
          </a:p>
        </p:txBody>
      </p:sp>
    </p:spTree>
    <p:extLst>
      <p:ext uri="{BB962C8B-B14F-4D97-AF65-F5344CB8AC3E}">
        <p14:creationId xmlns:p14="http://schemas.microsoft.com/office/powerpoint/2010/main" val="1429647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CB4B3B-C523-4D0F-874F-495542E6E35C}" type="datetime1">
              <a:rPr lang="en-US" smtClean="0"/>
              <a:t>4/5/2024</a:t>
            </a:fld>
            <a:endParaRPr lang="en-US"/>
          </a:p>
        </p:txBody>
      </p:sp>
      <p:sp>
        <p:nvSpPr>
          <p:cNvPr id="6" name="Footer Placeholder 5"/>
          <p:cNvSpPr>
            <a:spLocks noGrp="1"/>
          </p:cNvSpPr>
          <p:nvPr>
            <p:ph type="ftr" sz="quarter" idx="11"/>
          </p:nvPr>
        </p:nvSpPr>
        <p:spPr/>
        <p:txBody>
          <a:bodyPr/>
          <a:lstStyle/>
          <a:p>
            <a:r>
              <a:rPr lang="en-US" smtClean="0"/>
              <a:t>Flores &amp; Knaust, NMMATYC 2024</a:t>
            </a:r>
            <a:endParaRPr lang="en-US"/>
          </a:p>
        </p:txBody>
      </p:sp>
      <p:sp>
        <p:nvSpPr>
          <p:cNvPr id="7" name="Slide Number Placeholder 6"/>
          <p:cNvSpPr>
            <a:spLocks noGrp="1"/>
          </p:cNvSpPr>
          <p:nvPr>
            <p:ph type="sldNum" sz="quarter" idx="12"/>
          </p:nvPr>
        </p:nvSpPr>
        <p:spPr/>
        <p:txBody>
          <a:bodyPr/>
          <a:lstStyle/>
          <a:p>
            <a:fld id="{0A3188D3-E9C4-42F8-B9D6-A5D4C960FBF0}" type="slidenum">
              <a:rPr lang="en-US" smtClean="0"/>
              <a:t>‹#›</a:t>
            </a:fld>
            <a:endParaRPr lang="en-US"/>
          </a:p>
        </p:txBody>
      </p:sp>
    </p:spTree>
    <p:extLst>
      <p:ext uri="{BB962C8B-B14F-4D97-AF65-F5344CB8AC3E}">
        <p14:creationId xmlns:p14="http://schemas.microsoft.com/office/powerpoint/2010/main" val="1895050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880A21-2F34-45D1-B369-417454D7CA3B}" type="datetime1">
              <a:rPr lang="en-US" smtClean="0"/>
              <a:t>4/5/2024</a:t>
            </a:fld>
            <a:endParaRPr lang="en-US"/>
          </a:p>
        </p:txBody>
      </p:sp>
      <p:sp>
        <p:nvSpPr>
          <p:cNvPr id="6" name="Footer Placeholder 5"/>
          <p:cNvSpPr>
            <a:spLocks noGrp="1"/>
          </p:cNvSpPr>
          <p:nvPr>
            <p:ph type="ftr" sz="quarter" idx="11"/>
          </p:nvPr>
        </p:nvSpPr>
        <p:spPr/>
        <p:txBody>
          <a:bodyPr/>
          <a:lstStyle/>
          <a:p>
            <a:r>
              <a:rPr lang="en-US" smtClean="0"/>
              <a:t>Flores &amp; Knaust, NMMATYC 2024</a:t>
            </a:r>
            <a:endParaRPr lang="en-US"/>
          </a:p>
        </p:txBody>
      </p:sp>
      <p:sp>
        <p:nvSpPr>
          <p:cNvPr id="7" name="Slide Number Placeholder 6"/>
          <p:cNvSpPr>
            <a:spLocks noGrp="1"/>
          </p:cNvSpPr>
          <p:nvPr>
            <p:ph type="sldNum" sz="quarter" idx="12"/>
          </p:nvPr>
        </p:nvSpPr>
        <p:spPr/>
        <p:txBody>
          <a:bodyPr/>
          <a:lstStyle/>
          <a:p>
            <a:fld id="{0A3188D3-E9C4-42F8-B9D6-A5D4C960FBF0}" type="slidenum">
              <a:rPr lang="en-US" smtClean="0"/>
              <a:t>‹#›</a:t>
            </a:fld>
            <a:endParaRPr lang="en-US"/>
          </a:p>
        </p:txBody>
      </p:sp>
    </p:spTree>
    <p:extLst>
      <p:ext uri="{BB962C8B-B14F-4D97-AF65-F5344CB8AC3E}">
        <p14:creationId xmlns:p14="http://schemas.microsoft.com/office/powerpoint/2010/main" val="3487707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F68E9E-511A-4EC0-BF6D-7EB2B36B50F9}" type="datetime1">
              <a:rPr lang="en-US" smtClean="0"/>
              <a:t>4/5/2024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Flores &amp; Knaust, NMMATYC 2024</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3188D3-E9C4-42F8-B9D6-A5D4C960FBF0}" type="slidenum">
              <a:rPr lang="en-US" smtClean="0"/>
              <a:t>‹#›</a:t>
            </a:fld>
            <a:endParaRPr lang="en-US"/>
          </a:p>
        </p:txBody>
      </p:sp>
    </p:spTree>
    <p:extLst>
      <p:ext uri="{BB962C8B-B14F-4D97-AF65-F5344CB8AC3E}">
        <p14:creationId xmlns:p14="http://schemas.microsoft.com/office/powerpoint/2010/main" val="2104229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bflores@utep.edu" TargetMode="External"/><Relationship Id="rId2" Type="http://schemas.openxmlformats.org/officeDocument/2006/relationships/hyperlink" Target="mailto:hknaust@utep.edu"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47526"/>
            <a:ext cx="9144000" cy="2387600"/>
          </a:xfrm>
        </p:spPr>
        <p:txBody>
          <a:bodyPr>
            <a:normAutofit fontScale="90000"/>
          </a:bodyPr>
          <a:lstStyle/>
          <a:p>
            <a:r>
              <a:rPr lang="en-US" sz="4400" b="1" dirty="0" smtClean="0"/>
              <a:t>Undergraduate Research Experiences at Community Colleges: Models for Engagement, Innovation, and Reward</a:t>
            </a:r>
            <a:r>
              <a:rPr lang="en-US" dirty="0" smtClean="0"/>
              <a:t/>
            </a:r>
            <a:br>
              <a:rPr lang="en-US" dirty="0" smtClean="0"/>
            </a:br>
            <a:endParaRPr lang="en-US" dirty="0"/>
          </a:p>
        </p:txBody>
      </p:sp>
      <p:sp>
        <p:nvSpPr>
          <p:cNvPr id="3" name="Subtitle 2"/>
          <p:cNvSpPr>
            <a:spLocks noGrp="1"/>
          </p:cNvSpPr>
          <p:nvPr>
            <p:ph type="subTitle" idx="1"/>
          </p:nvPr>
        </p:nvSpPr>
        <p:spPr>
          <a:xfrm>
            <a:off x="2658105" y="2622067"/>
            <a:ext cx="7788322" cy="2921592"/>
          </a:xfrm>
        </p:spPr>
        <p:txBody>
          <a:bodyPr>
            <a:normAutofit/>
          </a:bodyPr>
          <a:lstStyle/>
          <a:p>
            <a:r>
              <a:rPr lang="en-US" dirty="0" smtClean="0"/>
              <a:t>Benjamin Flores and Helmut </a:t>
            </a:r>
            <a:r>
              <a:rPr lang="en-US" dirty="0" err="1" smtClean="0"/>
              <a:t>Knaust</a:t>
            </a:r>
            <a:endParaRPr lang="en-US" dirty="0" smtClean="0"/>
          </a:p>
          <a:p>
            <a:r>
              <a:rPr lang="en-US" dirty="0" smtClean="0"/>
              <a:t>The University of Texas at El Paso</a:t>
            </a:r>
          </a:p>
          <a:p>
            <a:endParaRPr lang="en-US" dirty="0" smtClean="0"/>
          </a:p>
          <a:p>
            <a:r>
              <a:rPr lang="en-US" dirty="0" smtClean="0"/>
              <a:t>2024 NMMATYC Conference</a:t>
            </a:r>
          </a:p>
          <a:p>
            <a:r>
              <a:rPr lang="en-US" dirty="0" smtClean="0"/>
              <a:t>El Paso Community College</a:t>
            </a:r>
          </a:p>
          <a:p>
            <a:r>
              <a:rPr lang="en-US" dirty="0" smtClean="0"/>
              <a:t>April 6, 2024</a:t>
            </a:r>
            <a:endParaRPr lang="en-US" dirty="0"/>
          </a:p>
        </p:txBody>
      </p:sp>
      <p:pic>
        <p:nvPicPr>
          <p:cNvPr id="1026" name="Picture 2" descr="UTEP-Logo | National Speech &amp; Debate Associ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0625" y="3881057"/>
            <a:ext cx="3714750" cy="37147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2602" y="5230600"/>
            <a:ext cx="4061305" cy="1015663"/>
          </a:xfrm>
          <a:prstGeom prst="rect">
            <a:avLst/>
          </a:prstGeom>
        </p:spPr>
        <p:txBody>
          <a:bodyPr wrap="none">
            <a:spAutoFit/>
          </a:bodyPr>
          <a:lstStyle/>
          <a:p>
            <a:pPr algn="ctr"/>
            <a:r>
              <a:rPr lang="en-US" sz="6000" b="1" dirty="0">
                <a:solidFill>
                  <a:srgbClr val="741F8A"/>
                </a:solidFill>
                <a:latin typeface="Lato"/>
              </a:rPr>
              <a:t>NMMATYC</a:t>
            </a:r>
            <a:endParaRPr lang="en-US" sz="6000" b="0" i="0" dirty="0">
              <a:solidFill>
                <a:srgbClr val="741F8A"/>
              </a:solidFill>
              <a:effectLst/>
              <a:latin typeface="Lato"/>
            </a:endParaRPr>
          </a:p>
        </p:txBody>
      </p:sp>
    </p:spTree>
    <p:extLst>
      <p:ext uri="{BB962C8B-B14F-4D97-AF65-F5344CB8AC3E}">
        <p14:creationId xmlns:p14="http://schemas.microsoft.com/office/powerpoint/2010/main" val="40723583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Mentoring National Academies Recommendations</a:t>
            </a:r>
            <a:endParaRPr lang="en-US" dirty="0"/>
          </a:p>
        </p:txBody>
      </p:sp>
      <p:sp>
        <p:nvSpPr>
          <p:cNvPr id="4" name="Slide Number Placeholder 3"/>
          <p:cNvSpPr>
            <a:spLocks noGrp="1"/>
          </p:cNvSpPr>
          <p:nvPr>
            <p:ph type="sldNum" sz="quarter" idx="12"/>
          </p:nvPr>
        </p:nvSpPr>
        <p:spPr/>
        <p:txBody>
          <a:bodyPr/>
          <a:lstStyle/>
          <a:p>
            <a:fld id="{0A3188D3-E9C4-42F8-B9D6-A5D4C960FBF0}" type="slidenum">
              <a:rPr lang="en-US" smtClean="0"/>
              <a:t>10</a:t>
            </a:fld>
            <a:endParaRPr lang="en-US"/>
          </a:p>
        </p:txBody>
      </p:sp>
      <p:pic>
        <p:nvPicPr>
          <p:cNvPr id="6146" name="Picture 2" descr="https://lh7-us.googleusercontent.com/zUZoO3RmfWFIdsCJcwIKACu_K95o_oHOqiKZoR_44f0fbNB08wu4D5NFSRcfEctAigf_Qf1W_B8U8q6qe7qpqn10XXT3k2LoxqDRyzjgIyuoUhSSMyiUbiNdoergjfX6jjcVy9jeOgg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7552" y="1502784"/>
            <a:ext cx="8256895" cy="5041470"/>
          </a:xfrm>
          <a:prstGeom prst="rect">
            <a:avLst/>
          </a:prstGeom>
          <a:solidFill>
            <a:schemeClr val="bg1">
              <a:lumMod val="50000"/>
            </a:schemeClr>
          </a:solidFill>
          <a:extLst/>
        </p:spPr>
      </p:pic>
      <p:sp>
        <p:nvSpPr>
          <p:cNvPr id="3" name="Footer Placeholder 2"/>
          <p:cNvSpPr>
            <a:spLocks noGrp="1"/>
          </p:cNvSpPr>
          <p:nvPr>
            <p:ph type="ftr" sz="quarter" idx="11"/>
          </p:nvPr>
        </p:nvSpPr>
        <p:spPr/>
        <p:txBody>
          <a:bodyPr/>
          <a:lstStyle/>
          <a:p>
            <a:r>
              <a:rPr lang="en-US" smtClean="0"/>
              <a:t>Flores &amp; Knaust, NMMATYC 2024</a:t>
            </a:r>
            <a:endParaRPr lang="en-US"/>
          </a:p>
        </p:txBody>
      </p:sp>
    </p:spTree>
    <p:extLst>
      <p:ext uri="{BB962C8B-B14F-4D97-AF65-F5344CB8AC3E}">
        <p14:creationId xmlns:p14="http://schemas.microsoft.com/office/powerpoint/2010/main" val="3735623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Facets of Mentoring</a:t>
            </a:r>
            <a:endParaRPr lang="en-US" dirty="0"/>
          </a:p>
        </p:txBody>
      </p:sp>
      <p:sp>
        <p:nvSpPr>
          <p:cNvPr id="4" name="Slide Number Placeholder 3"/>
          <p:cNvSpPr>
            <a:spLocks noGrp="1"/>
          </p:cNvSpPr>
          <p:nvPr>
            <p:ph type="sldNum" sz="quarter" idx="12"/>
          </p:nvPr>
        </p:nvSpPr>
        <p:spPr/>
        <p:txBody>
          <a:bodyPr/>
          <a:lstStyle/>
          <a:p>
            <a:fld id="{0A3188D3-E9C4-42F8-B9D6-A5D4C960FBF0}" type="slidenum">
              <a:rPr lang="en-US" smtClean="0"/>
              <a:t>11</a:t>
            </a:fld>
            <a:endParaRPr lang="en-US"/>
          </a:p>
        </p:txBody>
      </p:sp>
      <p:pic>
        <p:nvPicPr>
          <p:cNvPr id="4098" name="Picture 2" descr="https://lh7-us.googleusercontent.com/BWf2wtwkmAWMoJbR79jMB9WTZIXx9fGoq1_GS5tyAKgenoO-eO9kQddy8LuRewekdWCWaLUHCs01uDThCYBaFKNtO_aVfomX5_8wnhaIOMq3-dJ13tCx-1iaFCi56qdods7ua7mCqZLiltDbPe4mNA=s2048"/>
          <p:cNvPicPr>
            <a:picLocks noChangeAspect="1" noChangeArrowheads="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657729" y="1513319"/>
            <a:ext cx="8876541" cy="4843031"/>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smtClean="0"/>
              <a:t>Flores &amp; Knaust, NMMATYC 2024</a:t>
            </a:r>
            <a:endParaRPr lang="en-US"/>
          </a:p>
        </p:txBody>
      </p:sp>
    </p:spTree>
    <p:extLst>
      <p:ext uri="{BB962C8B-B14F-4D97-AF65-F5344CB8AC3E}">
        <p14:creationId xmlns:p14="http://schemas.microsoft.com/office/powerpoint/2010/main" val="310048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Facets of Mentoring</a:t>
            </a:r>
            <a:endParaRPr lang="en-US" dirty="0"/>
          </a:p>
        </p:txBody>
      </p:sp>
      <p:sp>
        <p:nvSpPr>
          <p:cNvPr id="3" name="Content Placeholder 2"/>
          <p:cNvSpPr>
            <a:spLocks noGrp="1"/>
          </p:cNvSpPr>
          <p:nvPr>
            <p:ph idx="1"/>
          </p:nvPr>
        </p:nvSpPr>
        <p:spPr>
          <a:xfrm>
            <a:off x="316172" y="1539022"/>
            <a:ext cx="11586949" cy="4643414"/>
          </a:xfrm>
        </p:spPr>
        <p:txBody>
          <a:bodyPr>
            <a:noAutofit/>
          </a:bodyPr>
          <a:lstStyle/>
          <a:p>
            <a:pPr marL="0" indent="0">
              <a:buNone/>
            </a:pPr>
            <a:r>
              <a:rPr lang="en-US" sz="2200" i="1" dirty="0"/>
              <a:t>Advising. </a:t>
            </a:r>
            <a:r>
              <a:rPr lang="en-US" sz="2200" dirty="0" smtClean="0"/>
              <a:t>Guiding </a:t>
            </a:r>
            <a:r>
              <a:rPr lang="en-US" sz="2200" dirty="0"/>
              <a:t>in areas of cross-functional expertise. Examples: selecting courses, reviewing short-term and long-term educational planning, and discussing time management.</a:t>
            </a:r>
            <a:endParaRPr lang="en-US" sz="2200" b="0" dirty="0" smtClean="0">
              <a:effectLst/>
            </a:endParaRPr>
          </a:p>
          <a:p>
            <a:pPr marL="0" indent="0">
              <a:buNone/>
            </a:pPr>
            <a:r>
              <a:rPr lang="en-US" sz="2200" i="1" dirty="0"/>
              <a:t>Advocating. </a:t>
            </a:r>
            <a:r>
              <a:rPr lang="en-US" sz="2200" dirty="0"/>
              <a:t>Recommending or supporting the protégé.  Examples: writing letters in support of graduate school applications, serving as a reference for scholarship applications, and nominating the protégé for special recognition.</a:t>
            </a:r>
            <a:endParaRPr lang="en-US" sz="2200" b="0" dirty="0" smtClean="0">
              <a:effectLst/>
            </a:endParaRPr>
          </a:p>
          <a:p>
            <a:pPr marL="0" indent="0">
              <a:buNone/>
            </a:pPr>
            <a:r>
              <a:rPr lang="en-US" sz="2200" i="1" dirty="0"/>
              <a:t>Facilitating. </a:t>
            </a:r>
            <a:r>
              <a:rPr lang="en-US" sz="2200" dirty="0"/>
              <a:t>Assisting to make processes easy to bring about an outcome.  Examples: Guiding conversations in the classroom or laboratory, referring the protégé to a campus resource or office.  </a:t>
            </a:r>
            <a:endParaRPr lang="en-US" sz="2200" b="0" dirty="0" smtClean="0">
              <a:effectLst/>
            </a:endParaRPr>
          </a:p>
          <a:p>
            <a:pPr marL="0" indent="0">
              <a:buNone/>
            </a:pPr>
            <a:r>
              <a:rPr lang="en-US" sz="2200" i="1" dirty="0"/>
              <a:t>Mitigating. </a:t>
            </a:r>
            <a:r>
              <a:rPr lang="en-US" sz="2200" dirty="0"/>
              <a:t>Lessening the adverse effects of circumstances, undue burden, or mistakes. Examples: sharing tactics to deal with micro-aggressions, giving words of encouragement, and providing perspective to insensitive feedback. </a:t>
            </a:r>
            <a:endParaRPr lang="en-US" sz="2200" b="0" dirty="0" smtClean="0">
              <a:effectLst/>
            </a:endParaRPr>
          </a:p>
          <a:p>
            <a:pPr marL="0" indent="0">
              <a:buNone/>
            </a:pPr>
            <a:r>
              <a:rPr lang="en-US" sz="2200" i="1" dirty="0"/>
              <a:t>Serving as a Model of Identity.  </a:t>
            </a:r>
            <a:r>
              <a:rPr lang="en-US" sz="2200" dirty="0"/>
              <a:t>Exhibiting positive personal and professional traits or qualities in activities that are characteristic of the profession (</a:t>
            </a:r>
            <a:r>
              <a:rPr lang="en-US" sz="2200" dirty="0" err="1"/>
              <a:t>Nadelson</a:t>
            </a:r>
            <a:r>
              <a:rPr lang="en-US" sz="2200" dirty="0"/>
              <a:t> et al., 2017). Examples: Giving credit where credit is due, balancing confidence and humility, and showing empathy toward others</a:t>
            </a:r>
            <a:r>
              <a:rPr lang="en-US" sz="2200" dirty="0" smtClean="0"/>
              <a:t>.</a:t>
            </a:r>
            <a:endParaRPr lang="en-US" sz="2200" b="0" dirty="0" smtClean="0">
              <a:effectLst/>
            </a:endParaRPr>
          </a:p>
        </p:txBody>
      </p:sp>
      <p:sp>
        <p:nvSpPr>
          <p:cNvPr id="4" name="Slide Number Placeholder 3"/>
          <p:cNvSpPr>
            <a:spLocks noGrp="1"/>
          </p:cNvSpPr>
          <p:nvPr>
            <p:ph type="sldNum" sz="quarter" idx="12"/>
          </p:nvPr>
        </p:nvSpPr>
        <p:spPr/>
        <p:txBody>
          <a:bodyPr/>
          <a:lstStyle/>
          <a:p>
            <a:fld id="{0A3188D3-E9C4-42F8-B9D6-A5D4C960FBF0}" type="slidenum">
              <a:rPr lang="en-US" smtClean="0"/>
              <a:t>12</a:t>
            </a:fld>
            <a:endParaRPr lang="en-US"/>
          </a:p>
        </p:txBody>
      </p:sp>
      <p:sp>
        <p:nvSpPr>
          <p:cNvPr id="5" name="Footer Placeholder 4"/>
          <p:cNvSpPr>
            <a:spLocks noGrp="1"/>
          </p:cNvSpPr>
          <p:nvPr>
            <p:ph type="ftr" sz="quarter" idx="11"/>
          </p:nvPr>
        </p:nvSpPr>
        <p:spPr/>
        <p:txBody>
          <a:bodyPr/>
          <a:lstStyle/>
          <a:p>
            <a:r>
              <a:rPr lang="en-US" smtClean="0"/>
              <a:t>Flores &amp; Knaust, NMMATYC 2024</a:t>
            </a:r>
            <a:endParaRPr lang="en-US"/>
          </a:p>
        </p:txBody>
      </p:sp>
    </p:spTree>
    <p:extLst>
      <p:ext uri="{BB962C8B-B14F-4D97-AF65-F5344CB8AC3E}">
        <p14:creationId xmlns:p14="http://schemas.microsoft.com/office/powerpoint/2010/main" val="179077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Facets of Mentoring</a:t>
            </a:r>
            <a:endParaRPr lang="en-US" dirty="0"/>
          </a:p>
        </p:txBody>
      </p:sp>
      <p:sp>
        <p:nvSpPr>
          <p:cNvPr id="3" name="Content Placeholder 2"/>
          <p:cNvSpPr>
            <a:spLocks noGrp="1"/>
          </p:cNvSpPr>
          <p:nvPr>
            <p:ph idx="1"/>
          </p:nvPr>
        </p:nvSpPr>
        <p:spPr>
          <a:xfrm>
            <a:off x="309349" y="1566317"/>
            <a:ext cx="11573302" cy="4351338"/>
          </a:xfrm>
        </p:spPr>
        <p:txBody>
          <a:bodyPr>
            <a:noAutofit/>
          </a:bodyPr>
          <a:lstStyle/>
          <a:p>
            <a:pPr marL="0" indent="0">
              <a:buNone/>
            </a:pPr>
            <a:r>
              <a:rPr lang="en-US" sz="2200" i="1" dirty="0" smtClean="0"/>
              <a:t>Motivating</a:t>
            </a:r>
            <a:r>
              <a:rPr lang="en-US" sz="2200" i="1" dirty="0"/>
              <a:t>. </a:t>
            </a:r>
            <a:r>
              <a:rPr lang="en-US" sz="2200" dirty="0"/>
              <a:t>Promoting curiosity, enthusiasm, and passion for goal attainment.  Example: Showing excitement for research, encouraging the completion of a task, cheering on behaviors and accomplishments,  </a:t>
            </a:r>
            <a:endParaRPr lang="en-US" sz="2200" b="0" dirty="0" smtClean="0">
              <a:effectLst/>
            </a:endParaRPr>
          </a:p>
          <a:p>
            <a:pPr marL="0" indent="0">
              <a:buNone/>
            </a:pPr>
            <a:r>
              <a:rPr lang="en-US" sz="2200" i="1" dirty="0"/>
              <a:t>Sponsoring. </a:t>
            </a:r>
            <a:r>
              <a:rPr lang="en-US" sz="2200" dirty="0"/>
              <a:t>Serving as a benefactor by providing financial support, educational materials or supplies, and career-advancing opportunities (</a:t>
            </a:r>
            <a:r>
              <a:rPr lang="en-US" sz="2200" dirty="0" err="1"/>
              <a:t>Ayyala</a:t>
            </a:r>
            <a:r>
              <a:rPr lang="en-US" sz="2200" dirty="0"/>
              <a:t> et al., 2019).  Examples: Providing a stipend to compensate the protégé for participation in research, promoting the protégé at a networking event, and protecting the protégé from negative influences.</a:t>
            </a:r>
            <a:endParaRPr lang="en-US" sz="2200" b="0" dirty="0" smtClean="0">
              <a:effectLst/>
            </a:endParaRPr>
          </a:p>
          <a:p>
            <a:pPr marL="0" indent="0">
              <a:buNone/>
            </a:pPr>
            <a:r>
              <a:rPr lang="en-US" sz="2200" i="1" dirty="0"/>
              <a:t>Tutoring. </a:t>
            </a:r>
            <a:r>
              <a:rPr lang="en-US" sz="2200" dirty="0"/>
              <a:t>Providing one-on-one or small-group teaching with a specific objective in mind. Examples: Training on the use of instrumentation, discussing habits of effective learning.</a:t>
            </a:r>
            <a:endParaRPr lang="en-US" sz="2200" b="0" dirty="0" smtClean="0">
              <a:effectLst/>
            </a:endParaRPr>
          </a:p>
          <a:p>
            <a:pPr marL="0" indent="0">
              <a:buNone/>
            </a:pPr>
            <a:r>
              <a:rPr lang="en-US" sz="2200" i="1" dirty="0"/>
              <a:t>Validating. </a:t>
            </a:r>
            <a:r>
              <a:rPr lang="en-US" sz="2200" dirty="0"/>
              <a:t>Acknowledging protégés as valuable members of a learning community, capable of creating knowledge and being successful (Rendon, 1994). Examples: Affirming the value of diversity in higher education, acknowledging contributions, and celebrating accomplishments, successes, and honors</a:t>
            </a:r>
            <a:r>
              <a:rPr lang="en-US" sz="2200" dirty="0" smtClean="0"/>
              <a:t>.</a:t>
            </a:r>
            <a:endParaRPr lang="en-US" sz="2200" b="0" dirty="0" smtClean="0">
              <a:effectLst/>
            </a:endParaRPr>
          </a:p>
        </p:txBody>
      </p:sp>
      <p:sp>
        <p:nvSpPr>
          <p:cNvPr id="4" name="Slide Number Placeholder 3"/>
          <p:cNvSpPr>
            <a:spLocks noGrp="1"/>
          </p:cNvSpPr>
          <p:nvPr>
            <p:ph type="sldNum" sz="quarter" idx="12"/>
          </p:nvPr>
        </p:nvSpPr>
        <p:spPr/>
        <p:txBody>
          <a:bodyPr/>
          <a:lstStyle/>
          <a:p>
            <a:fld id="{0A3188D3-E9C4-42F8-B9D6-A5D4C960FBF0}" type="slidenum">
              <a:rPr lang="en-US" smtClean="0"/>
              <a:t>13</a:t>
            </a:fld>
            <a:endParaRPr lang="en-US"/>
          </a:p>
        </p:txBody>
      </p:sp>
      <p:sp>
        <p:nvSpPr>
          <p:cNvPr id="5" name="Footer Placeholder 4"/>
          <p:cNvSpPr>
            <a:spLocks noGrp="1"/>
          </p:cNvSpPr>
          <p:nvPr>
            <p:ph type="ftr" sz="quarter" idx="11"/>
          </p:nvPr>
        </p:nvSpPr>
        <p:spPr/>
        <p:txBody>
          <a:bodyPr/>
          <a:lstStyle/>
          <a:p>
            <a:r>
              <a:rPr lang="en-US" smtClean="0"/>
              <a:t>Flores &amp; Knaust, NMMATYC 2024</a:t>
            </a:r>
            <a:endParaRPr lang="en-US"/>
          </a:p>
        </p:txBody>
      </p:sp>
    </p:spTree>
    <p:extLst>
      <p:ext uri="{BB962C8B-B14F-4D97-AF65-F5344CB8AC3E}">
        <p14:creationId xmlns:p14="http://schemas.microsoft.com/office/powerpoint/2010/main" val="26884132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Mentoring Philosophy</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Operational Definition</a:t>
            </a:r>
          </a:p>
          <a:p>
            <a:pPr marL="514350" indent="-514350">
              <a:buFont typeface="+mj-lt"/>
              <a:buAutoNum type="arabicPeriod"/>
            </a:pPr>
            <a:r>
              <a:rPr lang="en-US" dirty="0" smtClean="0"/>
              <a:t>Motivations</a:t>
            </a:r>
          </a:p>
          <a:p>
            <a:pPr marL="514350" indent="-514350">
              <a:buFont typeface="+mj-lt"/>
              <a:buAutoNum type="arabicPeriod"/>
            </a:pPr>
            <a:r>
              <a:rPr lang="en-US" dirty="0" smtClean="0"/>
              <a:t>Approach</a:t>
            </a:r>
          </a:p>
          <a:p>
            <a:pPr marL="514350" indent="-514350">
              <a:buFont typeface="+mj-lt"/>
              <a:buAutoNum type="arabicPeriod"/>
            </a:pPr>
            <a:r>
              <a:rPr lang="en-US" dirty="0" smtClean="0"/>
              <a:t>Virtuous Assessment Cycle</a:t>
            </a:r>
          </a:p>
          <a:p>
            <a:pPr marL="514350" indent="-514350">
              <a:buFont typeface="+mj-lt"/>
              <a:buAutoNum type="arabicPeriod"/>
            </a:pPr>
            <a:r>
              <a:rPr lang="en-US" dirty="0" smtClean="0"/>
              <a:t>Dissemination</a:t>
            </a:r>
            <a:endParaRPr lang="en-US" dirty="0"/>
          </a:p>
        </p:txBody>
      </p:sp>
      <p:sp>
        <p:nvSpPr>
          <p:cNvPr id="4" name="Slide Number Placeholder 3"/>
          <p:cNvSpPr>
            <a:spLocks noGrp="1"/>
          </p:cNvSpPr>
          <p:nvPr>
            <p:ph type="sldNum" sz="quarter" idx="12"/>
          </p:nvPr>
        </p:nvSpPr>
        <p:spPr/>
        <p:txBody>
          <a:bodyPr/>
          <a:lstStyle/>
          <a:p>
            <a:fld id="{0A3188D3-E9C4-42F8-B9D6-A5D4C960FBF0}" type="slidenum">
              <a:rPr lang="en-US" smtClean="0"/>
              <a:t>14</a:t>
            </a:fld>
            <a:endParaRPr lang="en-US"/>
          </a:p>
        </p:txBody>
      </p:sp>
      <p:pic>
        <p:nvPicPr>
          <p:cNvPr id="3074" name="Picture 2" descr="Illustration for CIC Philosophy Institute"/>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flipH="1">
            <a:off x="6096000" y="1870075"/>
            <a:ext cx="5476068" cy="3381375"/>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smtClean="0"/>
              <a:t>Flores &amp; Knaust, NMMATYC 2024</a:t>
            </a:r>
            <a:endParaRPr lang="en-US"/>
          </a:p>
        </p:txBody>
      </p:sp>
    </p:spTree>
    <p:extLst>
      <p:ext uri="{BB962C8B-B14F-4D97-AF65-F5344CB8AC3E}">
        <p14:creationId xmlns:p14="http://schemas.microsoft.com/office/powerpoint/2010/main" val="3128189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Mentoring Stages</a:t>
            </a:r>
            <a:endParaRPr lang="en-US" dirty="0"/>
          </a:p>
        </p:txBody>
      </p:sp>
      <p:sp>
        <p:nvSpPr>
          <p:cNvPr id="3" name="Content Placeholder 2"/>
          <p:cNvSpPr>
            <a:spLocks noGrp="1"/>
          </p:cNvSpPr>
          <p:nvPr>
            <p:ph idx="1"/>
          </p:nvPr>
        </p:nvSpPr>
        <p:spPr>
          <a:xfrm>
            <a:off x="1124803" y="4760641"/>
            <a:ext cx="10515600" cy="576380"/>
          </a:xfrm>
        </p:spPr>
        <p:txBody>
          <a:bodyPr/>
          <a:lstStyle/>
          <a:p>
            <a:pPr marL="0" indent="0" algn="ctr">
              <a:buNone/>
            </a:pPr>
            <a:r>
              <a:rPr lang="en-US" dirty="0" smtClean="0"/>
              <a:t>Mentoring Process</a:t>
            </a:r>
            <a:endParaRPr lang="en-US" dirty="0"/>
          </a:p>
        </p:txBody>
      </p:sp>
      <p:sp>
        <p:nvSpPr>
          <p:cNvPr id="4" name="Slide Number Placeholder 3"/>
          <p:cNvSpPr>
            <a:spLocks noGrp="1"/>
          </p:cNvSpPr>
          <p:nvPr>
            <p:ph type="sldNum" sz="quarter" idx="12"/>
          </p:nvPr>
        </p:nvSpPr>
        <p:spPr/>
        <p:txBody>
          <a:bodyPr/>
          <a:lstStyle/>
          <a:p>
            <a:fld id="{0A3188D3-E9C4-42F8-B9D6-A5D4C960FBF0}" type="slidenum">
              <a:rPr lang="en-US" smtClean="0"/>
              <a:t>15</a:t>
            </a:fld>
            <a:endParaRPr lang="en-US"/>
          </a:p>
        </p:txBody>
      </p:sp>
      <p:graphicFrame>
        <p:nvGraphicFramePr>
          <p:cNvPr id="5" name="Diagram 4"/>
          <p:cNvGraphicFramePr/>
          <p:nvPr>
            <p:extLst>
              <p:ext uri="{D42A27DB-BD31-4B8C-83A1-F6EECF244321}">
                <p14:modId xmlns:p14="http://schemas.microsoft.com/office/powerpoint/2010/main" val="782557128"/>
              </p:ext>
            </p:extLst>
          </p:nvPr>
        </p:nvGraphicFramePr>
        <p:xfrm>
          <a:off x="206991" y="1438186"/>
          <a:ext cx="11778018" cy="3774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p:cNvSpPr>
            <a:spLocks noGrp="1"/>
          </p:cNvSpPr>
          <p:nvPr>
            <p:ph type="ftr" sz="quarter" idx="11"/>
          </p:nvPr>
        </p:nvSpPr>
        <p:spPr/>
        <p:txBody>
          <a:bodyPr/>
          <a:lstStyle/>
          <a:p>
            <a:r>
              <a:rPr lang="en-US" smtClean="0"/>
              <a:t>Flores &amp; Knaust, NMMATYC 2024</a:t>
            </a:r>
            <a:endParaRPr lang="en-US"/>
          </a:p>
        </p:txBody>
      </p:sp>
    </p:spTree>
    <p:extLst>
      <p:ext uri="{BB962C8B-B14F-4D97-AF65-F5344CB8AC3E}">
        <p14:creationId xmlns:p14="http://schemas.microsoft.com/office/powerpoint/2010/main" val="35137675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Mentoring Stages</a:t>
            </a:r>
            <a:endParaRPr lang="en-US" dirty="0"/>
          </a:p>
        </p:txBody>
      </p:sp>
      <p:sp>
        <p:nvSpPr>
          <p:cNvPr id="3" name="Content Placeholder 2"/>
          <p:cNvSpPr>
            <a:spLocks noGrp="1"/>
          </p:cNvSpPr>
          <p:nvPr>
            <p:ph idx="1"/>
          </p:nvPr>
        </p:nvSpPr>
        <p:spPr/>
        <p:txBody>
          <a:bodyPr>
            <a:noAutofit/>
          </a:bodyPr>
          <a:lstStyle/>
          <a:p>
            <a:pPr marL="0" indent="0">
              <a:buNone/>
            </a:pPr>
            <a:r>
              <a:rPr lang="en-US" sz="2400" i="1" dirty="0"/>
              <a:t>Matching. </a:t>
            </a:r>
            <a:r>
              <a:rPr lang="en-US" sz="2400" dirty="0"/>
              <a:t>In this initial phase, the protégé is assigned to a mentor based mostly on academic discipline and research interests. Mentors and protégés are introduced to each other, often in a social event that welcomes participants and reminds everyone of programmatic goals.</a:t>
            </a:r>
            <a:endParaRPr lang="en-US" sz="2400" b="0" dirty="0" smtClean="0">
              <a:effectLst/>
            </a:endParaRPr>
          </a:p>
          <a:p>
            <a:pPr marL="0" indent="0">
              <a:buNone/>
            </a:pPr>
            <a:r>
              <a:rPr lang="en-US" sz="2400" i="1" dirty="0"/>
              <a:t>Rapport Building. </a:t>
            </a:r>
            <a:r>
              <a:rPr lang="en-US" sz="2400" dirty="0"/>
              <a:t>Next, the mentor and protégé are allowed to develop a rapport that leads to mutual respect building, a general agreement on the purpose of the relationship, and expectations on both ends of the relationship.</a:t>
            </a:r>
            <a:endParaRPr lang="en-US" sz="2400" b="0" dirty="0" smtClean="0">
              <a:effectLst/>
            </a:endParaRPr>
          </a:p>
          <a:p>
            <a:pPr marL="0" indent="0">
              <a:buNone/>
            </a:pPr>
            <a:r>
              <a:rPr lang="en-US" sz="2400" i="1" dirty="0"/>
              <a:t>Goal Setting. </a:t>
            </a:r>
            <a:r>
              <a:rPr lang="en-US" sz="2400" dirty="0"/>
              <a:t>In this phase, the mentor sets immediate and end-of-project research goals.  The protégé should have an opportunity to discuss program expectations (such as professional development activities, poster development, and conference participation) and the type of support they can expect from the protégé</a:t>
            </a:r>
            <a:r>
              <a:rPr lang="en-US" sz="2400" dirty="0" smtClean="0"/>
              <a:t>.</a:t>
            </a:r>
            <a:endParaRPr lang="en-US" sz="2400" b="0" dirty="0" smtClean="0">
              <a:effectLst/>
            </a:endParaRPr>
          </a:p>
        </p:txBody>
      </p:sp>
      <p:sp>
        <p:nvSpPr>
          <p:cNvPr id="4" name="Slide Number Placeholder 3"/>
          <p:cNvSpPr>
            <a:spLocks noGrp="1"/>
          </p:cNvSpPr>
          <p:nvPr>
            <p:ph type="sldNum" sz="quarter" idx="12"/>
          </p:nvPr>
        </p:nvSpPr>
        <p:spPr/>
        <p:txBody>
          <a:bodyPr/>
          <a:lstStyle/>
          <a:p>
            <a:fld id="{0A3188D3-E9C4-42F8-B9D6-A5D4C960FBF0}" type="slidenum">
              <a:rPr lang="en-US" smtClean="0"/>
              <a:t>16</a:t>
            </a:fld>
            <a:endParaRPr lang="en-US"/>
          </a:p>
        </p:txBody>
      </p:sp>
      <p:sp>
        <p:nvSpPr>
          <p:cNvPr id="5" name="Footer Placeholder 4"/>
          <p:cNvSpPr>
            <a:spLocks noGrp="1"/>
          </p:cNvSpPr>
          <p:nvPr>
            <p:ph type="ftr" sz="quarter" idx="11"/>
          </p:nvPr>
        </p:nvSpPr>
        <p:spPr/>
        <p:txBody>
          <a:bodyPr/>
          <a:lstStyle/>
          <a:p>
            <a:r>
              <a:rPr lang="en-US" smtClean="0"/>
              <a:t>Flores &amp; Knaust, NMMATYC 2024</a:t>
            </a:r>
            <a:endParaRPr lang="en-US"/>
          </a:p>
        </p:txBody>
      </p:sp>
    </p:spTree>
    <p:extLst>
      <p:ext uri="{BB962C8B-B14F-4D97-AF65-F5344CB8AC3E}">
        <p14:creationId xmlns:p14="http://schemas.microsoft.com/office/powerpoint/2010/main" val="20079497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Mentoring Stages</a:t>
            </a:r>
            <a:endParaRPr lang="en-US" dirty="0"/>
          </a:p>
        </p:txBody>
      </p:sp>
      <p:sp>
        <p:nvSpPr>
          <p:cNvPr id="3" name="Content Placeholder 2"/>
          <p:cNvSpPr>
            <a:spLocks noGrp="1"/>
          </p:cNvSpPr>
          <p:nvPr>
            <p:ph idx="1"/>
          </p:nvPr>
        </p:nvSpPr>
        <p:spPr/>
        <p:txBody>
          <a:bodyPr>
            <a:noAutofit/>
          </a:bodyPr>
          <a:lstStyle/>
          <a:p>
            <a:pPr marL="0" indent="0">
              <a:buNone/>
            </a:pPr>
            <a:r>
              <a:rPr lang="en-US" sz="2400" i="1" dirty="0" smtClean="0"/>
              <a:t>Progression</a:t>
            </a:r>
            <a:r>
              <a:rPr lang="en-US" sz="2400" i="1" dirty="0"/>
              <a:t>. </a:t>
            </a:r>
            <a:r>
              <a:rPr lang="en-US" sz="2400" dirty="0"/>
              <a:t>This phase is characterized by the most intense learning time interval for both the mentor and the protégé. An effective mentor will assist the protégé in focusing on reaching project milestones while responding to the protégé’s needs.  Specifically, this phase is a space for implementing inclusive mentoring practices such as establishing a safe environment, building confidence through validation, inviting people to raise and address issues from both </a:t>
            </a:r>
            <a:r>
              <a:rPr lang="en-US" sz="2400" dirty="0" smtClean="0"/>
              <a:t>perspectives </a:t>
            </a:r>
            <a:r>
              <a:rPr lang="en-US" sz="2400" dirty="0"/>
              <a:t>and stimulating personal and professional growth and autonomy. </a:t>
            </a:r>
            <a:r>
              <a:rPr lang="en-US" sz="2400" i="1" dirty="0"/>
              <a:t> </a:t>
            </a:r>
            <a:endParaRPr lang="en-US" sz="2400" b="0" dirty="0" smtClean="0">
              <a:effectLst/>
            </a:endParaRPr>
          </a:p>
          <a:p>
            <a:pPr marL="0" indent="0">
              <a:buNone/>
            </a:pPr>
            <a:r>
              <a:rPr lang="en-US" sz="2400" i="1" dirty="0"/>
              <a:t>Bringing Closure and Moving On. </a:t>
            </a:r>
            <a:r>
              <a:rPr lang="en-US" sz="2400" dirty="0"/>
              <a:t>This is essentially the winding-down stage in which the protégé shares accomplishments and the mentor participates in celebrating what they </a:t>
            </a:r>
            <a:r>
              <a:rPr lang="en-US" sz="2400" dirty="0" smtClean="0"/>
              <a:t>have </a:t>
            </a:r>
            <a:r>
              <a:rPr lang="en-US" sz="2400" dirty="0"/>
              <a:t>achieved. At this point, the mentor assists the protégé in reformulating their relationship collegially.  In some instances, this may lead to a renewal of commitments where the protégé is encouraged to consider graduate studies upon completing their college degree</a:t>
            </a:r>
            <a:r>
              <a:rPr lang="en-US" sz="2400" dirty="0" smtClean="0"/>
              <a:t>.</a:t>
            </a:r>
            <a:endParaRPr lang="en-US" sz="2400" b="0" dirty="0" smtClean="0">
              <a:effectLst/>
            </a:endParaRPr>
          </a:p>
        </p:txBody>
      </p:sp>
      <p:sp>
        <p:nvSpPr>
          <p:cNvPr id="4" name="Slide Number Placeholder 3"/>
          <p:cNvSpPr>
            <a:spLocks noGrp="1"/>
          </p:cNvSpPr>
          <p:nvPr>
            <p:ph type="sldNum" sz="quarter" idx="12"/>
          </p:nvPr>
        </p:nvSpPr>
        <p:spPr/>
        <p:txBody>
          <a:bodyPr/>
          <a:lstStyle/>
          <a:p>
            <a:fld id="{0A3188D3-E9C4-42F8-B9D6-A5D4C960FBF0}" type="slidenum">
              <a:rPr lang="en-US" smtClean="0"/>
              <a:t>17</a:t>
            </a:fld>
            <a:endParaRPr lang="en-US"/>
          </a:p>
        </p:txBody>
      </p:sp>
      <p:sp>
        <p:nvSpPr>
          <p:cNvPr id="5" name="Footer Placeholder 4"/>
          <p:cNvSpPr>
            <a:spLocks noGrp="1"/>
          </p:cNvSpPr>
          <p:nvPr>
            <p:ph type="ftr" sz="quarter" idx="11"/>
          </p:nvPr>
        </p:nvSpPr>
        <p:spPr/>
        <p:txBody>
          <a:bodyPr/>
          <a:lstStyle/>
          <a:p>
            <a:r>
              <a:rPr lang="en-US" smtClean="0"/>
              <a:t>Flores &amp; Knaust, NMMATYC 2024</a:t>
            </a:r>
            <a:endParaRPr lang="en-US"/>
          </a:p>
        </p:txBody>
      </p:sp>
    </p:spTree>
    <p:extLst>
      <p:ext uri="{BB962C8B-B14F-4D97-AF65-F5344CB8AC3E}">
        <p14:creationId xmlns:p14="http://schemas.microsoft.com/office/powerpoint/2010/main" val="31700653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a:t>
            </a:r>
            <a:endParaRPr lang="en-US" dirty="0"/>
          </a:p>
        </p:txBody>
      </p:sp>
      <p:sp>
        <p:nvSpPr>
          <p:cNvPr id="3" name="Content Placeholder 2"/>
          <p:cNvSpPr>
            <a:spLocks noGrp="1"/>
          </p:cNvSpPr>
          <p:nvPr>
            <p:ph sz="half" idx="1"/>
          </p:nvPr>
        </p:nvSpPr>
        <p:spPr>
          <a:xfrm>
            <a:off x="272955" y="2866029"/>
            <a:ext cx="3985146" cy="1596789"/>
          </a:xfrm>
        </p:spPr>
        <p:txBody>
          <a:bodyPr>
            <a:normAutofit fontScale="92500" lnSpcReduction="10000"/>
          </a:bodyPr>
          <a:lstStyle/>
          <a:p>
            <a:pPr marL="0" indent="0">
              <a:buNone/>
            </a:pPr>
            <a:r>
              <a:rPr lang="en-US" sz="3200" dirty="0" smtClean="0"/>
              <a:t>Highlighting</a:t>
            </a:r>
          </a:p>
          <a:p>
            <a:pPr lvl="1">
              <a:buFont typeface="Courier New" panose="02070309020205020404" pitchFamily="49" charset="0"/>
              <a:buChar char="o"/>
            </a:pPr>
            <a:r>
              <a:rPr lang="en-US" sz="3200" dirty="0" smtClean="0"/>
              <a:t> Student population</a:t>
            </a:r>
          </a:p>
          <a:p>
            <a:pPr lvl="1">
              <a:buFont typeface="Courier New" panose="02070309020205020404" pitchFamily="49" charset="0"/>
              <a:buChar char="o"/>
            </a:pPr>
            <a:r>
              <a:rPr lang="en-US" sz="3200" dirty="0" smtClean="0"/>
              <a:t> Institutional profile</a:t>
            </a:r>
            <a:endParaRPr lang="en-US" sz="3200" dirty="0"/>
          </a:p>
        </p:txBody>
      </p:sp>
      <p:sp>
        <p:nvSpPr>
          <p:cNvPr id="5" name="Content Placeholder 4"/>
          <p:cNvSpPr>
            <a:spLocks noGrp="1"/>
          </p:cNvSpPr>
          <p:nvPr>
            <p:ph sz="half" idx="2"/>
          </p:nvPr>
        </p:nvSpPr>
        <p:spPr>
          <a:xfrm>
            <a:off x="4572000" y="1468686"/>
            <a:ext cx="7283510" cy="4655189"/>
          </a:xfrm>
          <a:solidFill>
            <a:schemeClr val="accent2"/>
          </a:solidFill>
        </p:spPr>
        <p:txBody>
          <a:bodyPr>
            <a:normAutofit fontScale="92500" lnSpcReduction="10000"/>
          </a:bodyPr>
          <a:lstStyle/>
          <a:p>
            <a:pPr marL="0" indent="0">
              <a:buNone/>
            </a:pPr>
            <a:endParaRPr lang="en-US" dirty="0" smtClean="0"/>
          </a:p>
          <a:p>
            <a:pPr marL="0" indent="0">
              <a:buNone/>
            </a:pPr>
            <a:r>
              <a:rPr lang="en-US" dirty="0" smtClean="0"/>
              <a:t>After an eventful career in the US Army, Colin enrolled at the local community college… His biology professor took an interest in Colin and invited him to participate in a bridge to the baccalaureate… Colin earned his Associate’s degree, transferred to a nearby university, and joined a research lab… he earned his BS and began his Ph.D. studies… He conducted research under the mentorship of a renowned researcher. After defending his dissertation, Colin moved to DC where he now works at the NIH.  Ten years had gone by since he enrolled at the community college.</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0A3188D3-E9C4-42F8-B9D6-A5D4C960FBF0}" type="slidenum">
              <a:rPr lang="en-US" smtClean="0"/>
              <a:t>18</a:t>
            </a:fld>
            <a:endParaRPr lang="en-US"/>
          </a:p>
        </p:txBody>
      </p:sp>
      <p:sp>
        <p:nvSpPr>
          <p:cNvPr id="6" name="Footer Placeholder 5"/>
          <p:cNvSpPr>
            <a:spLocks noGrp="1"/>
          </p:cNvSpPr>
          <p:nvPr>
            <p:ph type="ftr" sz="quarter" idx="11"/>
          </p:nvPr>
        </p:nvSpPr>
        <p:spPr/>
        <p:txBody>
          <a:bodyPr/>
          <a:lstStyle/>
          <a:p>
            <a:r>
              <a:rPr lang="en-US" smtClean="0"/>
              <a:t>Flores &amp; Knaust, NMMATYC 2024</a:t>
            </a:r>
            <a:endParaRPr lang="en-US"/>
          </a:p>
        </p:txBody>
      </p:sp>
    </p:spTree>
    <p:extLst>
      <p:ext uri="{BB962C8B-B14F-4D97-AF65-F5344CB8AC3E}">
        <p14:creationId xmlns:p14="http://schemas.microsoft.com/office/powerpoint/2010/main" val="27070222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Remarks</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Best practices for mentoring are evidence-based (scientific)</a:t>
            </a:r>
          </a:p>
          <a:p>
            <a:r>
              <a:rPr lang="en-US" dirty="0" smtClean="0"/>
              <a:t>The needs and assets of community college protégés are distinct</a:t>
            </a:r>
          </a:p>
          <a:p>
            <a:pPr lvl="1"/>
            <a:r>
              <a:rPr lang="en-US" dirty="0" smtClean="0"/>
              <a:t>Commuter students</a:t>
            </a:r>
          </a:p>
          <a:p>
            <a:pPr lvl="1"/>
            <a:r>
              <a:rPr lang="en-US" dirty="0" smtClean="0"/>
              <a:t>Diverse backgrounds</a:t>
            </a:r>
          </a:p>
          <a:p>
            <a:r>
              <a:rPr lang="en-US" dirty="0" smtClean="0"/>
              <a:t>CC mentors should be aware of these needs and assets</a:t>
            </a:r>
          </a:p>
          <a:p>
            <a:r>
              <a:rPr lang="en-US" dirty="0" smtClean="0"/>
              <a:t>Mentors should be aware of the multiple roles they may play over time</a:t>
            </a:r>
          </a:p>
          <a:p>
            <a:r>
              <a:rPr lang="en-US" dirty="0" smtClean="0"/>
              <a:t>Developing a mentoring philosophy is a desirable goal </a:t>
            </a:r>
          </a:p>
          <a:p>
            <a:endParaRPr lang="en-US" dirty="0" smtClean="0"/>
          </a:p>
        </p:txBody>
      </p:sp>
      <p:sp>
        <p:nvSpPr>
          <p:cNvPr id="4" name="Content Placeholder 3"/>
          <p:cNvSpPr>
            <a:spLocks noGrp="1"/>
          </p:cNvSpPr>
          <p:nvPr>
            <p:ph sz="half" idx="2"/>
          </p:nvPr>
        </p:nvSpPr>
        <p:spPr/>
        <p:txBody>
          <a:bodyPr>
            <a:normAutofit fontScale="85000" lnSpcReduction="10000"/>
          </a:bodyPr>
          <a:lstStyle/>
          <a:p>
            <a:r>
              <a:rPr lang="en-US" dirty="0" smtClean="0"/>
              <a:t>Mentor and protégé should share their expectations early on in the relationship</a:t>
            </a:r>
          </a:p>
          <a:p>
            <a:r>
              <a:rPr lang="en-US" dirty="0" smtClean="0"/>
              <a:t>Mentors should assess their work for impact and reflect on their experiences</a:t>
            </a:r>
          </a:p>
          <a:p>
            <a:r>
              <a:rPr lang="en-US" dirty="0" smtClean="0"/>
              <a:t>Institutions should encourage, recognize, and reward mentorship excellence</a:t>
            </a:r>
          </a:p>
          <a:p>
            <a:r>
              <a:rPr lang="en-US" dirty="0" smtClean="0"/>
              <a:t>The impact of poor mentorship should be minimized at all cost</a:t>
            </a:r>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0A3188D3-E9C4-42F8-B9D6-A5D4C960FBF0}" type="slidenum">
              <a:rPr lang="en-US" smtClean="0"/>
              <a:t>19</a:t>
            </a:fld>
            <a:endParaRPr lang="en-US"/>
          </a:p>
        </p:txBody>
      </p:sp>
      <p:sp>
        <p:nvSpPr>
          <p:cNvPr id="6" name="Footer Placeholder 5"/>
          <p:cNvSpPr>
            <a:spLocks noGrp="1"/>
          </p:cNvSpPr>
          <p:nvPr>
            <p:ph type="ftr" sz="quarter" idx="11"/>
          </p:nvPr>
        </p:nvSpPr>
        <p:spPr/>
        <p:txBody>
          <a:bodyPr/>
          <a:lstStyle/>
          <a:p>
            <a:r>
              <a:rPr lang="en-US" smtClean="0"/>
              <a:t>Flores &amp; Knaust, NMMATYC 2024</a:t>
            </a:r>
            <a:endParaRPr lang="en-US"/>
          </a:p>
        </p:txBody>
      </p:sp>
    </p:spTree>
    <p:extLst>
      <p:ext uri="{BB962C8B-B14F-4D97-AF65-F5344CB8AC3E}">
        <p14:creationId xmlns:p14="http://schemas.microsoft.com/office/powerpoint/2010/main" val="1823655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1038"/>
            <a:ext cx="12192000" cy="685799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solidFill>
                  <a:schemeClr val="bg1"/>
                </a:solidFill>
              </a:rPr>
              <a:t>Introductions</a:t>
            </a:r>
            <a:endParaRPr lang="en-US" b="1" dirty="0">
              <a:solidFill>
                <a:schemeClr val="bg1"/>
              </a:solidFill>
            </a:endParaRPr>
          </a:p>
        </p:txBody>
      </p:sp>
      <p:sp>
        <p:nvSpPr>
          <p:cNvPr id="4" name="Slide Number Placeholder 3"/>
          <p:cNvSpPr>
            <a:spLocks noGrp="1"/>
          </p:cNvSpPr>
          <p:nvPr>
            <p:ph type="sldNum" sz="quarter" idx="12"/>
          </p:nvPr>
        </p:nvSpPr>
        <p:spPr/>
        <p:txBody>
          <a:bodyPr/>
          <a:lstStyle/>
          <a:p>
            <a:fld id="{0A3188D3-E9C4-42F8-B9D6-A5D4C960FBF0}" type="slidenum">
              <a:rPr lang="en-US" smtClean="0"/>
              <a:t>2</a:t>
            </a:fld>
            <a:endParaRPr lang="en-US"/>
          </a:p>
        </p:txBody>
      </p:sp>
      <p:pic>
        <p:nvPicPr>
          <p:cNvPr id="2050" name="Picture 2" descr="Knaust, Helmut | The University of Texas System"/>
          <p:cNvPicPr>
            <a:picLocks noChangeAspect="1" noChangeArrowheads="1"/>
          </p:cNvPicPr>
          <p:nvPr/>
        </p:nvPicPr>
        <p:blipFill rotWithShape="1">
          <a:blip r:embed="rId2">
            <a:extLst>
              <a:ext uri="{28A0092B-C50C-407E-A947-70E740481C1C}">
                <a14:useLocalDpi xmlns:a14="http://schemas.microsoft.com/office/drawing/2010/main" val="0"/>
              </a:ext>
            </a:extLst>
          </a:blip>
          <a:srcRect r="4473"/>
          <a:stretch/>
        </p:blipFill>
        <p:spPr bwMode="auto">
          <a:xfrm>
            <a:off x="3038843" y="2072426"/>
            <a:ext cx="2881837" cy="33323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95106" y="5608178"/>
            <a:ext cx="2390526" cy="523220"/>
          </a:xfrm>
          <a:prstGeom prst="rect">
            <a:avLst/>
          </a:prstGeom>
          <a:noFill/>
        </p:spPr>
        <p:txBody>
          <a:bodyPr wrap="none" rtlCol="0">
            <a:spAutoFit/>
          </a:bodyPr>
          <a:lstStyle/>
          <a:p>
            <a:r>
              <a:rPr lang="en-US" sz="2800" b="1" dirty="0" smtClean="0">
                <a:solidFill>
                  <a:schemeClr val="bg1"/>
                </a:solidFill>
              </a:rPr>
              <a:t>Helmut </a:t>
            </a:r>
            <a:r>
              <a:rPr lang="en-US" sz="2800" b="1" dirty="0" err="1" smtClean="0">
                <a:solidFill>
                  <a:schemeClr val="bg1"/>
                </a:solidFill>
              </a:rPr>
              <a:t>Knaust</a:t>
            </a:r>
            <a:endParaRPr lang="en-US" sz="2800" b="1" dirty="0">
              <a:solidFill>
                <a:schemeClr val="bg1"/>
              </a:solidFill>
            </a:endParaRPr>
          </a:p>
        </p:txBody>
      </p:sp>
      <p:pic>
        <p:nvPicPr>
          <p:cNvPr id="2052" name="Picture 4" descr="Benjamin C. Flor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7" t="-571" r="11559" b="33101"/>
          <a:stretch/>
        </p:blipFill>
        <p:spPr bwMode="auto">
          <a:xfrm>
            <a:off x="7028597" y="2028804"/>
            <a:ext cx="2899598" cy="337599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152600" y="5618964"/>
            <a:ext cx="2577116" cy="523220"/>
          </a:xfrm>
          <a:prstGeom prst="rect">
            <a:avLst/>
          </a:prstGeom>
          <a:noFill/>
        </p:spPr>
        <p:txBody>
          <a:bodyPr wrap="none" rtlCol="0">
            <a:spAutoFit/>
          </a:bodyPr>
          <a:lstStyle/>
          <a:p>
            <a:r>
              <a:rPr lang="en-US" sz="2800" b="1" dirty="0" smtClean="0">
                <a:solidFill>
                  <a:schemeClr val="bg1"/>
                </a:solidFill>
              </a:rPr>
              <a:t>Benjamin Flores</a:t>
            </a:r>
            <a:endParaRPr lang="en-US" sz="2800" b="1" dirty="0">
              <a:solidFill>
                <a:schemeClr val="bg1"/>
              </a:solidFill>
            </a:endParaRPr>
          </a:p>
        </p:txBody>
      </p:sp>
      <p:sp>
        <p:nvSpPr>
          <p:cNvPr id="3" name="Footer Placeholder 2"/>
          <p:cNvSpPr>
            <a:spLocks noGrp="1"/>
          </p:cNvSpPr>
          <p:nvPr>
            <p:ph type="ftr" sz="quarter" idx="11"/>
          </p:nvPr>
        </p:nvSpPr>
        <p:spPr/>
        <p:txBody>
          <a:bodyPr/>
          <a:lstStyle/>
          <a:p>
            <a:r>
              <a:rPr lang="en-US" dirty="0" smtClean="0"/>
              <a:t>Flores &amp; </a:t>
            </a:r>
            <a:r>
              <a:rPr lang="en-US" dirty="0" err="1" smtClean="0"/>
              <a:t>Knaust</a:t>
            </a:r>
            <a:r>
              <a:rPr lang="en-US" dirty="0" smtClean="0"/>
              <a:t>, NMMATYC 2024</a:t>
            </a:r>
            <a:endParaRPr lang="en-US" dirty="0"/>
          </a:p>
        </p:txBody>
      </p:sp>
    </p:spTree>
    <p:extLst>
      <p:ext uri="{BB962C8B-B14F-4D97-AF65-F5344CB8AC3E}">
        <p14:creationId xmlns:p14="http://schemas.microsoft.com/office/powerpoint/2010/main" val="11799201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0359" y="4704425"/>
            <a:ext cx="4730087" cy="1325563"/>
          </a:xfrm>
        </p:spPr>
        <p:txBody>
          <a:bodyPr/>
          <a:lstStyle/>
          <a:p>
            <a:r>
              <a:rPr lang="en-US" dirty="0" smtClean="0"/>
              <a:t>See You in Atlanta!</a:t>
            </a:r>
            <a:endParaRPr lang="en-US" dirty="0"/>
          </a:p>
        </p:txBody>
      </p:sp>
      <p:sp>
        <p:nvSpPr>
          <p:cNvPr id="3" name="Content Placeholder 2"/>
          <p:cNvSpPr>
            <a:spLocks noGrp="1"/>
          </p:cNvSpPr>
          <p:nvPr>
            <p:ph idx="1"/>
          </p:nvPr>
        </p:nvSpPr>
        <p:spPr>
          <a:xfrm>
            <a:off x="988326" y="2035280"/>
            <a:ext cx="5194110" cy="1236473"/>
          </a:xfrm>
        </p:spPr>
        <p:txBody>
          <a:bodyPr/>
          <a:lstStyle/>
          <a:p>
            <a:pPr marL="0" indent="0">
              <a:buNone/>
            </a:pPr>
            <a:r>
              <a:rPr lang="en-US" dirty="0" smtClean="0"/>
              <a:t>Helmut </a:t>
            </a:r>
            <a:r>
              <a:rPr lang="en-US" dirty="0" err="1" smtClean="0"/>
              <a:t>Knaust</a:t>
            </a:r>
            <a:r>
              <a:rPr lang="en-US" dirty="0" smtClean="0"/>
              <a:t> </a:t>
            </a:r>
            <a:r>
              <a:rPr lang="en-US" dirty="0" smtClean="0">
                <a:hlinkClick r:id="rId2"/>
              </a:rPr>
              <a:t>hknaust@utep.edu</a:t>
            </a:r>
            <a:endParaRPr lang="en-US" dirty="0" smtClean="0"/>
          </a:p>
          <a:p>
            <a:pPr marL="0" indent="0">
              <a:buNone/>
            </a:pPr>
            <a:r>
              <a:rPr lang="en-US" dirty="0" smtClean="0"/>
              <a:t>Ben Flores </a:t>
            </a:r>
            <a:r>
              <a:rPr lang="en-US" dirty="0" smtClean="0">
                <a:hlinkClick r:id="rId3"/>
              </a:rPr>
              <a:t>bflores@utep.edu</a:t>
            </a:r>
            <a:endParaRPr lang="en-US" dirty="0" smtClean="0"/>
          </a:p>
          <a:p>
            <a:pPr marL="0" indent="0">
              <a:buNone/>
            </a:pPr>
            <a:endParaRPr lang="en-US" dirty="0"/>
          </a:p>
        </p:txBody>
      </p:sp>
      <p:pic>
        <p:nvPicPr>
          <p:cNvPr id="2050" name="Picture 2" descr="https://amatyc.org/resource/resmgr/2024_atlanta_conference/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2436" y="0"/>
            <a:ext cx="5703627" cy="570362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0A3188D3-E9C4-42F8-B9D6-A5D4C960FBF0}" type="slidenum">
              <a:rPr lang="en-US" smtClean="0"/>
              <a:t>20</a:t>
            </a:fld>
            <a:endParaRPr lang="en-US"/>
          </a:p>
        </p:txBody>
      </p:sp>
      <p:sp>
        <p:nvSpPr>
          <p:cNvPr id="5" name="Footer Placeholder 4"/>
          <p:cNvSpPr>
            <a:spLocks noGrp="1"/>
          </p:cNvSpPr>
          <p:nvPr>
            <p:ph type="ftr" sz="quarter" idx="11"/>
          </p:nvPr>
        </p:nvSpPr>
        <p:spPr/>
        <p:txBody>
          <a:bodyPr/>
          <a:lstStyle/>
          <a:p>
            <a:r>
              <a:rPr lang="en-US" smtClean="0"/>
              <a:t>Flores &amp; Knaust, NMMATYC 2024</a:t>
            </a:r>
            <a:endParaRPr lang="en-US"/>
          </a:p>
        </p:txBody>
      </p:sp>
    </p:spTree>
    <p:extLst>
      <p:ext uri="{BB962C8B-B14F-4D97-AF65-F5344CB8AC3E}">
        <p14:creationId xmlns:p14="http://schemas.microsoft.com/office/powerpoint/2010/main" val="18092679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 and Disclaimer</a:t>
            </a:r>
            <a:endParaRPr lang="en-US" dirty="0"/>
          </a:p>
        </p:txBody>
      </p:sp>
      <p:sp>
        <p:nvSpPr>
          <p:cNvPr id="3" name="Content Placeholder 2"/>
          <p:cNvSpPr>
            <a:spLocks noGrp="1"/>
          </p:cNvSpPr>
          <p:nvPr>
            <p:ph idx="1"/>
          </p:nvPr>
        </p:nvSpPr>
        <p:spPr/>
        <p:txBody>
          <a:bodyPr/>
          <a:lstStyle/>
          <a:p>
            <a:pPr marL="0" indent="0">
              <a:buNone/>
            </a:pPr>
            <a:r>
              <a:rPr lang="en-US" dirty="0" smtClean="0"/>
              <a:t>Funding for this work was provided by the National Science Foundation under grants 2020697 and 1826745.</a:t>
            </a:r>
          </a:p>
          <a:p>
            <a:pPr marL="0" indent="0">
              <a:buNone/>
            </a:pPr>
            <a:endParaRPr lang="en-US" dirty="0"/>
          </a:p>
          <a:p>
            <a:pPr marL="0" indent="0">
              <a:buNone/>
            </a:pPr>
            <a:r>
              <a:rPr lang="en-US" dirty="0" smtClean="0"/>
              <a:t>Any </a:t>
            </a:r>
            <a:r>
              <a:rPr lang="en-US" dirty="0"/>
              <a:t>opinions, findings</a:t>
            </a:r>
            <a:r>
              <a:rPr lang="en-US" dirty="0" smtClean="0"/>
              <a:t>, conclusions, </a:t>
            </a:r>
            <a:r>
              <a:rPr lang="en-US" dirty="0"/>
              <a:t>or recommendations expressed in this material are those of the </a:t>
            </a:r>
            <a:r>
              <a:rPr lang="en-US" dirty="0" smtClean="0"/>
              <a:t>authors and </a:t>
            </a:r>
            <a:r>
              <a:rPr lang="en-US" dirty="0"/>
              <a:t>do not necessarily reflect the views of the National Science Foundation</a:t>
            </a:r>
            <a:r>
              <a:rPr lang="en-US" dirty="0" smtClean="0"/>
              <a:t>.</a:t>
            </a:r>
            <a:endParaRPr lang="en-US" dirty="0"/>
          </a:p>
        </p:txBody>
      </p:sp>
      <p:pic>
        <p:nvPicPr>
          <p:cNvPr id="3078" name="Picture 6" descr="NSF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0050" y="4313474"/>
            <a:ext cx="3333750" cy="209550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0A3188D3-E9C4-42F8-B9D6-A5D4C960FBF0}" type="slidenum">
              <a:rPr lang="en-US" smtClean="0"/>
              <a:t>21</a:t>
            </a:fld>
            <a:endParaRPr lang="en-US"/>
          </a:p>
        </p:txBody>
      </p:sp>
      <p:sp>
        <p:nvSpPr>
          <p:cNvPr id="4" name="Footer Placeholder 3"/>
          <p:cNvSpPr>
            <a:spLocks noGrp="1"/>
          </p:cNvSpPr>
          <p:nvPr>
            <p:ph type="ftr" sz="quarter" idx="11"/>
          </p:nvPr>
        </p:nvSpPr>
        <p:spPr/>
        <p:txBody>
          <a:bodyPr/>
          <a:lstStyle/>
          <a:p>
            <a:r>
              <a:rPr lang="en-US" smtClean="0"/>
              <a:t>Flores &amp; Knaust, NMMATYC 2024</a:t>
            </a:r>
            <a:endParaRPr lang="en-US"/>
          </a:p>
        </p:txBody>
      </p:sp>
    </p:spTree>
    <p:extLst>
      <p:ext uri="{BB962C8B-B14F-4D97-AF65-F5344CB8AC3E}">
        <p14:creationId xmlns:p14="http://schemas.microsoft.com/office/powerpoint/2010/main" val="2568592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noAutofit/>
          </a:bodyPr>
          <a:lstStyle/>
          <a:p>
            <a:pPr marL="0" indent="0">
              <a:buNone/>
            </a:pPr>
            <a:r>
              <a:rPr lang="en-US" dirty="0" smtClean="0"/>
              <a:t>Undergraduate </a:t>
            </a:r>
            <a:r>
              <a:rPr lang="en-US" dirty="0"/>
              <a:t>research is a high-impact practice with the potential to engage student participants in unscripted and creative problem-solving activities under the guidance of motivated faculty.  </a:t>
            </a:r>
            <a:endParaRPr lang="en-US" dirty="0" smtClean="0"/>
          </a:p>
          <a:p>
            <a:pPr marL="0" indent="0">
              <a:buNone/>
            </a:pPr>
            <a:r>
              <a:rPr lang="en-US" dirty="0" smtClean="0"/>
              <a:t>Students who have </a:t>
            </a:r>
            <a:r>
              <a:rPr lang="en-US" dirty="0"/>
              <a:t>participated in undergraduate research report gains in understanding, affinity to their discipline, and professional skills. </a:t>
            </a:r>
            <a:endParaRPr lang="en-US" dirty="0" smtClean="0"/>
          </a:p>
          <a:p>
            <a:pPr marL="0" indent="0">
              <a:buNone/>
            </a:pPr>
            <a:r>
              <a:rPr lang="en-US" dirty="0" smtClean="0"/>
              <a:t>Likewise</a:t>
            </a:r>
            <a:r>
              <a:rPr lang="en-US" dirty="0"/>
              <a:t>, faculty who serve as mentors of undergraduate researchers report an increase in satisfaction making a difference in their student's success and a renewed sense of commitment in their careers. </a:t>
            </a:r>
            <a:endParaRPr lang="en-US" dirty="0" smtClean="0"/>
          </a:p>
        </p:txBody>
      </p:sp>
      <p:sp>
        <p:nvSpPr>
          <p:cNvPr id="4" name="Slide Number Placeholder 3"/>
          <p:cNvSpPr>
            <a:spLocks noGrp="1"/>
          </p:cNvSpPr>
          <p:nvPr>
            <p:ph type="sldNum" sz="quarter" idx="12"/>
          </p:nvPr>
        </p:nvSpPr>
        <p:spPr/>
        <p:txBody>
          <a:bodyPr/>
          <a:lstStyle/>
          <a:p>
            <a:fld id="{0A3188D3-E9C4-42F8-B9D6-A5D4C960FBF0}" type="slidenum">
              <a:rPr lang="en-US" smtClean="0"/>
              <a:t>3</a:t>
            </a:fld>
            <a:endParaRPr lang="en-US"/>
          </a:p>
        </p:txBody>
      </p:sp>
      <p:sp>
        <p:nvSpPr>
          <p:cNvPr id="5" name="Footer Placeholder 4"/>
          <p:cNvSpPr>
            <a:spLocks noGrp="1"/>
          </p:cNvSpPr>
          <p:nvPr>
            <p:ph type="ftr" sz="quarter" idx="11"/>
          </p:nvPr>
        </p:nvSpPr>
        <p:spPr/>
        <p:txBody>
          <a:bodyPr/>
          <a:lstStyle/>
          <a:p>
            <a:r>
              <a:rPr lang="en-US" smtClean="0"/>
              <a:t>Flores &amp; Knaust, NMMATYC 2024</a:t>
            </a:r>
            <a:endParaRPr lang="en-US"/>
          </a:p>
        </p:txBody>
      </p:sp>
    </p:spTree>
    <p:extLst>
      <p:ext uri="{BB962C8B-B14F-4D97-AF65-F5344CB8AC3E}">
        <p14:creationId xmlns:p14="http://schemas.microsoft.com/office/powerpoint/2010/main" val="3476447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Autofit/>
          </a:bodyPr>
          <a:lstStyle/>
          <a:p>
            <a:pPr marL="0" indent="0">
              <a:buNone/>
            </a:pPr>
            <a:r>
              <a:rPr lang="en-US" dirty="0" smtClean="0"/>
              <a:t>We will discuss:</a:t>
            </a:r>
          </a:p>
          <a:p>
            <a:pPr marL="514350" indent="-514350">
              <a:buFont typeface="+mj-lt"/>
              <a:buAutoNum type="arabicPeriod"/>
            </a:pPr>
            <a:r>
              <a:rPr lang="en-US" dirty="0" smtClean="0"/>
              <a:t>how </a:t>
            </a:r>
            <a:r>
              <a:rPr lang="en-US" dirty="0"/>
              <a:t>undergraduate research is implemented at community colleges in a way that is consistent with the institutional missions that underscore affordable, quality education for all students and emphasize teaching and service roles for faculty.  </a:t>
            </a:r>
            <a:endParaRPr lang="en-US" dirty="0" smtClean="0"/>
          </a:p>
          <a:p>
            <a:pPr marL="514350" indent="-514350">
              <a:buFont typeface="+mj-lt"/>
              <a:buAutoNum type="arabicPeriod"/>
            </a:pPr>
            <a:r>
              <a:rPr lang="en-US" dirty="0" smtClean="0"/>
              <a:t>ways </a:t>
            </a:r>
            <a:r>
              <a:rPr lang="en-US" dirty="0"/>
              <a:t>to sustain and scale up undergraduate research from the perspectives of faculty, curricular programs, and institutions.   </a:t>
            </a:r>
            <a:endParaRPr lang="en-US" dirty="0" smtClean="0"/>
          </a:p>
          <a:p>
            <a:pPr marL="514350" indent="-514350">
              <a:buFont typeface="+mj-lt"/>
              <a:buAutoNum type="arabicPeriod"/>
            </a:pPr>
            <a:r>
              <a:rPr lang="en-US" dirty="0" smtClean="0"/>
              <a:t>resources </a:t>
            </a:r>
            <a:r>
              <a:rPr lang="en-US" dirty="0"/>
              <a:t>available to faculty who are interested in becoming better mentors of undergraduate researchers</a:t>
            </a:r>
            <a:r>
              <a:rPr lang="en-US" dirty="0" smtClean="0"/>
              <a:t>.</a:t>
            </a:r>
            <a:endParaRPr lang="en-US" dirty="0"/>
          </a:p>
        </p:txBody>
      </p:sp>
      <p:sp>
        <p:nvSpPr>
          <p:cNvPr id="4" name="Slide Number Placeholder 3"/>
          <p:cNvSpPr>
            <a:spLocks noGrp="1"/>
          </p:cNvSpPr>
          <p:nvPr>
            <p:ph type="sldNum" sz="quarter" idx="12"/>
          </p:nvPr>
        </p:nvSpPr>
        <p:spPr/>
        <p:txBody>
          <a:bodyPr/>
          <a:lstStyle/>
          <a:p>
            <a:fld id="{0A3188D3-E9C4-42F8-B9D6-A5D4C960FBF0}" type="slidenum">
              <a:rPr lang="en-US" smtClean="0"/>
              <a:t>4</a:t>
            </a:fld>
            <a:endParaRPr lang="en-US"/>
          </a:p>
        </p:txBody>
      </p:sp>
      <p:sp>
        <p:nvSpPr>
          <p:cNvPr id="5" name="Footer Placeholder 4"/>
          <p:cNvSpPr>
            <a:spLocks noGrp="1"/>
          </p:cNvSpPr>
          <p:nvPr>
            <p:ph type="ftr" sz="quarter" idx="11"/>
          </p:nvPr>
        </p:nvSpPr>
        <p:spPr/>
        <p:txBody>
          <a:bodyPr/>
          <a:lstStyle/>
          <a:p>
            <a:r>
              <a:rPr lang="en-US" smtClean="0"/>
              <a:t>Flores &amp; Knaust, NMMATYC 2024</a:t>
            </a:r>
            <a:endParaRPr lang="en-US"/>
          </a:p>
        </p:txBody>
      </p:sp>
    </p:spTree>
    <p:extLst>
      <p:ext uri="{BB962C8B-B14F-4D97-AF65-F5344CB8AC3E}">
        <p14:creationId xmlns:p14="http://schemas.microsoft.com/office/powerpoint/2010/main" val="32012704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UG Research at Two-Year Institutions</a:t>
            </a:r>
            <a:endParaRPr lang="en-US" dirty="0"/>
          </a:p>
        </p:txBody>
      </p:sp>
      <p:sp>
        <p:nvSpPr>
          <p:cNvPr id="3" name="Content Placeholder 2"/>
          <p:cNvSpPr>
            <a:spLocks noGrp="1"/>
          </p:cNvSpPr>
          <p:nvPr>
            <p:ph idx="1"/>
          </p:nvPr>
        </p:nvSpPr>
        <p:spPr/>
        <p:txBody>
          <a:bodyPr/>
          <a:lstStyle/>
          <a:p>
            <a:r>
              <a:rPr lang="en-US" dirty="0" smtClean="0"/>
              <a:t>Alignment with Institutional mission </a:t>
            </a:r>
          </a:p>
          <a:p>
            <a:r>
              <a:rPr lang="en-US" dirty="0" smtClean="0"/>
              <a:t>Faculty responsibilities</a:t>
            </a:r>
          </a:p>
          <a:p>
            <a:r>
              <a:rPr lang="en-US" dirty="0" smtClean="0"/>
              <a:t>Research infrastructure</a:t>
            </a:r>
          </a:p>
          <a:p>
            <a:endParaRPr lang="en-US" dirty="0" smtClean="0"/>
          </a:p>
          <a:p>
            <a:pPr marL="0" indent="0">
              <a:buNone/>
            </a:pPr>
            <a:endParaRPr lang="en-US" dirty="0" smtClean="0"/>
          </a:p>
          <a:p>
            <a:endParaRPr lang="en-US" dirty="0"/>
          </a:p>
        </p:txBody>
      </p:sp>
      <p:sp>
        <p:nvSpPr>
          <p:cNvPr id="5" name="Slide Number Placeholder 4"/>
          <p:cNvSpPr>
            <a:spLocks noGrp="1"/>
          </p:cNvSpPr>
          <p:nvPr>
            <p:ph type="sldNum" sz="quarter" idx="12"/>
          </p:nvPr>
        </p:nvSpPr>
        <p:spPr/>
        <p:txBody>
          <a:bodyPr/>
          <a:lstStyle/>
          <a:p>
            <a:fld id="{0A3188D3-E9C4-42F8-B9D6-A5D4C960FBF0}" type="slidenum">
              <a:rPr lang="en-US" smtClean="0"/>
              <a:t>5</a:t>
            </a:fld>
            <a:endParaRPr lang="en-US"/>
          </a:p>
        </p:txBody>
      </p:sp>
      <p:sp>
        <p:nvSpPr>
          <p:cNvPr id="6" name="Footer Placeholder 5"/>
          <p:cNvSpPr>
            <a:spLocks noGrp="1"/>
          </p:cNvSpPr>
          <p:nvPr>
            <p:ph type="ftr" sz="quarter" idx="11"/>
          </p:nvPr>
        </p:nvSpPr>
        <p:spPr/>
        <p:txBody>
          <a:bodyPr/>
          <a:lstStyle/>
          <a:p>
            <a:r>
              <a:rPr lang="en-US" smtClean="0"/>
              <a:t>Flores &amp; Knaust, NMMATYC 2024</a:t>
            </a:r>
            <a:endParaRPr lang="en-US"/>
          </a:p>
        </p:txBody>
      </p:sp>
    </p:spTree>
    <p:extLst>
      <p:ext uri="{BB962C8B-B14F-4D97-AF65-F5344CB8AC3E}">
        <p14:creationId xmlns:p14="http://schemas.microsoft.com/office/powerpoint/2010/main" val="4195431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382" y="105817"/>
            <a:ext cx="10515600" cy="1325563"/>
          </a:xfrm>
        </p:spPr>
        <p:txBody>
          <a:bodyPr/>
          <a:lstStyle/>
          <a:p>
            <a:r>
              <a:rPr lang="en-US" dirty="0" smtClean="0"/>
              <a:t>UG Research at Two-Year Institutions</a:t>
            </a:r>
            <a:endParaRPr lang="en-US" dirty="0"/>
          </a:p>
        </p:txBody>
      </p:sp>
      <p:sp>
        <p:nvSpPr>
          <p:cNvPr id="4" name="Rectangle 3"/>
          <p:cNvSpPr/>
          <p:nvPr/>
        </p:nvSpPr>
        <p:spPr>
          <a:xfrm>
            <a:off x="481194" y="1245155"/>
            <a:ext cx="7129463" cy="5293757"/>
          </a:xfrm>
          <a:prstGeom prst="rect">
            <a:avLst/>
          </a:prstGeom>
          <a:solidFill>
            <a:schemeClr val="accent1"/>
          </a:solidFill>
        </p:spPr>
        <p:txBody>
          <a:bodyPr wrap="square">
            <a:spAutoFit/>
          </a:bodyPr>
          <a:lstStyle/>
          <a:p>
            <a:r>
              <a:rPr lang="en-US" sz="2600" dirty="0" smtClean="0"/>
              <a:t>“Don’t </a:t>
            </a:r>
            <a:r>
              <a:rPr lang="en-US" sz="2600" dirty="0"/>
              <a:t>let the word </a:t>
            </a:r>
            <a:r>
              <a:rPr lang="en-US" sz="2600" b="1" dirty="0" smtClean="0">
                <a:solidFill>
                  <a:srgbClr val="FF0000"/>
                </a:solidFill>
              </a:rPr>
              <a:t>research</a:t>
            </a:r>
            <a:r>
              <a:rPr lang="en-US" sz="2600" dirty="0" smtClean="0"/>
              <a:t> </a:t>
            </a:r>
            <a:r>
              <a:rPr lang="en-US" sz="2600" dirty="0"/>
              <a:t>turn you off </a:t>
            </a:r>
            <a:r>
              <a:rPr lang="en-US" sz="2600" dirty="0" smtClean="0"/>
              <a:t>from </a:t>
            </a:r>
            <a:r>
              <a:rPr lang="en-US" sz="2600" dirty="0"/>
              <a:t>considering doing research with students. Opportunities exist all around for students to ask and answer interesting questions even if that opportunity is embedded in courses (course-based undergraduate research experience - CURE) like quantitative reasoning or introductory statistics. And, as you consider potential changes in your curriculum or pedagogy consider that Undergraduate Research Experiences (UREs) are an effective instructional and mentoring practice with the added benefit of increasing persistence and improving graduation rates</a:t>
            </a:r>
            <a:r>
              <a:rPr lang="en-US" sz="2600" dirty="0" smtClean="0"/>
              <a:t>.”</a:t>
            </a:r>
            <a:endParaRPr lang="en-US" sz="2600" dirty="0"/>
          </a:p>
        </p:txBody>
      </p:sp>
      <p:pic>
        <p:nvPicPr>
          <p:cNvPr id="1026" name="Picture 2" descr="Profile photo of Laura Watkins, Ph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7652" y="1245155"/>
            <a:ext cx="2446148" cy="24461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Slide Number Placeholder 4"/>
          <p:cNvSpPr>
            <a:spLocks noGrp="1"/>
          </p:cNvSpPr>
          <p:nvPr>
            <p:ph type="sldNum" sz="quarter" idx="12"/>
          </p:nvPr>
        </p:nvSpPr>
        <p:spPr/>
        <p:txBody>
          <a:bodyPr/>
          <a:lstStyle/>
          <a:p>
            <a:fld id="{0A3188D3-E9C4-42F8-B9D6-A5D4C960FBF0}" type="slidenum">
              <a:rPr lang="en-US" smtClean="0"/>
              <a:t>6</a:t>
            </a:fld>
            <a:endParaRPr lang="en-US"/>
          </a:p>
        </p:txBody>
      </p:sp>
      <p:pic>
        <p:nvPicPr>
          <p:cNvPr id="5122" name="Picture 2" descr="https://cdn.ymaws.com/amatyc.site-ym.com/graphics/amatyc_new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2475" y="5065848"/>
            <a:ext cx="4199449" cy="13053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338781" y="3870744"/>
            <a:ext cx="3853219" cy="1015663"/>
          </a:xfrm>
          <a:prstGeom prst="rect">
            <a:avLst/>
          </a:prstGeom>
        </p:spPr>
        <p:txBody>
          <a:bodyPr wrap="square">
            <a:spAutoFit/>
          </a:bodyPr>
          <a:lstStyle/>
          <a:p>
            <a:r>
              <a:rPr lang="en-US" sz="2000" dirty="0"/>
              <a:t>Laura Watkins</a:t>
            </a:r>
          </a:p>
          <a:p>
            <a:r>
              <a:rPr lang="en-US" sz="2000" dirty="0"/>
              <a:t>AMATYC Immediate Past President</a:t>
            </a:r>
          </a:p>
          <a:p>
            <a:r>
              <a:rPr lang="en-US" sz="2000" dirty="0"/>
              <a:t>Glendale Community College</a:t>
            </a:r>
            <a:endParaRPr lang="en-US" sz="2000" dirty="0"/>
          </a:p>
        </p:txBody>
      </p:sp>
      <p:sp>
        <p:nvSpPr>
          <p:cNvPr id="8" name="Footer Placeholder 7"/>
          <p:cNvSpPr>
            <a:spLocks noGrp="1"/>
          </p:cNvSpPr>
          <p:nvPr>
            <p:ph type="ftr" sz="quarter" idx="11"/>
          </p:nvPr>
        </p:nvSpPr>
        <p:spPr/>
        <p:txBody>
          <a:bodyPr/>
          <a:lstStyle/>
          <a:p>
            <a:r>
              <a:rPr lang="en-US" smtClean="0"/>
              <a:t>Flores &amp; Knaust, NMMATYC 2024</a:t>
            </a:r>
            <a:endParaRPr lang="en-US"/>
          </a:p>
        </p:txBody>
      </p:sp>
    </p:spTree>
    <p:extLst>
      <p:ext uri="{BB962C8B-B14F-4D97-AF65-F5344CB8AC3E}">
        <p14:creationId xmlns:p14="http://schemas.microsoft.com/office/powerpoint/2010/main" val="17320681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UG Research at Two-Year Institutions</a:t>
            </a:r>
            <a:endParaRPr lang="en-US" dirty="0"/>
          </a:p>
        </p:txBody>
      </p:sp>
      <p:sp>
        <p:nvSpPr>
          <p:cNvPr id="3" name="Content Placeholder 2"/>
          <p:cNvSpPr>
            <a:spLocks noGrp="1"/>
          </p:cNvSpPr>
          <p:nvPr>
            <p:ph idx="1"/>
          </p:nvPr>
        </p:nvSpPr>
        <p:spPr>
          <a:xfrm>
            <a:off x="545153" y="1690688"/>
            <a:ext cx="3610970" cy="4351338"/>
          </a:xfrm>
        </p:spPr>
        <p:txBody>
          <a:bodyPr/>
          <a:lstStyle/>
          <a:p>
            <a:r>
              <a:rPr lang="en-US" dirty="0" smtClean="0"/>
              <a:t>Mentor-protégé dyads, triads, groups</a:t>
            </a:r>
          </a:p>
          <a:p>
            <a:r>
              <a:rPr lang="en-US" dirty="0" smtClean="0"/>
              <a:t>Summer programs</a:t>
            </a:r>
          </a:p>
          <a:p>
            <a:r>
              <a:rPr lang="en-US" dirty="0" smtClean="0"/>
              <a:t>Bridge to the Baccalaureate programs</a:t>
            </a:r>
          </a:p>
          <a:p>
            <a:r>
              <a:rPr lang="en-US" dirty="0" smtClean="0"/>
              <a:t>Course-Based Undergraduate Research Experiences (CURES)</a:t>
            </a:r>
            <a:endParaRPr lang="en-US" dirty="0"/>
          </a:p>
        </p:txBody>
      </p:sp>
      <p:sp>
        <p:nvSpPr>
          <p:cNvPr id="4" name="Slide Number Placeholder 3"/>
          <p:cNvSpPr>
            <a:spLocks noGrp="1"/>
          </p:cNvSpPr>
          <p:nvPr>
            <p:ph type="sldNum" sz="quarter" idx="12"/>
          </p:nvPr>
        </p:nvSpPr>
        <p:spPr/>
        <p:txBody>
          <a:bodyPr/>
          <a:lstStyle/>
          <a:p>
            <a:fld id="{0A3188D3-E9C4-42F8-B9D6-A5D4C960FBF0}" type="slidenum">
              <a:rPr lang="en-US" smtClean="0"/>
              <a:t>7</a:t>
            </a:fld>
            <a:endParaRPr lang="en-US"/>
          </a:p>
        </p:txBody>
      </p:sp>
      <p:graphicFrame>
        <p:nvGraphicFramePr>
          <p:cNvPr id="5" name="Diagram 4"/>
          <p:cNvGraphicFramePr/>
          <p:nvPr>
            <p:extLst>
              <p:ext uri="{D42A27DB-BD31-4B8C-83A1-F6EECF244321}">
                <p14:modId xmlns:p14="http://schemas.microsoft.com/office/powerpoint/2010/main" val="1422537065"/>
              </p:ext>
            </p:extLst>
          </p:nvPr>
        </p:nvGraphicFramePr>
        <p:xfrm>
          <a:off x="3781947" y="1122344"/>
          <a:ext cx="3985146" cy="55341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1024411978"/>
              </p:ext>
            </p:extLst>
          </p:nvPr>
        </p:nvGraphicFramePr>
        <p:xfrm>
          <a:off x="6531213" y="4503515"/>
          <a:ext cx="4472674" cy="266315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 6"/>
          <p:cNvGraphicFramePr/>
          <p:nvPr>
            <p:extLst>
              <p:ext uri="{D42A27DB-BD31-4B8C-83A1-F6EECF244321}">
                <p14:modId xmlns:p14="http://schemas.microsoft.com/office/powerpoint/2010/main" val="947214868"/>
              </p:ext>
            </p:extLst>
          </p:nvPr>
        </p:nvGraphicFramePr>
        <p:xfrm>
          <a:off x="7138161" y="707676"/>
          <a:ext cx="5719928" cy="405022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8" name="Footer Placeholder 7"/>
          <p:cNvSpPr>
            <a:spLocks noGrp="1"/>
          </p:cNvSpPr>
          <p:nvPr>
            <p:ph type="ftr" sz="quarter" idx="11"/>
          </p:nvPr>
        </p:nvSpPr>
        <p:spPr/>
        <p:txBody>
          <a:bodyPr/>
          <a:lstStyle/>
          <a:p>
            <a:r>
              <a:rPr lang="en-US" smtClean="0"/>
              <a:t>Flores &amp; Knaust, NMMATYC 2024</a:t>
            </a:r>
            <a:endParaRPr lang="en-US"/>
          </a:p>
        </p:txBody>
      </p:sp>
    </p:spTree>
    <p:extLst>
      <p:ext uri="{BB962C8B-B14F-4D97-AF65-F5344CB8AC3E}">
        <p14:creationId xmlns:p14="http://schemas.microsoft.com/office/powerpoint/2010/main" val="12511720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Sustainability and Scale Up</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Institutional perspective</a:t>
            </a:r>
          </a:p>
          <a:p>
            <a:pPr lvl="1"/>
            <a:r>
              <a:rPr lang="en-US" dirty="0" smtClean="0"/>
              <a:t>Enhancing the mission: access and excellence</a:t>
            </a:r>
          </a:p>
          <a:p>
            <a:pPr lvl="1"/>
            <a:r>
              <a:rPr lang="en-US" dirty="0" smtClean="0"/>
              <a:t>Increasing enrollment</a:t>
            </a:r>
          </a:p>
          <a:p>
            <a:pPr lvl="1"/>
            <a:r>
              <a:rPr lang="en-US" dirty="0" smtClean="0"/>
              <a:t>Maintaining ties with four-year institutions</a:t>
            </a:r>
          </a:p>
          <a:p>
            <a:pPr lvl="1"/>
            <a:r>
              <a:rPr lang="en-US" dirty="0" smtClean="0"/>
              <a:t>Tying UR to development and philanthropy</a:t>
            </a:r>
          </a:p>
          <a:p>
            <a:r>
              <a:rPr lang="en-US" dirty="0" smtClean="0"/>
              <a:t>Academic programs</a:t>
            </a:r>
          </a:p>
          <a:p>
            <a:pPr lvl="1"/>
            <a:r>
              <a:rPr lang="en-US" dirty="0" smtClean="0"/>
              <a:t>Enhancing the education experience</a:t>
            </a:r>
          </a:p>
          <a:p>
            <a:pPr lvl="1"/>
            <a:r>
              <a:rPr lang="en-US" dirty="0" smtClean="0"/>
              <a:t>Increasing the number of student participants</a:t>
            </a:r>
          </a:p>
          <a:p>
            <a:r>
              <a:rPr lang="en-US" dirty="0" smtClean="0"/>
              <a:t>Faculty perspective</a:t>
            </a:r>
          </a:p>
          <a:p>
            <a:pPr lvl="1"/>
            <a:r>
              <a:rPr lang="en-US" dirty="0" smtClean="0"/>
              <a:t>Receiving recognition</a:t>
            </a:r>
          </a:p>
          <a:p>
            <a:pPr lvl="1"/>
            <a:r>
              <a:rPr lang="en-US" dirty="0" smtClean="0"/>
              <a:t>Securing funding for students</a:t>
            </a:r>
          </a:p>
          <a:p>
            <a:pPr lvl="1"/>
            <a:r>
              <a:rPr lang="en-US" dirty="0" smtClean="0"/>
              <a:t>Committing to data collection, assessment, and improvement</a:t>
            </a:r>
            <a:endParaRPr lang="en-US" dirty="0"/>
          </a:p>
        </p:txBody>
      </p:sp>
      <p:sp>
        <p:nvSpPr>
          <p:cNvPr id="4" name="Slide Number Placeholder 3"/>
          <p:cNvSpPr>
            <a:spLocks noGrp="1"/>
          </p:cNvSpPr>
          <p:nvPr>
            <p:ph type="sldNum" sz="quarter" idx="12"/>
          </p:nvPr>
        </p:nvSpPr>
        <p:spPr/>
        <p:txBody>
          <a:bodyPr/>
          <a:lstStyle/>
          <a:p>
            <a:fld id="{0A3188D3-E9C4-42F8-B9D6-A5D4C960FBF0}" type="slidenum">
              <a:rPr lang="en-US" smtClean="0"/>
              <a:t>8</a:t>
            </a:fld>
            <a:endParaRPr lang="en-US"/>
          </a:p>
        </p:txBody>
      </p:sp>
      <p:graphicFrame>
        <p:nvGraphicFramePr>
          <p:cNvPr id="5" name="Diagram 4"/>
          <p:cNvGraphicFramePr/>
          <p:nvPr>
            <p:extLst>
              <p:ext uri="{D42A27DB-BD31-4B8C-83A1-F6EECF244321}">
                <p14:modId xmlns:p14="http://schemas.microsoft.com/office/powerpoint/2010/main" val="2215556362"/>
              </p:ext>
            </p:extLst>
          </p:nvPr>
        </p:nvGraphicFramePr>
        <p:xfrm>
          <a:off x="7640664" y="1339598"/>
          <a:ext cx="3859078" cy="3371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p:cNvSpPr>
            <a:spLocks noGrp="1"/>
          </p:cNvSpPr>
          <p:nvPr>
            <p:ph type="ftr" sz="quarter" idx="11"/>
          </p:nvPr>
        </p:nvSpPr>
        <p:spPr/>
        <p:txBody>
          <a:bodyPr/>
          <a:lstStyle/>
          <a:p>
            <a:r>
              <a:rPr lang="en-US" smtClean="0"/>
              <a:t>Flores &amp; Knaust, NMMATYC 2024</a:t>
            </a:r>
            <a:endParaRPr lang="en-US"/>
          </a:p>
        </p:txBody>
      </p:sp>
    </p:spTree>
    <p:extLst>
      <p:ext uri="{BB962C8B-B14F-4D97-AF65-F5344CB8AC3E}">
        <p14:creationId xmlns:p14="http://schemas.microsoft.com/office/powerpoint/2010/main" val="28163623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Mentoring</a:t>
            </a:r>
            <a:endParaRPr lang="en-US" dirty="0"/>
          </a:p>
        </p:txBody>
      </p:sp>
      <p:sp>
        <p:nvSpPr>
          <p:cNvPr id="3" name="Content Placeholder 2"/>
          <p:cNvSpPr>
            <a:spLocks noGrp="1"/>
          </p:cNvSpPr>
          <p:nvPr>
            <p:ph idx="1"/>
          </p:nvPr>
        </p:nvSpPr>
        <p:spPr/>
        <p:txBody>
          <a:bodyPr/>
          <a:lstStyle/>
          <a:p>
            <a:pPr marL="0" indent="0">
              <a:buNone/>
            </a:pPr>
            <a:r>
              <a:rPr lang="en-US" dirty="0" smtClean="0"/>
              <a:t>National Academies Definition (The Science of Mentoring)</a:t>
            </a:r>
            <a:endParaRPr lang="en-US" dirty="0"/>
          </a:p>
        </p:txBody>
      </p:sp>
      <p:sp>
        <p:nvSpPr>
          <p:cNvPr id="4" name="Slide Number Placeholder 3"/>
          <p:cNvSpPr>
            <a:spLocks noGrp="1"/>
          </p:cNvSpPr>
          <p:nvPr>
            <p:ph type="sldNum" sz="quarter" idx="12"/>
          </p:nvPr>
        </p:nvSpPr>
        <p:spPr/>
        <p:txBody>
          <a:bodyPr/>
          <a:lstStyle/>
          <a:p>
            <a:fld id="{0A3188D3-E9C4-42F8-B9D6-A5D4C960FBF0}" type="slidenum">
              <a:rPr lang="en-US" smtClean="0"/>
              <a:t>9</a:t>
            </a:fld>
            <a:endParaRPr lang="en-US"/>
          </a:p>
        </p:txBody>
      </p:sp>
      <p:sp>
        <p:nvSpPr>
          <p:cNvPr id="5" name="Rectangle 4"/>
          <p:cNvSpPr/>
          <p:nvPr/>
        </p:nvSpPr>
        <p:spPr>
          <a:xfrm>
            <a:off x="1151749" y="2827181"/>
            <a:ext cx="7601803" cy="2308324"/>
          </a:xfrm>
          <a:prstGeom prst="rect">
            <a:avLst/>
          </a:prstGeom>
        </p:spPr>
        <p:txBody>
          <a:bodyPr wrap="square">
            <a:spAutoFit/>
          </a:bodyPr>
          <a:lstStyle/>
          <a:p>
            <a:r>
              <a:rPr lang="en-US" sz="2400" b="1" i="0" dirty="0" smtClean="0">
                <a:solidFill>
                  <a:srgbClr val="212529"/>
                </a:solidFill>
                <a:effectLst/>
                <a:latin typeface="lato"/>
              </a:rPr>
              <a:t>Mentorship is a professional, working alliance in which individuals work together over time to support the personal and professional growth, development, and success of the relational partners through the provision of career and psychosocial support.</a:t>
            </a:r>
            <a:endParaRPr lang="en-US" sz="2400" dirty="0"/>
          </a:p>
        </p:txBody>
      </p:sp>
      <p:sp>
        <p:nvSpPr>
          <p:cNvPr id="6" name="Rectangle 5"/>
          <p:cNvSpPr/>
          <p:nvPr/>
        </p:nvSpPr>
        <p:spPr>
          <a:xfrm>
            <a:off x="1132764" y="5853652"/>
            <a:ext cx="9880979" cy="369332"/>
          </a:xfrm>
          <a:prstGeom prst="rect">
            <a:avLst/>
          </a:prstGeom>
        </p:spPr>
        <p:txBody>
          <a:bodyPr wrap="square">
            <a:spAutoFit/>
          </a:bodyPr>
          <a:lstStyle/>
          <a:p>
            <a:r>
              <a:rPr lang="en-US" dirty="0" smtClean="0"/>
              <a:t>https://nap.nationalacademies.org/resource/25568/interactive/mentorship-defined.html#section1</a:t>
            </a:r>
            <a:endParaRPr lang="en-US" dirty="0"/>
          </a:p>
        </p:txBody>
      </p:sp>
      <p:pic>
        <p:nvPicPr>
          <p:cNvPr id="4098" name="Picture 2" descr="Artwork for Finding a Men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9849" y="2637079"/>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p:cNvSpPr>
            <a:spLocks noGrp="1"/>
          </p:cNvSpPr>
          <p:nvPr>
            <p:ph type="ftr" sz="quarter" idx="11"/>
          </p:nvPr>
        </p:nvSpPr>
        <p:spPr/>
        <p:txBody>
          <a:bodyPr/>
          <a:lstStyle/>
          <a:p>
            <a:r>
              <a:rPr lang="en-US" smtClean="0"/>
              <a:t>Flores &amp; Knaust, NMMATYC 2024</a:t>
            </a:r>
            <a:endParaRPr lang="en-US"/>
          </a:p>
        </p:txBody>
      </p:sp>
    </p:spTree>
    <p:extLst>
      <p:ext uri="{BB962C8B-B14F-4D97-AF65-F5344CB8AC3E}">
        <p14:creationId xmlns:p14="http://schemas.microsoft.com/office/powerpoint/2010/main" val="3978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1594</Words>
  <Application>Microsoft Office PowerPoint</Application>
  <PresentationFormat>Widescreen</PresentationFormat>
  <Paragraphs>163</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Courier New</vt:lpstr>
      <vt:lpstr>Lato</vt:lpstr>
      <vt:lpstr>Lato</vt:lpstr>
      <vt:lpstr>Office Theme</vt:lpstr>
      <vt:lpstr>Undergraduate Research Experiences at Community Colleges: Models for Engagement, Innovation, and Reward </vt:lpstr>
      <vt:lpstr>Introductions</vt:lpstr>
      <vt:lpstr>Motivation</vt:lpstr>
      <vt:lpstr>Introduction</vt:lpstr>
      <vt:lpstr>UG Research at Two-Year Institutions</vt:lpstr>
      <vt:lpstr>UG Research at Two-Year Institutions</vt:lpstr>
      <vt:lpstr>UG Research at Two-Year Institutions</vt:lpstr>
      <vt:lpstr>Sustainability and Scale Up</vt:lpstr>
      <vt:lpstr>Mentoring</vt:lpstr>
      <vt:lpstr>Mentoring National Academies Recommendations</vt:lpstr>
      <vt:lpstr>Facets of Mentoring</vt:lpstr>
      <vt:lpstr>Facets of Mentoring</vt:lpstr>
      <vt:lpstr>Facets of Mentoring</vt:lpstr>
      <vt:lpstr>Mentoring Philosophy</vt:lpstr>
      <vt:lpstr>Mentoring Stages</vt:lpstr>
      <vt:lpstr>Mentoring Stages</vt:lpstr>
      <vt:lpstr>Mentoring Stages</vt:lpstr>
      <vt:lpstr>Case Studies</vt:lpstr>
      <vt:lpstr>Closing Remarks</vt:lpstr>
      <vt:lpstr>See You in Atlanta!</vt:lpstr>
      <vt:lpstr>Acknowledgment and 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Undergraduate Research Experiences at Community Colleges: Models for Engagement, Innovation, and Reward</dc:title>
  <dc:creator>Flores, Benjamin</dc:creator>
  <cp:lastModifiedBy>Flores, Benjamin</cp:lastModifiedBy>
  <cp:revision>25</cp:revision>
  <dcterms:created xsi:type="dcterms:W3CDTF">2024-04-02T15:37:08Z</dcterms:created>
  <dcterms:modified xsi:type="dcterms:W3CDTF">2024-04-05T15:03:31Z</dcterms:modified>
</cp:coreProperties>
</file>