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4"/>
  </p:sldMasterIdLst>
  <p:sldIdLst>
    <p:sldId id="256" r:id="rId5"/>
    <p:sldId id="257" r:id="rId6"/>
    <p:sldId id="259" r:id="rId7"/>
    <p:sldId id="261" r:id="rId8"/>
    <p:sldId id="266" r:id="rId9"/>
    <p:sldId id="268" r:id="rId10"/>
    <p:sldId id="269" r:id="rId11"/>
    <p:sldId id="271" r:id="rId12"/>
    <p:sldId id="274" r:id="rId13"/>
    <p:sldId id="276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8E5E-745C-407D-B425-C78EBF08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822960"/>
            <a:ext cx="6057899" cy="501516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7A4D5-56F4-4287-B174-56C55B18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113" y="3003642"/>
            <a:ext cx="3522199" cy="2900274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9C19-FEE0-4852-B181-14A0DD77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27DDF-01B7-463C-82BC-BBF42961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2056A-C3EE-4809-B1F3-1CEEEA26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</a:extLst>
          </p:cNvPr>
          <p:cNvCxnSpPr>
            <a:cxnSpLocks/>
          </p:cNvCxnSpPr>
          <p:nvPr/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2FB83-3783-4477-80B5-DA5BF10BAF57}"/>
              </a:ext>
            </a:extLst>
          </p:cNvPr>
          <p:cNvCxnSpPr>
            <a:cxnSpLocks/>
          </p:cNvCxnSpPr>
          <p:nvPr/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EA203-71D5-49C0-9626-FFA8E46787B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1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9A0A-70FC-426A-8B3B-60FAF980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47EC6-9753-4ABC-BB66-64CCC8BA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499" y="2036363"/>
            <a:ext cx="11059811" cy="3870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4D9F-DC99-4B4C-98CF-178BBBB7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6840-AC0B-4260-8368-08E0A22D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5DAB8-EC07-4CCF-96EA-5D8ACDAE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38F1AC-9961-4786-A189-20863DD97F68}"/>
              </a:ext>
            </a:extLst>
          </p:cNvPr>
          <p:cNvCxnSpPr>
            <a:cxnSpLocks/>
          </p:cNvCxnSpPr>
          <p:nvPr/>
        </p:nvCxnSpPr>
        <p:spPr>
          <a:xfrm flipH="1">
            <a:off x="571500" y="1780979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75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5F678-EC03-4845-A51B-C90FA6A15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77953" y="797251"/>
            <a:ext cx="2483929" cy="52837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A8B4D-A39F-4528-975A-9C84BEE7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094" y="797251"/>
            <a:ext cx="8101072" cy="5283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4A23-6984-4AD1-A51D-600EDC2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73E28-C341-49CC-BAAB-0C0D198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D54A-8E86-4026-8DD0-5B0979BB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B05DA4-DF32-4D7A-9E4D-36309C90C5BB}"/>
              </a:ext>
            </a:extLst>
          </p:cNvPr>
          <p:cNvCxnSpPr>
            <a:cxnSpLocks/>
          </p:cNvCxnSpPr>
          <p:nvPr/>
        </p:nvCxnSpPr>
        <p:spPr>
          <a:xfrm flipH="1">
            <a:off x="566094" y="57711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CC7262-4997-41E4-976D-BA82E148280F}"/>
              </a:ext>
            </a:extLst>
          </p:cNvPr>
          <p:cNvCxnSpPr>
            <a:cxnSpLocks/>
          </p:cNvCxnSpPr>
          <p:nvPr/>
        </p:nvCxnSpPr>
        <p:spPr>
          <a:xfrm flipV="1">
            <a:off x="8875226" y="571500"/>
            <a:ext cx="0" cy="5711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5063B5-E478-4C41-AD40-49A39AE07429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72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2ED8-7F53-4C03-A740-493E5079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1087-99A9-4100-B5F7-520880DE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75688"/>
            <a:ext cx="11059811" cy="3910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4B20-1A65-4A26-B11E-6095083A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52D3-E985-4FEB-89B9-57C7547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751A-C72D-47C1-A7A6-E8510A40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1F78-07BF-45A9-92D4-E4E0A1E8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14255"/>
            <a:ext cx="6867115" cy="500947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2A83-A380-4828-BC68-C065C8BC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817" y="914399"/>
            <a:ext cx="2370268" cy="2670273"/>
          </a:xfrm>
        </p:spPr>
        <p:txBody>
          <a:bodyPr anchor="t">
            <a:normAutofit/>
          </a:bodyPr>
          <a:lstStyle>
            <a:lvl1pPr marL="0" indent="0">
              <a:lnSpc>
                <a:spcPct val="130000"/>
              </a:lnSpc>
              <a:buNone/>
              <a:defRPr sz="14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2B2F-8804-4195-A779-F5C67C25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9C26-4411-4833-A917-A45E62D5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7C7-F862-434D-A87A-DECE9FD2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0BAA4B-C4C0-40C1-8DC8-B4E2F8A68E12}"/>
              </a:ext>
            </a:extLst>
          </p:cNvPr>
          <p:cNvCxnSpPr>
            <a:cxnSpLocks/>
          </p:cNvCxnSpPr>
          <p:nvPr/>
        </p:nvCxnSpPr>
        <p:spPr>
          <a:xfrm>
            <a:off x="8872625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A2259-2540-4B32-A999-2B46A6790E3D}"/>
              </a:ext>
            </a:extLst>
          </p:cNvPr>
          <p:cNvCxnSpPr>
            <a:cxnSpLocks/>
          </p:cNvCxnSpPr>
          <p:nvPr/>
        </p:nvCxnSpPr>
        <p:spPr>
          <a:xfrm flipH="1">
            <a:off x="566094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FB0ED-3F76-4403-AD0B-E738DD9D8CB6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55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BD5F-CF53-4DD5-B8C5-27BBA2BB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09684"/>
            <a:ext cx="11049000" cy="10571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C2E1-5D5E-409F-BEE8-F48CE86F5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47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BF823-1BFB-4CF0-BAF4-D660C8F1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082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816E-EE02-44A4-8B81-B324ECFD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4D9E4-A693-44D2-A3E8-E3AABC90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69F-4B8E-415D-A9BF-AD451F45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0AF959-FCDC-4B92-9324-06A06C0D56F2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17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85E5-82C4-4BAE-B2B0-A078ABD6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69" y="699118"/>
            <a:ext cx="11025062" cy="1063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15C7-F445-40F7-88F6-FD652626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68" y="2022883"/>
            <a:ext cx="5230469" cy="564079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52C35-AA8E-4154-8A78-7DE9590E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469" y="2866031"/>
            <a:ext cx="5157787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7EAC6-567C-4A4A-BB10-57EC14B97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1470" y="2022883"/>
            <a:ext cx="5183188" cy="56408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A083F-AD60-4437-B32A-44035D78A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470" y="2866031"/>
            <a:ext cx="5183188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BF86F-3266-4551-B680-06F401FF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B38FE-80F9-4582-B2E1-B067C288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BEF32-F637-47A1-9ED3-AFC4F79F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508D4-7C99-4B8D-BCDE-F0001BD345D9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9BF61B-7951-48F4-982B-9401A483FFBF}"/>
              </a:ext>
            </a:extLst>
          </p:cNvPr>
          <p:cNvCxnSpPr>
            <a:cxnSpLocks/>
          </p:cNvCxnSpPr>
          <p:nvPr/>
        </p:nvCxnSpPr>
        <p:spPr>
          <a:xfrm flipH="1">
            <a:off x="577485" y="273859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9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94CB-6BE5-4B9E-B0A6-54F83B20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116183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8643C-1A5D-4F23-B0D7-5B46F5E4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A3394-78CC-43B0-9762-5E826F8B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7F0A-1980-4E13-AB22-AE3B8AA4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D858B-8A9C-4235-B151-81C99A3D20D2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7798B-3ECB-4076-8955-A82116BB0D2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34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61D85-3E72-406F-AB26-B4ED9491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C831E-4321-467E-9090-C89C48CF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556-B3D8-4403-835F-11AE2D40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7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AA48-D521-423D-B185-6490EF57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01" y="810344"/>
            <a:ext cx="3478084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E6DD-DDD2-4ED6-B8A9-A8B6D765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809" y="931232"/>
            <a:ext cx="6700679" cy="5079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08F5E-AD33-4ACF-84C9-78B0FF6B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578608"/>
            <a:ext cx="3478783" cy="3417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7604E-7DD4-4497-B325-74F899E8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BEED-A8F6-4256-9539-4434694A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1AA6-EE0B-48FD-A7DE-6CEE6A8C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F35B32-9A23-4805-94A6-96826D202139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2BA7DA-3944-40D4-91CD-40CA24DBB79B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EA0B78-39E7-4039-B8BE-4F425688C6DF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68B99C-0744-42EE-9713-AB0CEC3F5D8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57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2732-5D39-4B30-A499-D51BABC8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02204"/>
            <a:ext cx="3478787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F5AEC-77BC-4A52-8A56-C6479CA6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3467" y="847384"/>
            <a:ext cx="6907844" cy="5216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A9240-8762-4C7D-AF22-A844CB2EC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498" y="2574906"/>
            <a:ext cx="3478787" cy="343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95685-E45D-4E74-8B78-D3B8E85C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FCBA3-0FF5-47C2-901A-645F6185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0381-5320-46AD-A0B9-7C04B3E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7A432-D933-402A-8657-216EE20450EE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1E0F3-D71B-436F-A10B-B6EA7125F684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EE64F5-2B48-4A2E-BA5E-1D37F1A7C9A3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9BF9AA-A2C8-4233-B597-EB11C6D6A0E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96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1467D-9ED1-4211-A71E-41C91C75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A6A1-C9C7-4FDF-B4DA-1E86B6A3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075688"/>
            <a:ext cx="11059811" cy="381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C44A-C635-4CD0-90E9-D9503AF4C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fld id="{1C8322F6-1C60-46CF-968C-BC20E470F44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BF682-1A47-492C-81E3-9DB0A50E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814B-9105-44ED-98A9-D326B2E2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14345-41DE-42C5-8657-66C1417DF81A}"/>
              </a:ext>
            </a:extLst>
          </p:cNvPr>
          <p:cNvCxnSpPr>
            <a:cxnSpLocks/>
          </p:cNvCxnSpPr>
          <p:nvPr/>
        </p:nvCxnSpPr>
        <p:spPr>
          <a:xfrm flipH="1">
            <a:off x="566094" y="6286347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8E419-3727-4F5E-8840-AF149B33B0B7}"/>
              </a:ext>
            </a:extLst>
          </p:cNvPr>
          <p:cNvCxnSpPr>
            <a:cxnSpLocks/>
          </p:cNvCxnSpPr>
          <p:nvPr/>
        </p:nvCxnSpPr>
        <p:spPr>
          <a:xfrm flipH="1">
            <a:off x="577485" y="1883336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9B6EC-D7AE-452F-8D0C-D11BD3377F3E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02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C63AB9E1-499E-41EB-A74E-905920CCD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1EE7B-3E34-9C4D-955A-4F35BA902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047" y="4844310"/>
            <a:ext cx="6914252" cy="1215547"/>
          </a:xfrm>
        </p:spPr>
        <p:txBody>
          <a:bodyPr anchor="ctr">
            <a:normAutofit/>
          </a:bodyPr>
          <a:lstStyle/>
          <a:p>
            <a:r>
              <a:rPr lang="en-US" sz="3000" dirty="0"/>
              <a:t>Engaging STEM Doctoral Students: Group Mentoring on the Sidelines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C6962-CB63-D871-67EA-BDF5E03BE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7590" y="4757388"/>
            <a:ext cx="3609028" cy="1389390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Ariana </a:t>
            </a:r>
            <a:r>
              <a:rPr lang="en-US" dirty="0" err="1"/>
              <a:t>Arciero</a:t>
            </a:r>
            <a:r>
              <a:rPr lang="en-US" dirty="0"/>
              <a:t>, Benjamin Flores, Helmut Knaust</a:t>
            </a:r>
          </a:p>
          <a:p>
            <a:pPr>
              <a:lnSpc>
                <a:spcPct val="120000"/>
              </a:lnSpc>
            </a:pPr>
            <a:r>
              <a:rPr lang="en-US" dirty="0"/>
              <a:t>University of Texas LSAMP</a:t>
            </a:r>
          </a:p>
          <a:p>
            <a:pPr>
              <a:lnSpc>
                <a:spcPct val="120000"/>
              </a:lnSpc>
            </a:pPr>
            <a:r>
              <a:rPr lang="en-US" dirty="0"/>
              <a:t>Bridge to the Doctorate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30596-C58F-6285-B910-EB2B2F4488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014" r="1" b="31516"/>
          <a:stretch/>
        </p:blipFill>
        <p:spPr>
          <a:xfrm>
            <a:off x="571500" y="579786"/>
            <a:ext cx="11045118" cy="3748825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EEA40C4-6B9E-4B9E-8CDF-A0C572462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4610607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A54810C-5CC0-45D3-BD8F-C4407F92F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4614653"/>
            <a:ext cx="0" cy="1674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E458AAC-F667-498F-A263-A8C7AB4F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7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2BB38D-F81B-A4F0-0C0C-6FDD3A166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5A7692E-70F5-A5C9-ED69-66C250F3F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A6CAB95-E031-002D-7A8D-3E2B2955B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75345CC-CCA5-6E42-1216-8B93EB083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A5FAAB6-19EF-EC3A-024F-0BB0638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595C97-75D2-2A0A-02C5-50F6782E6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39" y="5460559"/>
            <a:ext cx="11132522" cy="8675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200" dirty="0"/>
              <a:t>Success Stories II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C72D1D-300B-DDFA-039D-394B3EFA4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571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ECA0AC8-E994-AD06-0A2D-705E88EC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6286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CC442EB1-9E1C-9B1D-CBA4-B925B1440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623" y="825532"/>
            <a:ext cx="1460458" cy="2194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A person wearing glasses and a brown jacket&#10;&#10;Description automatically generated">
            <a:extLst>
              <a:ext uri="{FF2B5EF4-FFF2-40B4-BE49-F238E27FC236}">
                <a16:creationId xmlns:a16="http://schemas.microsoft.com/office/drawing/2014/main" id="{101D11EB-E628-E2C9-8B94-0923C909B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46" y="825532"/>
            <a:ext cx="2002456" cy="2194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0A5530-1F67-B19D-35FC-0827AC7A9170}"/>
              </a:ext>
            </a:extLst>
          </p:cNvPr>
          <p:cNvSpPr txBox="1"/>
          <p:nvPr/>
        </p:nvSpPr>
        <p:spPr>
          <a:xfrm>
            <a:off x="529738" y="3305218"/>
            <a:ext cx="23077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+mj-lt"/>
                <a:cs typeface="Calibri"/>
              </a:rPr>
              <a:t>Dr. </a:t>
            </a:r>
            <a:r>
              <a:rPr lang="en-US" dirty="0" err="1">
                <a:latin typeface="+mj-lt"/>
                <a:cs typeface="Calibri"/>
              </a:rPr>
              <a:t>Aryzbe</a:t>
            </a:r>
            <a:r>
              <a:rPr lang="en-US" dirty="0">
                <a:latin typeface="+mj-lt"/>
                <a:cs typeface="Calibri"/>
              </a:rPr>
              <a:t> Najera,</a:t>
            </a:r>
            <a:endParaRPr lang="en-US" dirty="0">
              <a:latin typeface="+mj-lt"/>
            </a:endParaRPr>
          </a:p>
          <a:p>
            <a:pPr algn="ctr"/>
            <a:r>
              <a:rPr lang="en-US" dirty="0">
                <a:latin typeface="+mj-lt"/>
                <a:cs typeface="Calibri"/>
              </a:rPr>
              <a:t>UTEP ECE Dept.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40F172-DC9D-A7BC-0AE8-FB973D854FD0}"/>
              </a:ext>
            </a:extLst>
          </p:cNvPr>
          <p:cNvSpPr txBox="1"/>
          <p:nvPr/>
        </p:nvSpPr>
        <p:spPr>
          <a:xfrm>
            <a:off x="3362033" y="3317622"/>
            <a:ext cx="22047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+mj-lt"/>
                <a:cs typeface="Calibri"/>
              </a:rPr>
              <a:t>Dr. David </a:t>
            </a:r>
            <a:r>
              <a:rPr lang="en-US" dirty="0" err="1">
                <a:latin typeface="+mj-lt"/>
                <a:cs typeface="Calibri"/>
              </a:rPr>
              <a:t>Espalin</a:t>
            </a:r>
            <a:r>
              <a:rPr lang="en-US" dirty="0">
                <a:latin typeface="+mj-lt"/>
                <a:cs typeface="Calibri"/>
              </a:rPr>
              <a:t>,</a:t>
            </a:r>
          </a:p>
          <a:p>
            <a:pPr algn="ctr"/>
            <a:r>
              <a:rPr lang="en-US" dirty="0">
                <a:latin typeface="+mj-lt"/>
                <a:cs typeface="Calibri"/>
              </a:rPr>
              <a:t>UTEP AME Dept.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A39C1-39DD-B528-1233-7700E8D5AD10}"/>
              </a:ext>
            </a:extLst>
          </p:cNvPr>
          <p:cNvSpPr txBox="1"/>
          <p:nvPr/>
        </p:nvSpPr>
        <p:spPr>
          <a:xfrm>
            <a:off x="6054594" y="3317623"/>
            <a:ext cx="258757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+mj-lt"/>
                <a:cs typeface="Calibri"/>
              </a:rPr>
              <a:t>Dr. David Roberson,</a:t>
            </a:r>
          </a:p>
          <a:p>
            <a:pPr algn="ctr"/>
            <a:r>
              <a:rPr lang="en-US" dirty="0">
                <a:latin typeface="+mj-lt"/>
                <a:cs typeface="Calibri"/>
              </a:rPr>
              <a:t>UTEP MMBE Dept.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F11852-10F6-79D0-B52F-1C7F5DBA44A2}"/>
              </a:ext>
            </a:extLst>
          </p:cNvPr>
          <p:cNvSpPr txBox="1"/>
          <p:nvPr/>
        </p:nvSpPr>
        <p:spPr>
          <a:xfrm>
            <a:off x="8743957" y="3322586"/>
            <a:ext cx="305434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>
                <a:latin typeface="+mj-lt"/>
                <a:cs typeface="Calibri"/>
              </a:defRPr>
            </a:lvl1pPr>
          </a:lstStyle>
          <a:p>
            <a:r>
              <a:rPr lang="en-US" dirty="0"/>
              <a:t>Dr. Cristian Andresen,</a:t>
            </a:r>
          </a:p>
          <a:p>
            <a:r>
              <a:rPr lang="en-US" dirty="0"/>
              <a:t>Geography, UW-Madison</a:t>
            </a:r>
          </a:p>
          <a:p>
            <a:endParaRPr lang="en-US" dirty="0"/>
          </a:p>
        </p:txBody>
      </p:sp>
      <p:pic>
        <p:nvPicPr>
          <p:cNvPr id="12" name="Picture 11" descr="A person and person holding a device&#10;&#10;Description automatically generated">
            <a:extLst>
              <a:ext uri="{FF2B5EF4-FFF2-40B4-BE49-F238E27FC236}">
                <a16:creationId xmlns:a16="http://schemas.microsoft.com/office/drawing/2014/main" id="{21F20F07-BCD3-39C1-4EE7-CC3F15297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030" y="4129018"/>
            <a:ext cx="2063149" cy="1399995"/>
          </a:xfrm>
          <a:prstGeom prst="rect">
            <a:avLst/>
          </a:prstGeom>
        </p:spPr>
      </p:pic>
      <p:pic>
        <p:nvPicPr>
          <p:cNvPr id="13" name="Picture 12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EAA38727-6C69-E596-2372-B78637A5F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131" y="4073351"/>
            <a:ext cx="952500" cy="1457325"/>
          </a:xfrm>
          <a:prstGeom prst="rect">
            <a:avLst/>
          </a:prstGeom>
        </p:spPr>
      </p:pic>
      <p:pic>
        <p:nvPicPr>
          <p:cNvPr id="14" name="Picture 13" descr="UTEP Faculty Profiles">
            <a:extLst>
              <a:ext uri="{FF2B5EF4-FFF2-40B4-BE49-F238E27FC236}">
                <a16:creationId xmlns:a16="http://schemas.microsoft.com/office/drawing/2014/main" id="{C8AC012E-8602-BB67-7B9E-1B914F3D5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3" y="825531"/>
            <a:ext cx="2307730" cy="2288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ryzbe Diaz">
            <a:extLst>
              <a:ext uri="{FF2B5EF4-FFF2-40B4-BE49-F238E27FC236}">
                <a16:creationId xmlns:a16="http://schemas.microsoft.com/office/drawing/2014/main" id="{135A1E40-D1CB-4BBC-ECD4-3A65ED6B4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6070" y="4072160"/>
            <a:ext cx="953076" cy="1404696"/>
          </a:xfrm>
          <a:prstGeom prst="rect">
            <a:avLst/>
          </a:prstGeom>
        </p:spPr>
      </p:pic>
      <p:pic>
        <p:nvPicPr>
          <p:cNvPr id="18" name="Picture 17" descr="A person in a green jacket&#10;&#10;Description automatically generated">
            <a:extLst>
              <a:ext uri="{FF2B5EF4-FFF2-40B4-BE49-F238E27FC236}">
                <a16:creationId xmlns:a16="http://schemas.microsoft.com/office/drawing/2014/main" id="{4B65694C-5CA3-7162-FF66-2498F07EF7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3372" y="4070138"/>
            <a:ext cx="1575742" cy="1456274"/>
          </a:xfrm>
          <a:prstGeom prst="rect">
            <a:avLst/>
          </a:prstGeom>
        </p:spPr>
      </p:pic>
      <p:pic>
        <p:nvPicPr>
          <p:cNvPr id="20" name="Picture 19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48780038-4F75-040F-D7A8-66A1D737E5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45" y="782975"/>
            <a:ext cx="1610469" cy="2261509"/>
          </a:xfrm>
          <a:prstGeom prst="rect">
            <a:avLst/>
          </a:prstGeom>
          <a:solidFill>
            <a:srgbClr val="FFFFFF">
              <a:shade val="85000"/>
            </a:srgbClr>
          </a:solidFill>
          <a:effectLst>
            <a:outerShdw blurRad="50800" dist="17780" dir="54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412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9FC07F-0C82-0992-0116-4ED1513B2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72F97D-932F-15EE-0AE8-FF667B6B0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D4A993-4365-B686-8F32-A533737E6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77065B-41CB-69E5-AC07-A455094F1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F8EDA87-DE2E-E0C9-D5E6-AE062A496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B1D3E0-83D5-1DAF-4977-1F6EACB48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76" y="1990641"/>
            <a:ext cx="11132522" cy="39805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200" dirty="0"/>
              <a:t>Lessons Learned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D8ACF58-529A-B5FD-55D8-1A0C268BD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571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39C42CD-C9EA-9D13-F089-FBDCDCADE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6286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12165" y="684317"/>
            <a:ext cx="97676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+mj-lt"/>
              </a:rPr>
              <a:t>Mentoring projects with a professional development component enrich the graduate student experience and allow for close monitoring of degree advancement.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+mj-lt"/>
              </a:rPr>
              <a:t>Milestone celebrations are an integral component of programming.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+mj-lt"/>
              </a:rPr>
              <a:t>Formative assessment provides opportunity for periodic program improvements.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+mj-lt"/>
              </a:rPr>
              <a:t>Program staff must be prepared to mitigate negative experiences due to mentor/protégé relationships go awry.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+mj-lt"/>
              </a:rPr>
              <a:t>Mental health awareness, coaching, and resources humanize the graduate student experience.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+mj-lt"/>
              </a:rPr>
              <a:t>It takes a village: joint efforts coalesce people’s assets that improve the graduate student experience.</a:t>
            </a:r>
          </a:p>
        </p:txBody>
      </p:sp>
    </p:spTree>
    <p:extLst>
      <p:ext uri="{BB962C8B-B14F-4D97-AF65-F5344CB8AC3E}">
        <p14:creationId xmlns:p14="http://schemas.microsoft.com/office/powerpoint/2010/main" val="464914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9FC07F-0C82-0992-0116-4ED1513B2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72F97D-932F-15EE-0AE8-FF667B6B0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D4A993-4365-B686-8F32-A533737E6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77065B-41CB-69E5-AC07-A455094F1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F8EDA87-DE2E-E0C9-D5E6-AE062A496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B1D3E0-83D5-1DAF-4977-1F6EACB48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76" y="1990641"/>
            <a:ext cx="11132522" cy="39805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200" dirty="0"/>
              <a:t>Contact us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D8ACF58-529A-B5FD-55D8-1A0C268BD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571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39C42CD-C9EA-9D13-F089-FBDCDCADE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6286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AA41761-0B54-86B0-CAC6-D9683793CF2E}"/>
              </a:ext>
            </a:extLst>
          </p:cNvPr>
          <p:cNvSpPr txBox="1"/>
          <p:nvPr/>
        </p:nvSpPr>
        <p:spPr>
          <a:xfrm>
            <a:off x="1269336" y="1771105"/>
            <a:ext cx="934755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UT System Louis Stokes Alliance for Minority Participation: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400" dirty="0">
                <a:latin typeface="+mj-lt"/>
              </a:rPr>
              <a:t>	https://www.utep.edu/engineering/lsamp/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	avarcier@utep.edu</a:t>
            </a:r>
          </a:p>
          <a:p>
            <a:r>
              <a:rPr lang="en-US" sz="2400" dirty="0">
                <a:latin typeface="+mj-lt"/>
              </a:rPr>
              <a:t>	bflores@utep.edu</a:t>
            </a:r>
          </a:p>
          <a:p>
            <a:r>
              <a:rPr lang="en-US" sz="2400" dirty="0">
                <a:latin typeface="+mj-lt"/>
              </a:rPr>
              <a:t>	hknaust@utep.edu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991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83168C5-529E-4E00-9D4C-9F5E325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19AA9-1A0E-B3F2-02BA-BCA23F1D4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76" y="1990641"/>
            <a:ext cx="11132522" cy="39805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200" dirty="0"/>
              <a:t>What is the Bridge to the Doctorate (BD) project?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EC0903C-FF46-4546-AC00-F18FCD5BF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571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70C4DD-D704-4C63-874C-EA8923E7F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6286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09F6AA7-1841-2E9B-FB53-3E5BD9181329}"/>
              </a:ext>
            </a:extLst>
          </p:cNvPr>
          <p:cNvSpPr txBox="1"/>
          <p:nvPr/>
        </p:nvSpPr>
        <p:spPr>
          <a:xfrm>
            <a:off x="764189" y="882760"/>
            <a:ext cx="117134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Funded by the National Science Foundation (NSF)</a:t>
            </a:r>
          </a:p>
          <a:p>
            <a:pPr lvl="0">
              <a:spcBef>
                <a:spcPct val="0"/>
              </a:spcBef>
            </a:pPr>
            <a:endParaRPr lang="en-US" dirty="0">
              <a:latin typeface="+mj-lt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Began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 in 2003 as an initiative to support Louis Stokes Alliance for Minority Participation (LSAMP) alumni during their first two years of graduate studies</a:t>
            </a:r>
          </a:p>
          <a:p>
            <a:pPr>
              <a:spcBef>
                <a:spcPct val="0"/>
              </a:spcBef>
            </a:pPr>
            <a:endParaRPr kumimoji="0" lang="en-US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Arial"/>
              </a:rPr>
              <a:t>Available to national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Arial"/>
              </a:rPr>
              <a:t> LSAMP alliances in Phase III or later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v"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Arial"/>
              </a:rPr>
              <a:t>Two-year project that funds 12 STEM Ph.D. students:</a:t>
            </a:r>
          </a:p>
          <a:p>
            <a:pPr marL="742950" lvl="1" indent="-28575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kumimoji="0" lang="en-US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Full</a:t>
            </a:r>
            <a:r>
              <a:rPr kumimoji="0" lang="en-US" b="0" i="0" u="none" strike="noStrike" kern="1200" cap="none" spc="0" normalizeH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 tuition and fees</a:t>
            </a:r>
          </a:p>
          <a:p>
            <a:pPr marL="742950" lvl="1" indent="-28575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Arial"/>
              </a:rPr>
              <a:t>$32,000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Arial"/>
              </a:rPr>
              <a:t> / year stipend</a:t>
            </a:r>
          </a:p>
          <a:p>
            <a:pPr marL="742950" lvl="1" indent="-28575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Student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 Health Insurance</a:t>
            </a:r>
          </a:p>
          <a:p>
            <a:pPr marL="742950" lvl="1" indent="-28575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Arial"/>
              </a:rPr>
              <a:t>Professional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Arial"/>
              </a:rPr>
              <a:t> development</a:t>
            </a:r>
          </a:p>
          <a:p>
            <a:pPr marL="742950" lvl="1" indent="-28575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High-quality mentorship</a:t>
            </a:r>
          </a:p>
          <a:p>
            <a:pPr marL="742950" lvl="1" indent="-28575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Arial"/>
              </a:rPr>
              <a:t>Institutional funding following 2-year BD tenure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442" y="2617470"/>
            <a:ext cx="2183148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08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9FC07F-0C82-0992-0116-4ED1513B2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72F97D-932F-15EE-0AE8-FF667B6B0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D4A993-4365-B686-8F32-A533737E6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77065B-41CB-69E5-AC07-A455094F1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F8EDA87-DE2E-E0C9-D5E6-AE062A496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B1D3E0-83D5-1DAF-4977-1F6EACB48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76" y="1990641"/>
            <a:ext cx="11132522" cy="39805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200" dirty="0"/>
              <a:t>What is the BD project?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D8ACF58-529A-B5FD-55D8-1A0C268BD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571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39C42CD-C9EA-9D13-F089-FBDCDCADE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6286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AA41761-0B54-86B0-CAC6-D9683793CF2E}"/>
              </a:ext>
            </a:extLst>
          </p:cNvPr>
          <p:cNvSpPr txBox="1"/>
          <p:nvPr/>
        </p:nvSpPr>
        <p:spPr>
          <a:xfrm>
            <a:off x="329457" y="1283960"/>
            <a:ext cx="1186254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latin typeface="+mj-lt"/>
              </a:rPr>
              <a:t>Program Objectives</a:t>
            </a:r>
          </a:p>
          <a:p>
            <a:pPr marL="742950" lvl="1" indent="-28575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200" dirty="0">
                <a:latin typeface="+mj-lt"/>
              </a:rPr>
              <a:t>Recruit and select a cohort of highly-motivated and well-prepared BD Fellows</a:t>
            </a:r>
          </a:p>
          <a:p>
            <a:pPr marL="742950" lvl="1" indent="-28575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200" dirty="0">
                <a:latin typeface="+mj-lt"/>
              </a:rPr>
              <a:t>Induct BD Fellows into competitive research laboratories and projects</a:t>
            </a:r>
          </a:p>
          <a:p>
            <a:pPr marL="742950" lvl="1" indent="-28575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200" dirty="0">
                <a:latin typeface="+mj-lt"/>
              </a:rPr>
              <a:t>Provide a complete and relevant professional development program</a:t>
            </a:r>
          </a:p>
          <a:p>
            <a:pPr marL="742950" lvl="1" indent="-28575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200" dirty="0">
                <a:latin typeface="+mj-lt"/>
              </a:rPr>
              <a:t>Create a positive social environment with network and peer support </a:t>
            </a:r>
          </a:p>
          <a:p>
            <a:pPr marL="742950" lvl="1" indent="-28575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200" dirty="0">
                <a:latin typeface="+mj-lt"/>
              </a:rPr>
              <a:t>Provide rich, continuous mentoring experiences</a:t>
            </a:r>
          </a:p>
          <a:p>
            <a:pPr marL="742950" lvl="1" indent="-28575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200" dirty="0">
                <a:latin typeface="+mj-lt"/>
              </a:rPr>
              <a:t>Provide financial planning skills and security for the duration of doctoral studies.</a:t>
            </a:r>
          </a:p>
          <a:p>
            <a:pPr lvl="0">
              <a:spcBef>
                <a:spcPct val="0"/>
              </a:spcBef>
            </a:pPr>
            <a:endParaRPr lang="en-US" sz="18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7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A189AB-9013-81D4-386A-FF081D47E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EA0E1CF-9F21-8ABB-9FB9-2C85F773C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6B9F53-FEEF-8C09-9001-BA59A8890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8CFE445-7A03-5FAF-8D0C-83F75E248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98E8D67-ED5C-F7ED-0A05-576D466CB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7D51C-9D09-EF47-5C0C-680A3E5AE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76" y="4959928"/>
            <a:ext cx="11132522" cy="10112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200" dirty="0"/>
              <a:t>The BD Project in the UT System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979FF30-F1B1-D72C-967A-46A0852E7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571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D993D42-0E0C-057D-BC96-531CB6C1B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6286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76E768E-87CE-406A-B29B-D02BCC053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341021"/>
              </p:ext>
            </p:extLst>
          </p:nvPr>
        </p:nvGraphicFramePr>
        <p:xfrm>
          <a:off x="2747995" y="645965"/>
          <a:ext cx="6096000" cy="2123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7647737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87824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BD Award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938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UT</a:t>
                      </a:r>
                      <a:r>
                        <a:rPr lang="en-US" baseline="0" dirty="0"/>
                        <a:t> El Paso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2003, 2005, 2008, 2009, 2011, 2013, 2018, 2022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792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UT Rio Grande</a:t>
                      </a:r>
                      <a:r>
                        <a:rPr lang="en-US" baseline="0" dirty="0"/>
                        <a:t> Valley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586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UT Arlington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2010, 2014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513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UT San Antonio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8773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948143C-4CEB-F910-B9D8-C512E98953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04" y="3084695"/>
            <a:ext cx="2846050" cy="2134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E5028C-B79C-B65A-1629-657CF9950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13" y="3049269"/>
            <a:ext cx="3100449" cy="216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3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0F1A16-4999-6394-BEA1-154A96038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A5CE2C-3238-88E1-6C34-04BB7C26D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E96060F-418E-3D5C-5EC5-112468F4A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92D5EF-1272-8475-8EB1-F98C54A58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19BD3D6-28C5-7D5D-B5CB-B4564323D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8C216-184B-2E6B-A138-CC9042D2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5535362"/>
            <a:ext cx="11132522" cy="6053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Georgia"/>
              </a:rPr>
              <a:t>What do Doctoral Students Need to Graduate?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3EE13C8-02A8-0D54-071B-778745676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571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6DE0086-9BC4-9E5C-E3AE-E4BD9C0C5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6286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3DD728A-4E5E-318F-FC7F-8550DDB8283A}"/>
              </a:ext>
            </a:extLst>
          </p:cNvPr>
          <p:cNvSpPr txBox="1"/>
          <p:nvPr/>
        </p:nvSpPr>
        <p:spPr>
          <a:xfrm>
            <a:off x="396986" y="599397"/>
            <a:ext cx="11312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400" b="1" dirty="0">
                <a:latin typeface="+mj-lt"/>
                <a:ea typeface="Palatino Linotype" panose="02040502050505030304" pitchFamily="18" charset="0"/>
              </a:rPr>
              <a:t>Main</a:t>
            </a:r>
            <a:r>
              <a:rPr lang="en-US" sz="2400" b="1" spc="220" dirty="0">
                <a:latin typeface="+mj-lt"/>
                <a:ea typeface="Palatino Linotype" panose="02040502050505030304" pitchFamily="18" charset="0"/>
              </a:rPr>
              <a:t> </a:t>
            </a:r>
            <a:r>
              <a:rPr lang="en-US" sz="2400" b="1" spc="-5" dirty="0">
                <a:latin typeface="+mj-lt"/>
                <a:ea typeface="Palatino Linotype" panose="02040502050505030304" pitchFamily="18" charset="0"/>
              </a:rPr>
              <a:t>Factors</a:t>
            </a:r>
            <a:r>
              <a:rPr lang="en-US" sz="2400" b="1" spc="220" dirty="0">
                <a:latin typeface="+mj-lt"/>
                <a:ea typeface="Palatino Linotype" panose="02040502050505030304" pitchFamily="18" charset="0"/>
              </a:rPr>
              <a:t> </a:t>
            </a:r>
            <a:r>
              <a:rPr lang="en-US" sz="2400" b="1" spc="-5" dirty="0">
                <a:latin typeface="+mj-lt"/>
                <a:ea typeface="Palatino Linotype" panose="02040502050505030304" pitchFamily="18" charset="0"/>
              </a:rPr>
              <a:t>that</a:t>
            </a:r>
            <a:r>
              <a:rPr lang="en-US" sz="2400" b="1" dirty="0">
                <a:latin typeface="+mj-lt"/>
                <a:ea typeface="Palatino Linotype" panose="02040502050505030304" pitchFamily="18" charset="0"/>
              </a:rPr>
              <a:t> Contribute </a:t>
            </a:r>
            <a:r>
              <a:rPr lang="en-US" sz="2400" b="1" spc="-5" dirty="0">
                <a:latin typeface="+mj-lt"/>
                <a:ea typeface="Palatino Linotype" panose="02040502050505030304" pitchFamily="18" charset="0"/>
              </a:rPr>
              <a:t>to</a:t>
            </a:r>
            <a:r>
              <a:rPr lang="en-US" sz="2400" b="1" dirty="0">
                <a:latin typeface="+mj-lt"/>
                <a:ea typeface="Palatino Linotype" panose="02040502050505030304" pitchFamily="18" charset="0"/>
              </a:rPr>
              <a:t> </a:t>
            </a:r>
            <a:r>
              <a:rPr lang="en-US" sz="2400" b="1" spc="-5" dirty="0">
                <a:latin typeface="+mj-lt"/>
                <a:ea typeface="Palatino Linotype" panose="02040502050505030304" pitchFamily="18" charset="0"/>
              </a:rPr>
              <a:t>the</a:t>
            </a:r>
            <a:r>
              <a:rPr lang="en-US" sz="2400" b="1" dirty="0">
                <a:latin typeface="+mj-lt"/>
                <a:ea typeface="Palatino Linotype" panose="02040502050505030304" pitchFamily="18" charset="0"/>
              </a:rPr>
              <a:t> </a:t>
            </a:r>
            <a:r>
              <a:rPr lang="en-US" sz="2400" b="1" spc="-5" dirty="0">
                <a:latin typeface="+mj-lt"/>
                <a:ea typeface="Palatino Linotype" panose="02040502050505030304" pitchFamily="18" charset="0"/>
              </a:rPr>
              <a:t>Ability</a:t>
            </a:r>
            <a:r>
              <a:rPr lang="en-US" sz="2400" b="1" spc="145" dirty="0">
                <a:latin typeface="+mj-lt"/>
                <a:ea typeface="Palatino Linotype" panose="02040502050505030304" pitchFamily="18" charset="0"/>
              </a:rPr>
              <a:t> </a:t>
            </a:r>
            <a:r>
              <a:rPr lang="en-US" sz="2400" b="1" spc="-5" dirty="0">
                <a:latin typeface="+mj-lt"/>
                <a:ea typeface="Palatino Linotype" panose="02040502050505030304" pitchFamily="18" charset="0"/>
              </a:rPr>
              <a:t>to</a:t>
            </a:r>
            <a:r>
              <a:rPr lang="en-US" sz="2400" b="1" dirty="0">
                <a:latin typeface="+mj-lt"/>
                <a:ea typeface="Palatino Linotype" panose="02040502050505030304" pitchFamily="18" charset="0"/>
              </a:rPr>
              <a:t> Complete</a:t>
            </a:r>
            <a:r>
              <a:rPr lang="en-US" sz="2400" b="1" spc="135" dirty="0">
                <a:latin typeface="+mj-lt"/>
                <a:ea typeface="Palatino Linotype" panose="02040502050505030304" pitchFamily="18" charset="0"/>
              </a:rPr>
              <a:t> </a:t>
            </a:r>
            <a:r>
              <a:rPr lang="en-US" sz="2400" b="1" dirty="0">
                <a:latin typeface="+mj-lt"/>
                <a:ea typeface="Palatino Linotype" panose="02040502050505030304" pitchFamily="18" charset="0"/>
              </a:rPr>
              <a:t>Doctoral</a:t>
            </a:r>
            <a:r>
              <a:rPr lang="en-US" sz="2400" b="1" spc="-25" dirty="0">
                <a:latin typeface="+mj-lt"/>
                <a:ea typeface="Palatino Linotype" panose="02040502050505030304" pitchFamily="18" charset="0"/>
              </a:rPr>
              <a:t> </a:t>
            </a:r>
            <a:r>
              <a:rPr lang="en-US" sz="2400" b="1" dirty="0">
                <a:latin typeface="+mj-lt"/>
                <a:ea typeface="Palatino Linotype" panose="02040502050505030304" pitchFamily="18" charset="0"/>
              </a:rPr>
              <a:t>Degrees</a:t>
            </a:r>
            <a:r>
              <a:rPr lang="en-US" sz="2400" b="1" spc="-20" dirty="0">
                <a:latin typeface="+mj-lt"/>
                <a:ea typeface="Palatino Linotype" panose="02040502050505030304" pitchFamily="18" charset="0"/>
              </a:rPr>
              <a:t> </a:t>
            </a:r>
          </a:p>
          <a:p>
            <a:pPr lvl="1">
              <a:spcBef>
                <a:spcPct val="0"/>
              </a:spcBef>
            </a:pPr>
            <a:r>
              <a:rPr lang="en-US" sz="2400" b="1" dirty="0">
                <a:latin typeface="+mj-lt"/>
                <a:ea typeface="Palatino Linotype" panose="02040502050505030304" pitchFamily="18" charset="0"/>
              </a:rPr>
              <a:t>(CGS</a:t>
            </a:r>
            <a:r>
              <a:rPr lang="en-US" sz="2400" b="1" spc="-20" dirty="0">
                <a:latin typeface="+mj-lt"/>
                <a:ea typeface="Palatino Linotype" panose="02040502050505030304" pitchFamily="18" charset="0"/>
              </a:rPr>
              <a:t> </a:t>
            </a:r>
            <a:r>
              <a:rPr lang="en-US" sz="2400" b="1" dirty="0">
                <a:latin typeface="+mj-lt"/>
                <a:ea typeface="Palatino Linotype" panose="02040502050505030304" pitchFamily="18" charset="0"/>
              </a:rPr>
              <a:t>Ph.D.</a:t>
            </a:r>
            <a:r>
              <a:rPr lang="en-US" sz="2400" b="1" spc="-15" dirty="0">
                <a:latin typeface="+mj-lt"/>
                <a:ea typeface="Palatino Linotype" panose="02040502050505030304" pitchFamily="18" charset="0"/>
              </a:rPr>
              <a:t> </a:t>
            </a:r>
            <a:r>
              <a:rPr lang="en-US" sz="2400" b="1" spc="-5" dirty="0">
                <a:latin typeface="+mj-lt"/>
                <a:ea typeface="Palatino Linotype" panose="02040502050505030304" pitchFamily="18" charset="0"/>
              </a:rPr>
              <a:t>Completion</a:t>
            </a:r>
            <a:r>
              <a:rPr lang="en-US" sz="2400" b="1" spc="-20" dirty="0">
                <a:latin typeface="+mj-lt"/>
                <a:ea typeface="Palatino Linotype" panose="02040502050505030304" pitchFamily="18" charset="0"/>
              </a:rPr>
              <a:t> </a:t>
            </a:r>
            <a:r>
              <a:rPr lang="en-US" sz="2400" b="1" dirty="0">
                <a:latin typeface="+mj-lt"/>
                <a:ea typeface="Palatino Linotype" panose="02040502050505030304" pitchFamily="18" charset="0"/>
              </a:rPr>
              <a:t>Project</a:t>
            </a:r>
            <a:r>
              <a:rPr lang="en-US" sz="2400" b="1" spc="-20" dirty="0">
                <a:latin typeface="+mj-lt"/>
                <a:ea typeface="Palatino Linotype" panose="02040502050505030304" pitchFamily="18" charset="0"/>
              </a:rPr>
              <a:t> </a:t>
            </a:r>
            <a:r>
              <a:rPr lang="en-US" sz="2400" b="1" spc="-5" dirty="0">
                <a:latin typeface="+mj-lt"/>
                <a:ea typeface="Palatino Linotype" panose="02040502050505030304" pitchFamily="18" charset="0"/>
              </a:rPr>
              <a:t>Survey,</a:t>
            </a:r>
            <a:r>
              <a:rPr lang="en-US" sz="2400" b="1" spc="-20" dirty="0">
                <a:latin typeface="+mj-lt"/>
                <a:ea typeface="Palatino Linotype" panose="02040502050505030304" pitchFamily="18" charset="0"/>
              </a:rPr>
              <a:t> </a:t>
            </a:r>
            <a:r>
              <a:rPr lang="en-US" sz="2400" b="1" dirty="0">
                <a:latin typeface="+mj-lt"/>
                <a:ea typeface="Palatino Linotype" panose="02040502050505030304" pitchFamily="18" charset="0"/>
              </a:rPr>
              <a:t>N=1,406):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80790D5-B54C-0157-AAF2-F63EFCF5C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146366"/>
              </p:ext>
            </p:extLst>
          </p:nvPr>
        </p:nvGraphicFramePr>
        <p:xfrm>
          <a:off x="3337791" y="1458290"/>
          <a:ext cx="5025159" cy="40806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25982">
                  <a:extLst>
                    <a:ext uri="{9D8B030D-6E8A-4147-A177-3AD203B41FA5}">
                      <a16:colId xmlns:a16="http://schemas.microsoft.com/office/drawing/2014/main" val="1271272851"/>
                    </a:ext>
                  </a:extLst>
                </a:gridCol>
                <a:gridCol w="1499177">
                  <a:extLst>
                    <a:ext uri="{9D8B030D-6E8A-4147-A177-3AD203B41FA5}">
                      <a16:colId xmlns:a16="http://schemas.microsoft.com/office/drawing/2014/main" val="1048479628"/>
                    </a:ext>
                  </a:extLst>
                </a:gridCol>
              </a:tblGrid>
              <a:tr h="395187">
                <a:tc>
                  <a:txBody>
                    <a:bodyPr/>
                    <a:lstStyle/>
                    <a:p>
                      <a:pPr marL="55880" marR="0" algn="just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MAIN</a:t>
                      </a:r>
                      <a:r>
                        <a:rPr lang="en-US" sz="1200" spc="-9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CONTRIBUTING</a:t>
                      </a:r>
                      <a:r>
                        <a:rPr lang="en-US" sz="1200" spc="-9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FACTORS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0" algn="just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%</a:t>
                      </a:r>
                      <a:r>
                        <a:rPr lang="en-US" sz="1200" spc="-100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RESPONDENTS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0557174"/>
                  </a:ext>
                </a:extLst>
              </a:tr>
              <a:tr h="395187">
                <a:tc>
                  <a:txBody>
                    <a:bodyPr/>
                    <a:lstStyle/>
                    <a:p>
                      <a:pPr marL="55880" marR="0" algn="just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</a:rPr>
                        <a:t>1. Financial</a:t>
                      </a:r>
                      <a:r>
                        <a:rPr lang="en-US" sz="1600" dirty="0">
                          <a:effectLst/>
                        </a:rPr>
                        <a:t> Support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430" algn="ctr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</a:rPr>
                        <a:t>80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9030162"/>
                  </a:ext>
                </a:extLst>
              </a:tr>
              <a:tr h="395187">
                <a:tc>
                  <a:txBody>
                    <a:bodyPr/>
                    <a:lstStyle/>
                    <a:p>
                      <a:pPr marL="55880" marR="0" algn="just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r>
                        <a:rPr lang="en-US" sz="1600" b="1" spc="-5" dirty="0">
                          <a:solidFill>
                            <a:srgbClr val="0070C0"/>
                          </a:solidFill>
                          <a:effectLst/>
                        </a:rPr>
                        <a:t>.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</a:rPr>
                        <a:t>Mentoring/Advising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430" algn="ctr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</a:rPr>
                        <a:t>65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7161970"/>
                  </a:ext>
                </a:extLst>
              </a:tr>
              <a:tr h="395187">
                <a:tc>
                  <a:txBody>
                    <a:bodyPr/>
                    <a:lstStyle/>
                    <a:p>
                      <a:pPr marL="55880" marR="0" algn="just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</a:rPr>
                        <a:t>3. Family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430" algn="ctr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</a:rPr>
                        <a:t>57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6017329"/>
                  </a:ext>
                </a:extLst>
              </a:tr>
              <a:tr h="395187">
                <a:tc>
                  <a:txBody>
                    <a:bodyPr/>
                    <a:lstStyle/>
                    <a:p>
                      <a:pPr marL="55880" marR="0" algn="just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spc="-5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16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Environment/</a:t>
                      </a:r>
                    </a:p>
                    <a:p>
                      <a:pPr marL="55880" marR="0" algn="just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Peer Group Support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0795" algn="ctr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</a:rPr>
                        <a:t>40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2941281"/>
                  </a:ext>
                </a:extLst>
              </a:tr>
              <a:tr h="395187">
                <a:tc>
                  <a:txBody>
                    <a:bodyPr/>
                    <a:lstStyle/>
                    <a:p>
                      <a:pPr marL="55880" marR="0" algn="just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</a:rPr>
                        <a:t>5.</a:t>
                      </a:r>
                      <a:r>
                        <a:rPr lang="en-US" sz="1600" spc="-30" dirty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Program</a:t>
                      </a:r>
                      <a:r>
                        <a:rPr lang="en-US" sz="1600" spc="-25" dirty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Quality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430" algn="ctr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</a:rPr>
                        <a:t>36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0760867"/>
                  </a:ext>
                </a:extLst>
              </a:tr>
              <a:tr h="395187">
                <a:tc>
                  <a:txBody>
                    <a:bodyPr/>
                    <a:lstStyle/>
                    <a:p>
                      <a:pPr marL="55880" marR="0" algn="just" defTabSz="914400" rtl="0" eaLnBrk="1" latinLnBrk="0" hangingPunct="1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spc="-5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Professional/Career Guidance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0795" algn="ctr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</a:rPr>
                        <a:t>29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1001199"/>
                  </a:ext>
                </a:extLst>
              </a:tr>
              <a:tr h="395187">
                <a:tc>
                  <a:txBody>
                    <a:bodyPr/>
                    <a:lstStyle/>
                    <a:p>
                      <a:pPr marL="55880" marR="0" algn="just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</a:rPr>
                        <a:t>7.</a:t>
                      </a:r>
                      <a:r>
                        <a:rPr lang="en-US" sz="1600" spc="-65" dirty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Program</a:t>
                      </a:r>
                      <a:r>
                        <a:rPr lang="en-US" sz="1600" spc="-6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Requirements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0795" algn="ctr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</a:rPr>
                        <a:t>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8698913"/>
                  </a:ext>
                </a:extLst>
              </a:tr>
              <a:tr h="380641">
                <a:tc>
                  <a:txBody>
                    <a:bodyPr/>
                    <a:lstStyle/>
                    <a:p>
                      <a:pPr marL="55880" marR="0" algn="just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</a:rPr>
                        <a:t>8.</a:t>
                      </a:r>
                      <a:r>
                        <a:rPr lang="en-US" sz="1600" spc="-65" dirty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Personal</a:t>
                      </a:r>
                      <a:r>
                        <a:rPr lang="en-US" sz="1600" spc="-5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Circumstances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0795" algn="ctr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</a:rPr>
                        <a:t>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5993721"/>
                  </a:ext>
                </a:extLst>
              </a:tr>
              <a:tr h="395187">
                <a:tc>
                  <a:txBody>
                    <a:bodyPr/>
                    <a:lstStyle/>
                    <a:p>
                      <a:pPr marL="55880" marR="0" algn="just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</a:rPr>
                        <a:t>9. Other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430" algn="ctr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2890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724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6E9455-5A2B-1B9E-33EB-F657ABDA5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A130E3-FF5E-9653-EFAE-8EE748F02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370E5F5-C62D-C3CB-5E13-BE4F35CEC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695C9A3-FC1D-00A3-7C89-23FB63FA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68389CC-9E8A-A854-CE90-56C55B7A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0F4C9-2AFC-B297-A229-DAEA8F33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5317746"/>
            <a:ext cx="11132522" cy="9627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200" dirty="0"/>
              <a:t>Operational Definition of Mentoring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FB18511-9212-4A96-8865-767BDF10A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571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80AA5A4-2CF0-01AD-76F3-288B7EA36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6286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801268F-DE1B-DBB8-FDB0-F6B009CB9AC5}"/>
              </a:ext>
            </a:extLst>
          </p:cNvPr>
          <p:cNvSpPr txBox="1"/>
          <p:nvPr/>
        </p:nvSpPr>
        <p:spPr>
          <a:xfrm>
            <a:off x="1161474" y="1143001"/>
            <a:ext cx="84367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Holistic mentoring is a multifaceted, reciprocal, and conscious relationship in which a mentor engages a protégé or group of protégés from diverse backgrounds to advance their goals and to learn from their professional development experiences.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2000" dirty="0">
                <a:latin typeface="+mj-lt"/>
              </a:rPr>
              <a:t>In addition to </a:t>
            </a:r>
            <a:r>
              <a:rPr lang="en-US" sz="2000" b="1" dirty="0">
                <a:solidFill>
                  <a:srgbClr val="E06666"/>
                </a:solidFill>
                <a:latin typeface="+mj-lt"/>
              </a:rPr>
              <a:t>guiding</a:t>
            </a:r>
            <a:r>
              <a:rPr lang="en-US" sz="2000" dirty="0">
                <a:solidFill>
                  <a:srgbClr val="E06666"/>
                </a:solidFill>
                <a:latin typeface="+mj-lt"/>
              </a:rPr>
              <a:t> </a:t>
            </a:r>
            <a:r>
              <a:rPr lang="en-US" sz="2000" dirty="0">
                <a:latin typeface="+mj-lt"/>
              </a:rPr>
              <a:t>the discovery of intellectual passions, </a:t>
            </a:r>
            <a:r>
              <a:rPr lang="en-US" sz="2000" b="1" dirty="0">
                <a:solidFill>
                  <a:srgbClr val="E06666"/>
                </a:solidFill>
                <a:latin typeface="+mj-lt"/>
              </a:rPr>
              <a:t>providing advice</a:t>
            </a:r>
            <a:r>
              <a:rPr lang="en-US" sz="2000" dirty="0">
                <a:latin typeface="+mj-lt"/>
              </a:rPr>
              <a:t> and </a:t>
            </a:r>
            <a:r>
              <a:rPr lang="en-US" sz="2000" b="1" dirty="0">
                <a:solidFill>
                  <a:srgbClr val="E06666"/>
                </a:solidFill>
                <a:latin typeface="+mj-lt"/>
              </a:rPr>
              <a:t>access</a:t>
            </a:r>
            <a:r>
              <a:rPr lang="en-US" sz="2000" dirty="0">
                <a:latin typeface="+mj-lt"/>
              </a:rPr>
              <a:t> to resources, and </a:t>
            </a:r>
            <a:r>
              <a:rPr lang="en-US" sz="2000" b="1" dirty="0">
                <a:solidFill>
                  <a:srgbClr val="E06666"/>
                </a:solidFill>
                <a:latin typeface="+mj-lt"/>
              </a:rPr>
              <a:t>advocating</a:t>
            </a:r>
            <a:r>
              <a:rPr lang="en-US" sz="2000" dirty="0">
                <a:latin typeface="+mj-lt"/>
              </a:rPr>
              <a:t> for their protégés, holistic mentors readily </a:t>
            </a:r>
            <a:r>
              <a:rPr lang="en-US" sz="2000" b="1" dirty="0">
                <a:solidFill>
                  <a:srgbClr val="E06666"/>
                </a:solidFill>
                <a:latin typeface="+mj-lt"/>
              </a:rPr>
              <a:t>acknowledge</a:t>
            </a:r>
            <a:r>
              <a:rPr lang="en-US" sz="2000" dirty="0">
                <a:solidFill>
                  <a:srgbClr val="E06666"/>
                </a:solidFill>
                <a:latin typeface="+mj-lt"/>
              </a:rPr>
              <a:t> </a:t>
            </a:r>
            <a:r>
              <a:rPr lang="en-US" sz="2000" dirty="0">
                <a:latin typeface="+mj-lt"/>
              </a:rPr>
              <a:t>their protégés identity, </a:t>
            </a:r>
            <a:r>
              <a:rPr lang="en-US" sz="2000" b="1" dirty="0">
                <a:solidFill>
                  <a:srgbClr val="E06666"/>
                </a:solidFill>
                <a:latin typeface="+mj-lt"/>
              </a:rPr>
              <a:t>validate</a:t>
            </a:r>
            <a:r>
              <a:rPr lang="en-US" sz="2000" dirty="0">
                <a:latin typeface="+mj-lt"/>
              </a:rPr>
              <a:t> their backgrounds and accomplishments, and </a:t>
            </a:r>
            <a:r>
              <a:rPr lang="en-US" sz="2000" b="1" dirty="0">
                <a:solidFill>
                  <a:srgbClr val="E06666"/>
                </a:solidFill>
                <a:latin typeface="+mj-lt"/>
              </a:rPr>
              <a:t>provide</a:t>
            </a:r>
            <a:r>
              <a:rPr lang="en-US" sz="2000" dirty="0">
                <a:latin typeface="+mj-lt"/>
              </a:rPr>
              <a:t> supportive environments to prevent isolation by promoting cultural awareness and sensitivity.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000" dirty="0">
                <a:latin typeface="+mj-lt"/>
              </a:rPr>
              <a:t>Mentors and protégés work together toward a better future by engaging each other in a virtuous cycle of learning and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>
                <a:solidFill>
                  <a:srgbClr val="E06666"/>
                </a:solidFill>
                <a:latin typeface="+mj-lt"/>
              </a:rPr>
              <a:t>holistic growth of the individual.</a:t>
            </a: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750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98A83F-8D7B-FB17-4F3E-EB6B5BD36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C35DEF9-6FDD-FA10-B7AE-0B50FE1AB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0E2A23-E952-2AB1-6379-A6C35088F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570713-6F45-8A4F-D57F-DC6A8C756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08ACD38-45D0-9C25-DBD7-E0D8C0829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22C70-C10D-6B1B-58D5-68C08D4F4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76" y="5403273"/>
            <a:ext cx="11132522" cy="5679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200" dirty="0"/>
              <a:t>Facets of Mentoring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6286BEF-15AC-8966-7FC0-E9B76E98D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571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3061C55-1256-4C4E-4CD1-E6C1FF91B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6286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436A90-DD18-4994-EBF4-A318CFB0164A}"/>
              </a:ext>
            </a:extLst>
          </p:cNvPr>
          <p:cNvSpPr txBox="1"/>
          <p:nvPr/>
        </p:nvSpPr>
        <p:spPr>
          <a:xfrm>
            <a:off x="329457" y="1283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97772F-97A2-6D1F-DA6C-8C6FD14B1DE3}"/>
              </a:ext>
            </a:extLst>
          </p:cNvPr>
          <p:cNvGrpSpPr/>
          <p:nvPr/>
        </p:nvGrpSpPr>
        <p:grpSpPr>
          <a:xfrm>
            <a:off x="1660261" y="778008"/>
            <a:ext cx="8123357" cy="4567244"/>
            <a:chOff x="311701" y="1149069"/>
            <a:chExt cx="6161928" cy="3419806"/>
          </a:xfrm>
        </p:grpSpPr>
        <p:pic>
          <p:nvPicPr>
            <p:cNvPr id="5" name="Google Shape;149;p23">
              <a:extLst>
                <a:ext uri="{FF2B5EF4-FFF2-40B4-BE49-F238E27FC236}">
                  <a16:creationId xmlns:a16="http://schemas.microsoft.com/office/drawing/2014/main" id="{C3BBB16F-829E-FA86-3C8D-63FC9266FCF0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11701" y="1149069"/>
              <a:ext cx="6161928" cy="341980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pic>
        <p:sp>
          <p:nvSpPr>
            <p:cNvPr id="6" name="Google Shape;151;p23">
              <a:extLst>
                <a:ext uri="{FF2B5EF4-FFF2-40B4-BE49-F238E27FC236}">
                  <a16:creationId xmlns:a16="http://schemas.microsoft.com/office/drawing/2014/main" id="{50D2122E-C504-DB16-E1DA-EADC99468800}"/>
                </a:ext>
              </a:extLst>
            </p:cNvPr>
            <p:cNvSpPr txBox="1"/>
            <p:nvPr/>
          </p:nvSpPr>
          <p:spPr>
            <a:xfrm>
              <a:off x="1947425" y="2161033"/>
              <a:ext cx="375722" cy="29339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5"/>
                  </a:solidFill>
                </a:rPr>
                <a:t>1</a:t>
              </a:r>
              <a:endParaRPr sz="1300">
                <a:solidFill>
                  <a:schemeClr val="accent5"/>
                </a:solidFill>
              </a:endParaRPr>
            </a:p>
          </p:txBody>
        </p:sp>
        <p:sp>
          <p:nvSpPr>
            <p:cNvPr id="7" name="Google Shape;152;p23">
              <a:extLst>
                <a:ext uri="{FF2B5EF4-FFF2-40B4-BE49-F238E27FC236}">
                  <a16:creationId xmlns:a16="http://schemas.microsoft.com/office/drawing/2014/main" id="{AEC6C15A-1E08-A016-C897-06E3A12F6404}"/>
                </a:ext>
              </a:extLst>
            </p:cNvPr>
            <p:cNvSpPr txBox="1"/>
            <p:nvPr/>
          </p:nvSpPr>
          <p:spPr>
            <a:xfrm>
              <a:off x="2881125" y="2850558"/>
              <a:ext cx="375722" cy="29339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5"/>
                  </a:solidFill>
                </a:rPr>
                <a:t>2</a:t>
              </a:r>
              <a:endParaRPr sz="1300">
                <a:solidFill>
                  <a:schemeClr val="accent5"/>
                </a:solidFill>
              </a:endParaRPr>
            </a:p>
          </p:txBody>
        </p:sp>
        <p:sp>
          <p:nvSpPr>
            <p:cNvPr id="8" name="Google Shape;153;p23">
              <a:extLst>
                <a:ext uri="{FF2B5EF4-FFF2-40B4-BE49-F238E27FC236}">
                  <a16:creationId xmlns:a16="http://schemas.microsoft.com/office/drawing/2014/main" id="{F663A9B9-8F7B-D0C6-4F78-EF64855152D5}"/>
                </a:ext>
              </a:extLst>
            </p:cNvPr>
            <p:cNvSpPr txBox="1"/>
            <p:nvPr/>
          </p:nvSpPr>
          <p:spPr>
            <a:xfrm>
              <a:off x="990775" y="2850558"/>
              <a:ext cx="375722" cy="29339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5"/>
                  </a:solidFill>
                </a:rPr>
                <a:t>5</a:t>
              </a:r>
              <a:endParaRPr sz="1300">
                <a:solidFill>
                  <a:schemeClr val="accent5"/>
                </a:solidFill>
              </a:endParaRPr>
            </a:p>
          </p:txBody>
        </p:sp>
        <p:sp>
          <p:nvSpPr>
            <p:cNvPr id="9" name="Google Shape;154;p23">
              <a:extLst>
                <a:ext uri="{FF2B5EF4-FFF2-40B4-BE49-F238E27FC236}">
                  <a16:creationId xmlns:a16="http://schemas.microsoft.com/office/drawing/2014/main" id="{257E3B91-6923-37B2-4087-ADD2C072886E}"/>
                </a:ext>
              </a:extLst>
            </p:cNvPr>
            <p:cNvSpPr txBox="1"/>
            <p:nvPr/>
          </p:nvSpPr>
          <p:spPr>
            <a:xfrm>
              <a:off x="1436150" y="3934408"/>
              <a:ext cx="375722" cy="29339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5"/>
                  </a:solidFill>
                </a:rPr>
                <a:t>4</a:t>
              </a:r>
              <a:endParaRPr sz="1300">
                <a:solidFill>
                  <a:schemeClr val="accent5"/>
                </a:solidFill>
              </a:endParaRPr>
            </a:p>
          </p:txBody>
        </p:sp>
        <p:sp>
          <p:nvSpPr>
            <p:cNvPr id="10" name="Google Shape;155;p23">
              <a:extLst>
                <a:ext uri="{FF2B5EF4-FFF2-40B4-BE49-F238E27FC236}">
                  <a16:creationId xmlns:a16="http://schemas.microsoft.com/office/drawing/2014/main" id="{174FA9DF-FEDB-7414-78DA-E7B33425CD7F}"/>
                </a:ext>
              </a:extLst>
            </p:cNvPr>
            <p:cNvSpPr txBox="1"/>
            <p:nvPr/>
          </p:nvSpPr>
          <p:spPr>
            <a:xfrm>
              <a:off x="2532625" y="3934408"/>
              <a:ext cx="375722" cy="29339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5"/>
                  </a:solidFill>
                </a:rPr>
                <a:t>3</a:t>
              </a:r>
              <a:endParaRPr sz="1300">
                <a:solidFill>
                  <a:schemeClr val="accent5"/>
                </a:solidFill>
              </a:endParaRPr>
            </a:p>
          </p:txBody>
        </p:sp>
        <p:sp>
          <p:nvSpPr>
            <p:cNvPr id="11" name="Google Shape;156;p23">
              <a:extLst>
                <a:ext uri="{FF2B5EF4-FFF2-40B4-BE49-F238E27FC236}">
                  <a16:creationId xmlns:a16="http://schemas.microsoft.com/office/drawing/2014/main" id="{CF11B9C2-9B96-417A-20FF-C6EF69EBE60B}"/>
                </a:ext>
              </a:extLst>
            </p:cNvPr>
            <p:cNvSpPr txBox="1"/>
            <p:nvPr/>
          </p:nvSpPr>
          <p:spPr>
            <a:xfrm>
              <a:off x="1985100" y="3143658"/>
              <a:ext cx="375722" cy="29339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5"/>
                  </a:solidFill>
                </a:rPr>
                <a:t>6</a:t>
              </a:r>
              <a:endParaRPr sz="1300">
                <a:solidFill>
                  <a:schemeClr val="accent5"/>
                </a:solidFill>
              </a:endParaRPr>
            </a:p>
          </p:txBody>
        </p:sp>
        <p:sp>
          <p:nvSpPr>
            <p:cNvPr id="12" name="Google Shape;157;p23">
              <a:extLst>
                <a:ext uri="{FF2B5EF4-FFF2-40B4-BE49-F238E27FC236}">
                  <a16:creationId xmlns:a16="http://schemas.microsoft.com/office/drawing/2014/main" id="{92147A77-8740-89DD-DCE5-F5519BFAF7DB}"/>
                </a:ext>
              </a:extLst>
            </p:cNvPr>
            <p:cNvSpPr txBox="1"/>
            <p:nvPr/>
          </p:nvSpPr>
          <p:spPr>
            <a:xfrm>
              <a:off x="4286050" y="1651208"/>
              <a:ext cx="375722" cy="29339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5"/>
                  </a:solidFill>
                </a:rPr>
                <a:t>7</a:t>
              </a:r>
              <a:endParaRPr sz="1300">
                <a:solidFill>
                  <a:schemeClr val="accent5"/>
                </a:solidFill>
              </a:endParaRPr>
            </a:p>
          </p:txBody>
        </p:sp>
        <p:sp>
          <p:nvSpPr>
            <p:cNvPr id="13" name="Google Shape;158;p23">
              <a:extLst>
                <a:ext uri="{FF2B5EF4-FFF2-40B4-BE49-F238E27FC236}">
                  <a16:creationId xmlns:a16="http://schemas.microsoft.com/office/drawing/2014/main" id="{FC88DC3C-64DF-D52B-C2C6-4D6446CCEF3F}"/>
                </a:ext>
              </a:extLst>
            </p:cNvPr>
            <p:cNvSpPr txBox="1"/>
            <p:nvPr/>
          </p:nvSpPr>
          <p:spPr>
            <a:xfrm>
              <a:off x="4829100" y="3296508"/>
              <a:ext cx="375722" cy="29339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5"/>
                  </a:solidFill>
                </a:rPr>
                <a:t>10</a:t>
              </a:r>
              <a:endParaRPr sz="1300">
                <a:solidFill>
                  <a:schemeClr val="accent5"/>
                </a:solidFill>
              </a:endParaRPr>
            </a:p>
          </p:txBody>
        </p:sp>
        <p:sp>
          <p:nvSpPr>
            <p:cNvPr id="14" name="Google Shape;159;p23">
              <a:extLst>
                <a:ext uri="{FF2B5EF4-FFF2-40B4-BE49-F238E27FC236}">
                  <a16:creationId xmlns:a16="http://schemas.microsoft.com/office/drawing/2014/main" id="{A73B9231-8115-BFA4-05AC-687DC1AFCFFB}"/>
                </a:ext>
              </a:extLst>
            </p:cNvPr>
            <p:cNvSpPr txBox="1"/>
            <p:nvPr/>
          </p:nvSpPr>
          <p:spPr>
            <a:xfrm>
              <a:off x="5860450" y="2653683"/>
              <a:ext cx="375722" cy="29339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5"/>
                  </a:solidFill>
                </a:rPr>
                <a:t>9</a:t>
              </a:r>
              <a:endParaRPr sz="1300">
                <a:solidFill>
                  <a:schemeClr val="accent5"/>
                </a:solidFill>
              </a:endParaRPr>
            </a:p>
          </p:txBody>
        </p:sp>
        <p:sp>
          <p:nvSpPr>
            <p:cNvPr id="15" name="Google Shape;160;p23">
              <a:extLst>
                <a:ext uri="{FF2B5EF4-FFF2-40B4-BE49-F238E27FC236}">
                  <a16:creationId xmlns:a16="http://schemas.microsoft.com/office/drawing/2014/main" id="{8A0B3AAC-045B-4B50-04FB-D38855F5453C}"/>
                </a:ext>
              </a:extLst>
            </p:cNvPr>
            <p:cNvSpPr txBox="1"/>
            <p:nvPr/>
          </p:nvSpPr>
          <p:spPr>
            <a:xfrm>
              <a:off x="3903550" y="2653683"/>
              <a:ext cx="375722" cy="29339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5"/>
                  </a:solidFill>
                </a:rPr>
                <a:t>11</a:t>
              </a:r>
              <a:endParaRPr sz="1300">
                <a:solidFill>
                  <a:schemeClr val="accent5"/>
                </a:solidFill>
              </a:endParaRPr>
            </a:p>
          </p:txBody>
        </p:sp>
        <p:sp>
          <p:nvSpPr>
            <p:cNvPr id="16" name="Google Shape;161;p23">
              <a:extLst>
                <a:ext uri="{FF2B5EF4-FFF2-40B4-BE49-F238E27FC236}">
                  <a16:creationId xmlns:a16="http://schemas.microsoft.com/office/drawing/2014/main" id="{F6CD60D3-B7F7-B0CD-151D-8A60C546876E}"/>
                </a:ext>
              </a:extLst>
            </p:cNvPr>
            <p:cNvSpPr txBox="1"/>
            <p:nvPr/>
          </p:nvSpPr>
          <p:spPr>
            <a:xfrm>
              <a:off x="4829100" y="2360583"/>
              <a:ext cx="375722" cy="29339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5"/>
                  </a:solidFill>
                </a:rPr>
                <a:t>12</a:t>
              </a:r>
              <a:endParaRPr sz="1300">
                <a:solidFill>
                  <a:schemeClr val="accent5"/>
                </a:solidFill>
              </a:endParaRPr>
            </a:p>
          </p:txBody>
        </p:sp>
        <p:sp>
          <p:nvSpPr>
            <p:cNvPr id="17" name="Google Shape;162;p23">
              <a:extLst>
                <a:ext uri="{FF2B5EF4-FFF2-40B4-BE49-F238E27FC236}">
                  <a16:creationId xmlns:a16="http://schemas.microsoft.com/office/drawing/2014/main" id="{2738F993-E22F-16DA-CBA2-1793243EAAB5}"/>
                </a:ext>
              </a:extLst>
            </p:cNvPr>
            <p:cNvSpPr txBox="1"/>
            <p:nvPr/>
          </p:nvSpPr>
          <p:spPr>
            <a:xfrm>
              <a:off x="5398000" y="1651208"/>
              <a:ext cx="375722" cy="29339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5"/>
                  </a:solidFill>
                </a:rPr>
                <a:t>8</a:t>
              </a:r>
              <a:endParaRPr sz="130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16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F26739-8142-3EDE-39DC-C5BC7E7E9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939DAE-C712-D341-70B7-57847F0D3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E11ADF6-1064-3E02-7695-32AEB11FB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99F516-BFA9-E48B-D771-FA8AC2782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EF6C9B4-4C1C-FA3A-DCEB-CF27FF8C3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9231E-9CC5-7553-D3B2-C472CA096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76" y="5043407"/>
            <a:ext cx="11132522" cy="9278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200"/>
              <a:t>The BD Seminar</a:t>
            </a:r>
            <a:endParaRPr lang="en-US" sz="32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82E1359-29FE-7110-85CF-70B773335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571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761DE57-A95C-5490-33D1-F177BAAEB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6286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E190822-6A09-9C2E-0DD7-B5D2DF6FB1EF}"/>
              </a:ext>
            </a:extLst>
          </p:cNvPr>
          <p:cNvSpPr txBox="1"/>
          <p:nvPr/>
        </p:nvSpPr>
        <p:spPr>
          <a:xfrm>
            <a:off x="1164180" y="982993"/>
            <a:ext cx="6096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semesters - 1 hour per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Professional Development Curriculum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Research abstract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Research presentations (updates)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On-campus laboratory tours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Teaching Philosophy Statement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Research statement and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One-minute elevator speech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Three-minute thesis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Publish and flourish workshop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Mental Health workshop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Intersectionality workshop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 Component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UT System LSAMP Conference panel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UT System LSAMP Conference research poster judging </a:t>
            </a:r>
          </a:p>
        </p:txBody>
      </p:sp>
      <p:pic>
        <p:nvPicPr>
          <p:cNvPr id="20" name="Picture 2" descr="Seminare | dbb akademie">
            <a:extLst>
              <a:ext uri="{FF2B5EF4-FFF2-40B4-BE49-F238E27FC236}">
                <a16:creationId xmlns:a16="http://schemas.microsoft.com/office/drawing/2014/main" id="{CB6A2B6F-9141-6895-E03E-8140E96F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46" y="1698431"/>
            <a:ext cx="4231852" cy="2770495"/>
          </a:xfrm>
          <a:prstGeom prst="rect">
            <a:avLst/>
          </a:prstGeom>
          <a:solidFill>
            <a:srgbClr val="F7F2EE"/>
          </a:solidFill>
        </p:spPr>
      </p:pic>
    </p:spTree>
    <p:extLst>
      <p:ext uri="{BB962C8B-B14F-4D97-AF65-F5344CB8AC3E}">
        <p14:creationId xmlns:p14="http://schemas.microsoft.com/office/powerpoint/2010/main" val="51011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E2A24D-C271-62D6-24AB-2E00134FE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6665C1-B772-9C3F-9B72-558BFF9AD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304276-D993-A890-EF4C-15E318E9B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11FAF5-D655-EE27-69CB-C34BBD246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3790FC5-43F7-0E81-9084-D93AA4447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AE0AC-44DA-7C7E-F929-81FA04BB7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5271166"/>
            <a:ext cx="11132522" cy="9835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200" dirty="0"/>
              <a:t>Success Stories I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DA909C1-D078-7B53-743D-F2C49144C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571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BF0228C-19EC-0EB8-FFF2-1E04E0696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6286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Marcos Bolaños, Ph.D.">
            <a:extLst>
              <a:ext uri="{FF2B5EF4-FFF2-40B4-BE49-F238E27FC236}">
                <a16:creationId xmlns:a16="http://schemas.microsoft.com/office/drawing/2014/main" id="{3699D350-0B43-EADA-C74D-CE0DB423B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099" y="827473"/>
            <a:ext cx="1857375" cy="1857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olin Knight">
            <a:extLst>
              <a:ext uri="{FF2B5EF4-FFF2-40B4-BE49-F238E27FC236}">
                <a16:creationId xmlns:a16="http://schemas.microsoft.com/office/drawing/2014/main" id="{2783B704-2AE2-91A6-82CF-86C1A82CF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62" y="827473"/>
            <a:ext cx="1857376" cy="1857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Arlene Smith, Ph.D.">
            <a:extLst>
              <a:ext uri="{FF2B5EF4-FFF2-40B4-BE49-F238E27FC236}">
                <a16:creationId xmlns:a16="http://schemas.microsoft.com/office/drawing/2014/main" id="{17EA4796-8F6C-E65B-A86B-6F8CD804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389" y="827473"/>
            <a:ext cx="1857376" cy="1857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8" descr="Profile photo of Angelica Lopez">
            <a:extLst>
              <a:ext uri="{FF2B5EF4-FFF2-40B4-BE49-F238E27FC236}">
                <a16:creationId xmlns:a16="http://schemas.microsoft.com/office/drawing/2014/main" id="{CABF661A-4D4C-032D-F232-A9940D480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26" y="827473"/>
            <a:ext cx="1857375" cy="1857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DB722B-38B4-9786-6DDB-D3AE017B234E}"/>
              </a:ext>
            </a:extLst>
          </p:cNvPr>
          <p:cNvSpPr txBox="1"/>
          <p:nvPr/>
        </p:nvSpPr>
        <p:spPr>
          <a:xfrm>
            <a:off x="1242629" y="3136612"/>
            <a:ext cx="24393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Dr. Marcos Bolanos, ECE,</a:t>
            </a:r>
          </a:p>
          <a:p>
            <a:pPr algn="ctr"/>
            <a:r>
              <a:rPr lang="en-US" sz="1600" dirty="0">
                <a:latin typeface="+mj-lt"/>
              </a:rPr>
              <a:t>FAA</a:t>
            </a:r>
            <a:endParaRPr lang="en-US" sz="1600" dirty="0">
              <a:latin typeface="+mj-lt"/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14C1B5-8D1C-E30C-F1CD-4C61B6D84F0A}"/>
              </a:ext>
            </a:extLst>
          </p:cNvPr>
          <p:cNvSpPr txBox="1"/>
          <p:nvPr/>
        </p:nvSpPr>
        <p:spPr>
          <a:xfrm>
            <a:off x="4068876" y="3055155"/>
            <a:ext cx="1738104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Dr. Colin Knight, </a:t>
            </a:r>
          </a:p>
          <a:p>
            <a:pPr algn="ctr"/>
            <a:r>
              <a:rPr lang="en-US" sz="1600" dirty="0">
                <a:latin typeface="+mj-lt"/>
              </a:rPr>
              <a:t>Biology, </a:t>
            </a:r>
          </a:p>
          <a:p>
            <a:pPr algn="ctr"/>
            <a:r>
              <a:rPr lang="en-US" sz="1600" dirty="0">
                <a:latin typeface="+mj-lt"/>
              </a:rPr>
              <a:t>NIH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BEA6EE-9C8E-CF5D-9749-A8DC7217980B}"/>
              </a:ext>
            </a:extLst>
          </p:cNvPr>
          <p:cNvSpPr txBox="1"/>
          <p:nvPr/>
        </p:nvSpPr>
        <p:spPr>
          <a:xfrm>
            <a:off x="6422216" y="3055154"/>
            <a:ext cx="1900200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Dr. Angelica Lopez,</a:t>
            </a:r>
          </a:p>
          <a:p>
            <a:pPr algn="ctr"/>
            <a:r>
              <a:rPr lang="en-US" sz="1600" dirty="0">
                <a:latin typeface="+mj-lt"/>
              </a:rPr>
              <a:t>Biology,</a:t>
            </a:r>
          </a:p>
          <a:p>
            <a:pPr algn="ctr"/>
            <a:r>
              <a:rPr lang="en-US" sz="1600" dirty="0">
                <a:latin typeface="+mj-lt"/>
              </a:rPr>
              <a:t>DTRA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73932B-72BA-8E41-A78B-D4D1183A1289}"/>
              </a:ext>
            </a:extLst>
          </p:cNvPr>
          <p:cNvSpPr txBox="1"/>
          <p:nvPr/>
        </p:nvSpPr>
        <p:spPr>
          <a:xfrm>
            <a:off x="8936447" y="3055154"/>
            <a:ext cx="1769267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Dr. Arlene Smith, </a:t>
            </a:r>
          </a:p>
          <a:p>
            <a:pPr algn="ctr"/>
            <a:r>
              <a:rPr lang="en-US" sz="1600" dirty="0">
                <a:latin typeface="+mj-lt"/>
              </a:rPr>
              <a:t>MASE,</a:t>
            </a:r>
          </a:p>
          <a:p>
            <a:pPr algn="ctr"/>
            <a:r>
              <a:rPr lang="en-US" sz="1600" dirty="0">
                <a:latin typeface="+mj-lt"/>
              </a:rPr>
              <a:t>AFRL</a:t>
            </a:r>
          </a:p>
        </p:txBody>
      </p:sp>
      <p:pic>
        <p:nvPicPr>
          <p:cNvPr id="12" name="Picture 10" descr="Image-1">
            <a:extLst>
              <a:ext uri="{FF2B5EF4-FFF2-40B4-BE49-F238E27FC236}">
                <a16:creationId xmlns:a16="http://schemas.microsoft.com/office/drawing/2014/main" id="{0A800A33-52A3-220E-9834-79AAB763F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637" y="4064252"/>
            <a:ext cx="1953152" cy="146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olin Knight">
            <a:extLst>
              <a:ext uri="{FF2B5EF4-FFF2-40B4-BE49-F238E27FC236}">
                <a16:creationId xmlns:a16="http://schemas.microsoft.com/office/drawing/2014/main" id="{D39FC3CA-9008-351C-DCE1-886CF29CD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454" y="4071792"/>
            <a:ext cx="952499" cy="145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Arlene Smith">
            <a:extLst>
              <a:ext uri="{FF2B5EF4-FFF2-40B4-BE49-F238E27FC236}">
                <a16:creationId xmlns:a16="http://schemas.microsoft.com/office/drawing/2014/main" id="{66D3594B-A548-E963-38A3-0DD700EC7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069" y="4071790"/>
            <a:ext cx="9525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Marcos Bolanos">
            <a:extLst>
              <a:ext uri="{FF2B5EF4-FFF2-40B4-BE49-F238E27FC236}">
                <a16:creationId xmlns:a16="http://schemas.microsoft.com/office/drawing/2014/main" id="{7DAC9139-7303-6B29-9D14-A6E2CF044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97" y="4064252"/>
            <a:ext cx="957427" cy="146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751228"/>
      </p:ext>
    </p:extLst>
  </p:cSld>
  <p:clrMapOvr>
    <a:masterClrMapping/>
  </p:clrMapOvr>
</p:sld>
</file>

<file path=ppt/theme/theme1.xml><?xml version="1.0" encoding="utf-8"?>
<a:theme xmlns:a="http://schemas.openxmlformats.org/drawingml/2006/main" name="AlignmentVTI">
  <a:themeElements>
    <a:clrScheme name="Alignment">
      <a:dk1>
        <a:sysClr val="windowText" lastClr="000000"/>
      </a:dk1>
      <a:lt1>
        <a:sysClr val="window" lastClr="FFFFFF"/>
      </a:lt1>
      <a:dk2>
        <a:srgbClr val="3B3D38"/>
      </a:dk2>
      <a:lt2>
        <a:srgbClr val="F7F2EE"/>
      </a:lt2>
      <a:accent1>
        <a:srgbClr val="928A63"/>
      </a:accent1>
      <a:accent2>
        <a:srgbClr val="B57B6B"/>
      </a:accent2>
      <a:accent3>
        <a:srgbClr val="9E8484"/>
      </a:accent3>
      <a:accent4>
        <a:srgbClr val="7C8A75"/>
      </a:accent4>
      <a:accent5>
        <a:srgbClr val="8C8578"/>
      </a:accent5>
      <a:accent6>
        <a:srgbClr val="A18563"/>
      </a:accent6>
      <a:hlink>
        <a:srgbClr val="B57B6B"/>
      </a:hlink>
      <a:folHlink>
        <a:srgbClr val="7C8A75"/>
      </a:folHlink>
    </a:clrScheme>
    <a:fontScheme name="Custom 1">
      <a:majorFont>
        <a:latin typeface="Bata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gnmentVTI" id="{606D7720-FAA0-4ADC-B967-3239DA8ECA1A}" vid="{10074623-6FCC-4A3C-AAA5-58644BD8FF1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992d7d5-d701-4232-ba69-f5b7c1ea92e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ACEA15D8BF5C4B8A5F9AB927C24973" ma:contentTypeVersion="17" ma:contentTypeDescription="Create a new document." ma:contentTypeScope="" ma:versionID="6e7d3a5e4306983ba92634b6f541cf2a">
  <xsd:schema xmlns:xsd="http://www.w3.org/2001/XMLSchema" xmlns:xs="http://www.w3.org/2001/XMLSchema" xmlns:p="http://schemas.microsoft.com/office/2006/metadata/properties" xmlns:ns3="5b11247a-a6bf-479f-bccc-0b4a90c49505" xmlns:ns4="a992d7d5-d701-4232-ba69-f5b7c1ea92e5" targetNamespace="http://schemas.microsoft.com/office/2006/metadata/properties" ma:root="true" ma:fieldsID="9bc60e7ff790a266f70112acaf66e26e" ns3:_="" ns4:_="">
    <xsd:import namespace="5b11247a-a6bf-479f-bccc-0b4a90c49505"/>
    <xsd:import namespace="a992d7d5-d701-4232-ba69-f5b7c1ea92e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OCR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1247a-a6bf-479f-bccc-0b4a90c4950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2d7d5-d701-4232-ba69-f5b7c1ea9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1447FA-5D0D-433D-9E31-70DF5AF3F647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a992d7d5-d701-4232-ba69-f5b7c1ea92e5"/>
    <ds:schemaRef ds:uri="5b11247a-a6bf-479f-bccc-0b4a90c4950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FF0A5C3-2E4A-43E5-8E98-E7D7D142A5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4BDD4C-A67B-416F-B03F-6C5CCAF91A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11247a-a6bf-479f-bccc-0b4a90c49505"/>
    <ds:schemaRef ds:uri="a992d7d5-d701-4232-ba69-f5b7c1ea92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712</Words>
  <Application>Microsoft Office PowerPoint</Application>
  <PresentationFormat>Widescreen</PresentationFormat>
  <Paragraphs>132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Batang</vt:lpstr>
      <vt:lpstr>Arial</vt:lpstr>
      <vt:lpstr>Avenir Next LT Pro Light</vt:lpstr>
      <vt:lpstr>Calibri</vt:lpstr>
      <vt:lpstr>Georgia</vt:lpstr>
      <vt:lpstr>Wingdings</vt:lpstr>
      <vt:lpstr>AlignmentVTI</vt:lpstr>
      <vt:lpstr>Engaging STEM Doctoral Students: Group Mentoring on the Sidelines</vt:lpstr>
      <vt:lpstr>What is the Bridge to the Doctorate (BD) project?</vt:lpstr>
      <vt:lpstr>What is the BD project?</vt:lpstr>
      <vt:lpstr>The BD Project in the UT System</vt:lpstr>
      <vt:lpstr>What do Doctoral Students Need to Graduate?</vt:lpstr>
      <vt:lpstr>Operational Definition of Mentoring</vt:lpstr>
      <vt:lpstr>Facets of Mentoring</vt:lpstr>
      <vt:lpstr>The BD Seminar</vt:lpstr>
      <vt:lpstr>Success Stories I</vt:lpstr>
      <vt:lpstr>Success Stories II</vt:lpstr>
      <vt:lpstr>Lessons Learned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STEM Doctoral Students: Group Mentoring on the Sidelines</dc:title>
  <dc:creator>Arciero, Ariana MPH</dc:creator>
  <cp:lastModifiedBy>Knaust, Helmut</cp:lastModifiedBy>
  <cp:revision>14</cp:revision>
  <dcterms:created xsi:type="dcterms:W3CDTF">2024-10-02T21:05:25Z</dcterms:created>
  <dcterms:modified xsi:type="dcterms:W3CDTF">2024-10-07T22:06:25Z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3649dc-6fee-4eb8-a128-734c3c842ea8_Enabled">
    <vt:lpwstr>true</vt:lpwstr>
  </property>
  <property fmtid="{D5CDD505-2E9C-101B-9397-08002B2CF9AE}" pid="3" name="MSIP_Label_b73649dc-6fee-4eb8-a128-734c3c842ea8_SetDate">
    <vt:lpwstr>2024-10-02T21:05:35Z</vt:lpwstr>
  </property>
  <property fmtid="{D5CDD505-2E9C-101B-9397-08002B2CF9AE}" pid="4" name="MSIP_Label_b73649dc-6fee-4eb8-a128-734c3c842ea8_Method">
    <vt:lpwstr>Standard</vt:lpwstr>
  </property>
  <property fmtid="{D5CDD505-2E9C-101B-9397-08002B2CF9AE}" pid="5" name="MSIP_Label_b73649dc-6fee-4eb8-a128-734c3c842ea8_Name">
    <vt:lpwstr>defa4170-0d19-0005-0004-bc88714345d2</vt:lpwstr>
  </property>
  <property fmtid="{D5CDD505-2E9C-101B-9397-08002B2CF9AE}" pid="6" name="MSIP_Label_b73649dc-6fee-4eb8-a128-734c3c842ea8_SiteId">
    <vt:lpwstr>857c21d2-1a16-43a4-90cf-d57f3fab9d2f</vt:lpwstr>
  </property>
  <property fmtid="{D5CDD505-2E9C-101B-9397-08002B2CF9AE}" pid="7" name="MSIP_Label_b73649dc-6fee-4eb8-a128-734c3c842ea8_ActionId">
    <vt:lpwstr>dd559c69-d2aa-43c3-925f-2466d447bbde</vt:lpwstr>
  </property>
  <property fmtid="{D5CDD505-2E9C-101B-9397-08002B2CF9AE}" pid="8" name="MSIP_Label_b73649dc-6fee-4eb8-a128-734c3c842ea8_ContentBits">
    <vt:lpwstr>0</vt:lpwstr>
  </property>
  <property fmtid="{D5CDD505-2E9C-101B-9397-08002B2CF9AE}" pid="9" name="ContentTypeId">
    <vt:lpwstr>0x01010009ACEA15D8BF5C4B8A5F9AB927C24973</vt:lpwstr>
  </property>
</Properties>
</file>