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8" r:id="rId5"/>
    <p:sldId id="265" r:id="rId6"/>
    <p:sldId id="261" r:id="rId7"/>
    <p:sldId id="259" r:id="rId8"/>
    <p:sldId id="262" r:id="rId9"/>
    <p:sldId id="263" r:id="rId10"/>
    <p:sldId id="264" r:id="rId11"/>
    <p:sldId id="270" r:id="rId12"/>
    <p:sldId id="266"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9" d="100"/>
          <a:sy n="109" d="100"/>
        </p:scale>
        <p:origin x="167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DE626F-DA46-EC46-8BC2-835FFF26A72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E626F-DA46-EC46-8BC2-835FFF26A72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E626F-DA46-EC46-8BC2-835FFF26A72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E626F-DA46-EC46-8BC2-835FFF26A72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E626F-DA46-EC46-8BC2-835FFF26A720}"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DE626F-DA46-EC46-8BC2-835FFF26A720}"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DE626F-DA46-EC46-8BC2-835FFF26A720}"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DE626F-DA46-EC46-8BC2-835FFF26A720}"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E626F-DA46-EC46-8BC2-835FFF26A720}"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E626F-DA46-EC46-8BC2-835FFF26A720}"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E626F-DA46-EC46-8BC2-835FFF26A720}"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D0C4E-BE17-E54F-97DE-B459136606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E626F-DA46-EC46-8BC2-835FFF26A720}" type="datetimeFigureOut">
              <a:rPr lang="en-US" smtClean="0"/>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D0C4E-BE17-E54F-97DE-B459136606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hyperlink" Target="mailto:avarcier@utep.edu"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066800"/>
            <a:ext cx="7086600" cy="2362200"/>
          </a:xfrm>
        </p:spPr>
        <p:txBody>
          <a:bodyPr>
            <a:normAutofit/>
          </a:bodyPr>
          <a:lstStyle/>
          <a:p>
            <a:r>
              <a:rPr lang="en-US" sz="3600" b="1" dirty="0" smtClean="0">
                <a:solidFill>
                  <a:schemeClr val="tx2">
                    <a:lumMod val="50000"/>
                  </a:schemeClr>
                </a:solidFill>
                <a:latin typeface="Georgia"/>
                <a:cs typeface="Georgia"/>
              </a:rPr>
              <a:t>Bridge to the Doctorate Seminar Series: Coaching the Next Generation of </a:t>
            </a:r>
            <a:br>
              <a:rPr lang="en-US" sz="3600" b="1" dirty="0" smtClean="0">
                <a:solidFill>
                  <a:schemeClr val="tx2">
                    <a:lumMod val="50000"/>
                  </a:schemeClr>
                </a:solidFill>
                <a:latin typeface="Georgia"/>
                <a:cs typeface="Georgia"/>
              </a:rPr>
            </a:br>
            <a:r>
              <a:rPr lang="en-US" sz="3600" b="1" dirty="0" smtClean="0">
                <a:solidFill>
                  <a:schemeClr val="tx2">
                    <a:lumMod val="50000"/>
                  </a:schemeClr>
                </a:solidFill>
                <a:latin typeface="Georgia"/>
                <a:cs typeface="Georgia"/>
              </a:rPr>
              <a:t>STEM Professionals</a:t>
            </a:r>
            <a:endParaRPr lang="en-US" sz="3600" b="1" dirty="0">
              <a:solidFill>
                <a:schemeClr val="tx2">
                  <a:lumMod val="50000"/>
                </a:schemeClr>
              </a:solidFill>
              <a:latin typeface="Georgia"/>
              <a:cs typeface="Georgia"/>
            </a:endParaRPr>
          </a:p>
        </p:txBody>
      </p:sp>
      <p:sp>
        <p:nvSpPr>
          <p:cNvPr id="5" name="Title 1"/>
          <p:cNvSpPr txBox="1">
            <a:spLocks/>
          </p:cNvSpPr>
          <p:nvPr/>
        </p:nvSpPr>
        <p:spPr>
          <a:xfrm>
            <a:off x="685800" y="4267200"/>
            <a:ext cx="4038600" cy="762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2">
                    <a:lumMod val="50000"/>
                  </a:schemeClr>
                </a:solidFill>
                <a:effectLst/>
                <a:uLnTx/>
                <a:uFillTx/>
                <a:latin typeface="Georgia"/>
                <a:ea typeface="+mj-ea"/>
                <a:cs typeface="Georgia"/>
              </a:rPr>
              <a:t>Ariana Arciero-</a:t>
            </a:r>
            <a:r>
              <a:rPr kumimoji="0" lang="en-US" b="1" i="0" u="none" strike="noStrike" kern="1200" cap="none" spc="0" normalizeH="0" baseline="0" noProof="0" dirty="0" err="1" smtClean="0">
                <a:ln>
                  <a:noFill/>
                </a:ln>
                <a:solidFill>
                  <a:schemeClr val="tx2">
                    <a:lumMod val="50000"/>
                  </a:schemeClr>
                </a:solidFill>
                <a:effectLst/>
                <a:uLnTx/>
                <a:uFillTx/>
                <a:latin typeface="Georgia"/>
                <a:ea typeface="+mj-ea"/>
                <a:cs typeface="Georgia"/>
              </a:rPr>
              <a:t>Pino</a:t>
            </a:r>
            <a:r>
              <a:rPr kumimoji="0" lang="en-US" b="1" i="0" u="none" strike="noStrike" kern="1200" cap="none" spc="0" normalizeH="0" baseline="0" noProof="0" dirty="0" smtClean="0">
                <a:ln>
                  <a:noFill/>
                </a:ln>
                <a:solidFill>
                  <a:schemeClr val="tx2">
                    <a:lumMod val="50000"/>
                  </a:schemeClr>
                </a:solidFill>
                <a:effectLst/>
                <a:uLnTx/>
                <a:uFillTx/>
                <a:latin typeface="Georgia"/>
                <a:ea typeface="+mj-ea"/>
                <a:cs typeface="Georgia"/>
              </a:rPr>
              <a:t>, M.P.H.</a:t>
            </a:r>
          </a:p>
          <a:p>
            <a:pPr marL="0" marR="0" lvl="0" indent="0" algn="l" defTabSz="457200" rtl="0" eaLnBrk="1" fontAlgn="auto" latinLnBrk="0" hangingPunct="1">
              <a:lnSpc>
                <a:spcPct val="100000"/>
              </a:lnSpc>
              <a:spcBef>
                <a:spcPct val="0"/>
              </a:spcBef>
              <a:spcAft>
                <a:spcPts val="0"/>
              </a:spcAft>
              <a:buClrTx/>
              <a:buSzTx/>
              <a:buFontTx/>
              <a:buNone/>
              <a:tabLst/>
              <a:defRPr/>
            </a:pPr>
            <a:r>
              <a:rPr lang="en-US" b="1" dirty="0" smtClean="0">
                <a:solidFill>
                  <a:schemeClr val="tx2">
                    <a:lumMod val="50000"/>
                  </a:schemeClr>
                </a:solidFill>
                <a:latin typeface="Georgia"/>
                <a:ea typeface="+mj-ea"/>
                <a:cs typeface="Georgia"/>
              </a:rPr>
              <a:t>Helmut </a:t>
            </a:r>
            <a:r>
              <a:rPr lang="en-US" b="1" dirty="0" err="1" smtClean="0">
                <a:solidFill>
                  <a:schemeClr val="tx2">
                    <a:lumMod val="50000"/>
                  </a:schemeClr>
                </a:solidFill>
                <a:latin typeface="Georgia"/>
                <a:ea typeface="+mj-ea"/>
                <a:cs typeface="Georgia"/>
              </a:rPr>
              <a:t>Knaust</a:t>
            </a:r>
            <a:r>
              <a:rPr lang="en-US" b="1" dirty="0" smtClean="0">
                <a:solidFill>
                  <a:schemeClr val="tx2">
                    <a:lumMod val="50000"/>
                  </a:schemeClr>
                </a:solidFill>
                <a:latin typeface="Georgia"/>
                <a:ea typeface="+mj-ea"/>
                <a:cs typeface="Georgia"/>
              </a:rPr>
              <a:t>, Ph.D.</a:t>
            </a:r>
            <a:endParaRPr kumimoji="0" lang="en-US" b="1" i="0" u="none" strike="noStrike" kern="1200" cap="none" spc="0" normalizeH="0" baseline="0" noProof="0" dirty="0" smtClean="0">
              <a:ln>
                <a:noFill/>
              </a:ln>
              <a:solidFill>
                <a:schemeClr val="tx2">
                  <a:lumMod val="50000"/>
                </a:schemeClr>
              </a:solidFill>
              <a:effectLst/>
              <a:uLnTx/>
              <a:uFillTx/>
              <a:latin typeface="Georgia"/>
              <a:ea typeface="+mj-ea"/>
              <a:cs typeface="Georgi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733800"/>
            <a:ext cx="3382330" cy="1828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8534400" cy="685800"/>
          </a:xfrm>
          <a:prstGeom prst="rect">
            <a:avLst/>
          </a:prstGeom>
        </p:spPr>
        <p:txBody>
          <a:bodyPr vert="horz" lIns="91440" tIns="45720" rIns="91440" bIns="45720" rtlCol="0" anchor="ctr">
            <a:normAutofit/>
          </a:bodyPr>
          <a:lstStyle/>
          <a:p>
            <a:pPr lvl="0">
              <a:spcBef>
                <a:spcPct val="0"/>
              </a:spcBef>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Student Testimonies</a:t>
            </a:r>
            <a:r>
              <a:rPr kumimoji="0" lang="en-US" sz="2400" b="0" i="0" u="none" strike="noStrike" kern="1200" cap="none" spc="0" normalizeH="0" noProof="0" dirty="0" smtClean="0">
                <a:ln>
                  <a:noFill/>
                </a:ln>
                <a:solidFill>
                  <a:schemeClr val="tx1">
                    <a:lumMod val="85000"/>
                    <a:lumOff val="15000"/>
                  </a:schemeClr>
                </a:solidFill>
                <a:effectLst/>
                <a:uLnTx/>
                <a:uFillTx/>
                <a:latin typeface="Georgia"/>
                <a:ea typeface="+mj-ea"/>
                <a:cs typeface="Georgia"/>
              </a:rPr>
              <a:t> #1: Dr. David Espalin</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lvl="0">
              <a:spcBef>
                <a:spcPct val="0"/>
              </a:spcBef>
            </a:pPr>
            <a:endParaRPr lang="en-US" sz="2400" dirty="0" smtClean="0">
              <a:latin typeface="+mj-lt"/>
            </a:endParaRPr>
          </a:p>
          <a:p>
            <a:pPr lvl="0">
              <a:spcBef>
                <a:spcPct val="0"/>
              </a:spcBef>
            </a:pPr>
            <a:endParaRPr lang="en-US" sz="2400" dirty="0" smtClean="0">
              <a:latin typeface="+mj-lt"/>
            </a:endParaRPr>
          </a:p>
          <a:p>
            <a:pPr lvl="0">
              <a:spcBef>
                <a:spcPct val="0"/>
              </a:spcBef>
            </a:pPr>
            <a:endParaRPr lang="en-US" dirty="0" smtClean="0">
              <a:latin typeface="+mj-lt"/>
            </a:endParaRPr>
          </a:p>
        </p:txBody>
      </p:sp>
      <p:sp>
        <p:nvSpPr>
          <p:cNvPr id="3" name="TextBox 2"/>
          <p:cNvSpPr txBox="1"/>
          <p:nvPr/>
        </p:nvSpPr>
        <p:spPr>
          <a:xfrm>
            <a:off x="304800" y="938748"/>
            <a:ext cx="8382000" cy="4047262"/>
          </a:xfrm>
          <a:prstGeom prst="rect">
            <a:avLst/>
          </a:prstGeom>
          <a:noFill/>
        </p:spPr>
        <p:txBody>
          <a:bodyPr wrap="square" rtlCol="0">
            <a:spAutoFit/>
          </a:bodyPr>
          <a:lstStyle/>
          <a:p>
            <a:pPr algn="just"/>
            <a:r>
              <a:rPr lang="en-US" sz="1700" i="1" dirty="0"/>
              <a:t>“The BD Seminar Series covered many topics that were beneficial to me in aspects of professional development and career expectations.  Group discussions helped me set expectations for the mentor-protégé relationship, which then impacted the way I fostered and managed my relationship with my mentors and protégés.  Discussions related to executing productive meetings have also been very beneficial as my time becomes scarce in the role of Assistant Professor.  Lastly, the seminar exposed me to the variety of duties/roles that faculty must execute.  </a:t>
            </a:r>
            <a:r>
              <a:rPr lang="en-US" sz="1700" i="1" dirty="0" smtClean="0"/>
              <a:t>This </a:t>
            </a:r>
            <a:r>
              <a:rPr lang="en-US" sz="1700" i="1" dirty="0"/>
              <a:t>allowed me to take on some of those roles as a PhD student so that I was prepared after securing a faculty position.  Overall, the BD Seminar Series enabled me to participate in discussions on topics that were not being discussed in any other part of my PhD curriculum.  Through these seminars, I was better informed and prepared for post-PhD activities.”</a:t>
            </a:r>
            <a:r>
              <a:rPr lang="en-US" sz="1700" dirty="0"/>
              <a:t> </a:t>
            </a:r>
            <a:r>
              <a:rPr lang="en-US" sz="1700" dirty="0" smtClean="0"/>
              <a:t>– </a:t>
            </a:r>
          </a:p>
          <a:p>
            <a:pPr algn="just"/>
            <a:r>
              <a:rPr lang="en-US" sz="1700" u="sng" dirty="0" smtClean="0"/>
              <a:t>David </a:t>
            </a:r>
            <a:r>
              <a:rPr lang="en-US" sz="1700" u="sng" dirty="0"/>
              <a:t>Espalin, Ph.D. Mechanical Engineering </a:t>
            </a:r>
            <a:endParaRPr lang="en-US" sz="1700" u="sng" dirty="0" smtClean="0"/>
          </a:p>
          <a:p>
            <a:pPr algn="just"/>
            <a:endParaRPr lang="en-US" sz="1700" u="sng" dirty="0"/>
          </a:p>
          <a:p>
            <a:pPr algn="just"/>
            <a:endParaRPr lang="en-US" dirty="0"/>
          </a:p>
          <a:p>
            <a:endParaRPr lang="en-US" dirty="0"/>
          </a:p>
        </p:txBody>
      </p:sp>
      <p:pic>
        <p:nvPicPr>
          <p:cNvPr id="2" name="Picture 1"/>
          <p:cNvPicPr>
            <a:picLocks noChangeAspect="1"/>
          </p:cNvPicPr>
          <p:nvPr/>
        </p:nvPicPr>
        <p:blipFill>
          <a:blip r:embed="rId3"/>
          <a:stretch>
            <a:fillRect/>
          </a:stretch>
        </p:blipFill>
        <p:spPr>
          <a:xfrm>
            <a:off x="5105400" y="3657600"/>
            <a:ext cx="3154680" cy="2103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8629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8534400" cy="685800"/>
          </a:xfrm>
          <a:prstGeom prst="rect">
            <a:avLst/>
          </a:prstGeom>
        </p:spPr>
        <p:txBody>
          <a:bodyPr vert="horz" lIns="91440" tIns="45720" rIns="91440" bIns="45720" rtlCol="0" anchor="ctr">
            <a:normAutofit/>
          </a:bodyPr>
          <a:lstStyle/>
          <a:p>
            <a:pPr lvl="0">
              <a:spcBef>
                <a:spcPct val="0"/>
              </a:spcBef>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Student Testimonies</a:t>
            </a:r>
            <a:r>
              <a:rPr kumimoji="0" lang="en-US" sz="2400" b="0" i="0" u="none" strike="noStrike" kern="1200" cap="none" spc="0" normalizeH="0" noProof="0" dirty="0" smtClean="0">
                <a:ln>
                  <a:noFill/>
                </a:ln>
                <a:solidFill>
                  <a:schemeClr val="tx1">
                    <a:lumMod val="85000"/>
                    <a:lumOff val="15000"/>
                  </a:schemeClr>
                </a:solidFill>
                <a:effectLst/>
                <a:uLnTx/>
                <a:uFillTx/>
                <a:latin typeface="Georgia"/>
                <a:ea typeface="+mj-ea"/>
                <a:cs typeface="Georgia"/>
              </a:rPr>
              <a:t> #2: Dr. </a:t>
            </a:r>
            <a:r>
              <a:rPr lang="en-US" sz="2400" dirty="0" smtClean="0">
                <a:solidFill>
                  <a:schemeClr val="tx1">
                    <a:lumMod val="85000"/>
                    <a:lumOff val="15000"/>
                  </a:schemeClr>
                </a:solidFill>
                <a:latin typeface="Georgia"/>
                <a:cs typeface="Georgia"/>
              </a:rPr>
              <a:t>Frank </a:t>
            </a:r>
            <a:r>
              <a:rPr lang="en-US" sz="2400" dirty="0">
                <a:solidFill>
                  <a:schemeClr val="tx1">
                    <a:lumMod val="85000"/>
                    <a:lumOff val="15000"/>
                  </a:schemeClr>
                </a:solidFill>
                <a:latin typeface="Georgia"/>
                <a:cs typeface="Georgia"/>
              </a:rPr>
              <a:t>Portillo </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lvl="0">
              <a:spcBef>
                <a:spcPct val="0"/>
              </a:spcBef>
            </a:pPr>
            <a:endParaRPr lang="en-US" sz="2400" dirty="0" smtClean="0">
              <a:latin typeface="+mj-lt"/>
            </a:endParaRPr>
          </a:p>
          <a:p>
            <a:pPr lvl="0">
              <a:spcBef>
                <a:spcPct val="0"/>
              </a:spcBef>
            </a:pPr>
            <a:endParaRPr lang="en-US" sz="2400" dirty="0" smtClean="0">
              <a:latin typeface="+mj-lt"/>
            </a:endParaRPr>
          </a:p>
          <a:p>
            <a:pPr lvl="0">
              <a:spcBef>
                <a:spcPct val="0"/>
              </a:spcBef>
            </a:pPr>
            <a:endParaRPr lang="en-US" dirty="0" smtClean="0">
              <a:latin typeface="+mj-lt"/>
            </a:endParaRPr>
          </a:p>
        </p:txBody>
      </p:sp>
      <p:sp>
        <p:nvSpPr>
          <p:cNvPr id="3" name="TextBox 2"/>
          <p:cNvSpPr txBox="1"/>
          <p:nvPr/>
        </p:nvSpPr>
        <p:spPr>
          <a:xfrm>
            <a:off x="304800" y="694688"/>
            <a:ext cx="8382000" cy="3000821"/>
          </a:xfrm>
          <a:prstGeom prst="rect">
            <a:avLst/>
          </a:prstGeom>
          <a:noFill/>
        </p:spPr>
        <p:txBody>
          <a:bodyPr wrap="square" rtlCol="0">
            <a:spAutoFit/>
          </a:bodyPr>
          <a:lstStyle/>
          <a:p>
            <a:pPr algn="just"/>
            <a:endParaRPr lang="en-US" sz="1700" u="sng" dirty="0"/>
          </a:p>
          <a:p>
            <a:pPr algn="just"/>
            <a:r>
              <a:rPr lang="en-US" sz="1700" i="1" dirty="0"/>
              <a:t>“The seminar was an overall success. Everything covered and practiced in the seminar had practical applications for our degrees and for jobs after graduation. Often, we the students gave talks about our research projects in this seminar, which greatly helped as practice for conferences or committee meetings. One of the experiences I found very helpful was our conference trip to Los Angeles. I was able to attend meetings, talks, and workshops that help me prepare for my dissertation proposal and qualifying exam. I appreciate all of the help I received during the BD seminar.” </a:t>
            </a:r>
            <a:r>
              <a:rPr lang="en-US" sz="1700" dirty="0"/>
              <a:t>– </a:t>
            </a:r>
            <a:endParaRPr lang="en-US" sz="1700" dirty="0" smtClean="0"/>
          </a:p>
          <a:p>
            <a:pPr algn="just"/>
            <a:r>
              <a:rPr lang="en-US" sz="1700" u="sng" dirty="0" smtClean="0"/>
              <a:t>Francisco </a:t>
            </a:r>
            <a:r>
              <a:rPr lang="en-US" sz="1700" u="sng" dirty="0"/>
              <a:t>Portillo, Ph.D. Ecology and Evolutionary Biology</a:t>
            </a:r>
          </a:p>
          <a:p>
            <a:pPr algn="just"/>
            <a:endParaRPr lang="en-US" dirty="0"/>
          </a:p>
          <a:p>
            <a:endParaRPr lang="en-US" dirty="0"/>
          </a:p>
        </p:txBody>
      </p:sp>
      <p:pic>
        <p:nvPicPr>
          <p:cNvPr id="2" name="Picture 1"/>
          <p:cNvPicPr>
            <a:picLocks noChangeAspect="1"/>
          </p:cNvPicPr>
          <p:nvPr/>
        </p:nvPicPr>
        <p:blipFill>
          <a:blip r:embed="rId3"/>
          <a:stretch>
            <a:fillRect/>
          </a:stretch>
        </p:blipFill>
        <p:spPr>
          <a:xfrm>
            <a:off x="5715000" y="2728355"/>
            <a:ext cx="27432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776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81534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Student Testimony</a:t>
            </a:r>
            <a:r>
              <a:rPr kumimoji="0" lang="en-US" sz="2400" b="0" i="0" u="none" strike="noStrike" kern="1200" cap="none" spc="0" normalizeH="0" noProof="0" dirty="0" smtClean="0">
                <a:ln>
                  <a:noFill/>
                </a:ln>
                <a:solidFill>
                  <a:schemeClr val="tx1">
                    <a:lumMod val="85000"/>
                    <a:lumOff val="15000"/>
                  </a:schemeClr>
                </a:solidFill>
                <a:effectLst/>
                <a:uLnTx/>
                <a:uFillTx/>
                <a:latin typeface="Georgia"/>
                <a:ea typeface="+mj-ea"/>
                <a:cs typeface="Georgia"/>
              </a:rPr>
              <a:t> #3: Dr. Ngozi Ochoa</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lvl="0">
              <a:spcBef>
                <a:spcPct val="0"/>
              </a:spcBef>
            </a:pPr>
            <a:endParaRPr lang="en-US" sz="2400" dirty="0" smtClean="0">
              <a:latin typeface="+mj-lt"/>
            </a:endParaRPr>
          </a:p>
          <a:p>
            <a:pPr lvl="0">
              <a:spcBef>
                <a:spcPct val="0"/>
              </a:spcBef>
            </a:pPr>
            <a:endParaRPr lang="en-US" sz="2400" dirty="0" smtClean="0">
              <a:latin typeface="+mj-lt"/>
            </a:endParaRPr>
          </a:p>
          <a:p>
            <a:pPr lvl="0">
              <a:spcBef>
                <a:spcPct val="0"/>
              </a:spcBef>
            </a:pPr>
            <a:endParaRPr lang="en-US" dirty="0" smtClean="0">
              <a:latin typeface="+mj-lt"/>
            </a:endParaRPr>
          </a:p>
        </p:txBody>
      </p:sp>
      <p:sp>
        <p:nvSpPr>
          <p:cNvPr id="3" name="TextBox 2"/>
          <p:cNvSpPr txBox="1"/>
          <p:nvPr/>
        </p:nvSpPr>
        <p:spPr>
          <a:xfrm>
            <a:off x="381000" y="1107281"/>
            <a:ext cx="8382000" cy="4093428"/>
          </a:xfrm>
          <a:prstGeom prst="rect">
            <a:avLst/>
          </a:prstGeom>
          <a:noFill/>
        </p:spPr>
        <p:txBody>
          <a:bodyPr wrap="square" rtlCol="0">
            <a:spAutoFit/>
          </a:bodyPr>
          <a:lstStyle/>
          <a:p>
            <a:pPr algn="just"/>
            <a:r>
              <a:rPr lang="en-US" i="1" dirty="0"/>
              <a:t>“</a:t>
            </a:r>
            <a:r>
              <a:rPr lang="en-US" sz="1600" i="1" dirty="0"/>
              <a:t>The weekly BD Seminar was a fundamental part of the LSAMP BD Fellowship program. I looked forward to interacting with other doctoral students from various STEM disciplines and as an engineering student, I enjoyed learning about research topics from psychology, biology and chemistry. Through the seminar, we were provided a space where we were able to share our academic experiences, the struggles and successes, and this was an important aspect from which I gained great insight and developed comradery. In addition to this, I found the BD Seminar’s strong emphasis on professional development to be invaluable. The seminar served as a workshop where we were continuously encouraged to improve and enhance our presentation and writing skills. To engage with academic and industry professionals, guest speakers were invited to discuss issues such as tenure track, family/work balance, post-doctoral programs and pursuing careers in industry. I am privileged to have been an LSAMP BD Fellow; </a:t>
            </a:r>
            <a:endParaRPr lang="en-US" sz="1600" i="1" dirty="0" smtClean="0"/>
          </a:p>
          <a:p>
            <a:pPr algn="just"/>
            <a:r>
              <a:rPr lang="en-US" sz="1600" i="1" dirty="0" smtClean="0"/>
              <a:t>the </a:t>
            </a:r>
            <a:r>
              <a:rPr lang="en-US" sz="1600" i="1" dirty="0"/>
              <a:t>support of the program guided me through my Ph.D., </a:t>
            </a:r>
            <a:endParaRPr lang="en-US" sz="1600" i="1" dirty="0" smtClean="0"/>
          </a:p>
          <a:p>
            <a:pPr algn="just"/>
            <a:r>
              <a:rPr lang="en-US" sz="1600" i="1" dirty="0" smtClean="0"/>
              <a:t>prepared </a:t>
            </a:r>
            <a:r>
              <a:rPr lang="en-US" sz="1600" i="1" dirty="0"/>
              <a:t>me well for after graduation and </a:t>
            </a:r>
            <a:r>
              <a:rPr lang="en-US" sz="1600" i="1" dirty="0" smtClean="0"/>
              <a:t>will </a:t>
            </a:r>
            <a:r>
              <a:rPr lang="en-US" sz="1600" i="1" dirty="0"/>
              <a:t>continue </a:t>
            </a:r>
            <a:endParaRPr lang="en-US" sz="1600" i="1" dirty="0" smtClean="0"/>
          </a:p>
          <a:p>
            <a:pPr algn="just"/>
            <a:r>
              <a:rPr lang="en-US" sz="1600" i="1" dirty="0" smtClean="0"/>
              <a:t>to </a:t>
            </a:r>
            <a:r>
              <a:rPr lang="en-US" sz="1600" i="1" dirty="0"/>
              <a:t>have a great influence as I progress into my career.” </a:t>
            </a:r>
            <a:r>
              <a:rPr lang="en-US" sz="1600" i="1" dirty="0" smtClean="0"/>
              <a:t>– </a:t>
            </a:r>
          </a:p>
          <a:p>
            <a:pPr algn="just"/>
            <a:r>
              <a:rPr lang="en-US" sz="1600" u="sng" dirty="0" smtClean="0"/>
              <a:t>Ngozi </a:t>
            </a:r>
            <a:r>
              <a:rPr lang="en-US" sz="1600" u="sng" dirty="0"/>
              <a:t>Ochoa, Ph.D. Materials Science and Engineering</a:t>
            </a:r>
          </a:p>
          <a:p>
            <a:endParaRPr lang="en-US" dirty="0"/>
          </a:p>
        </p:txBody>
      </p:sp>
      <p:pic>
        <p:nvPicPr>
          <p:cNvPr id="2" name="Picture 1"/>
          <p:cNvPicPr>
            <a:picLocks noChangeAspect="1"/>
          </p:cNvPicPr>
          <p:nvPr/>
        </p:nvPicPr>
        <p:blipFill>
          <a:blip r:embed="rId3"/>
          <a:stretch>
            <a:fillRect/>
          </a:stretch>
        </p:blipFill>
        <p:spPr>
          <a:xfrm>
            <a:off x="5715000" y="3724244"/>
            <a:ext cx="2103120" cy="2103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203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81534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Student Testimony</a:t>
            </a:r>
            <a:r>
              <a:rPr kumimoji="0" lang="en-US" sz="2400" b="0" i="0" u="none" strike="noStrike" kern="1200" cap="none" spc="0" normalizeH="0" noProof="0" dirty="0" smtClean="0">
                <a:ln>
                  <a:noFill/>
                </a:ln>
                <a:solidFill>
                  <a:schemeClr val="tx1">
                    <a:lumMod val="85000"/>
                    <a:lumOff val="15000"/>
                  </a:schemeClr>
                </a:solidFill>
                <a:effectLst/>
                <a:uLnTx/>
                <a:uFillTx/>
                <a:latin typeface="Georgia"/>
                <a:ea typeface="+mj-ea"/>
                <a:cs typeface="Georgia"/>
              </a:rPr>
              <a:t> #4: Dr. Danniel Rodriguez</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lvl="0">
              <a:spcBef>
                <a:spcPct val="0"/>
              </a:spcBef>
            </a:pPr>
            <a:endParaRPr lang="en-US" sz="2400" dirty="0" smtClean="0">
              <a:latin typeface="+mj-lt"/>
            </a:endParaRPr>
          </a:p>
          <a:p>
            <a:pPr lvl="0">
              <a:spcBef>
                <a:spcPct val="0"/>
              </a:spcBef>
            </a:pPr>
            <a:endParaRPr lang="en-US" sz="2400" dirty="0" smtClean="0">
              <a:latin typeface="+mj-lt"/>
            </a:endParaRPr>
          </a:p>
          <a:p>
            <a:pPr lvl="0">
              <a:spcBef>
                <a:spcPct val="0"/>
              </a:spcBef>
            </a:pPr>
            <a:endParaRPr lang="en-US" dirty="0" smtClean="0">
              <a:latin typeface="+mj-lt"/>
            </a:endParaRPr>
          </a:p>
        </p:txBody>
      </p:sp>
      <p:sp>
        <p:nvSpPr>
          <p:cNvPr id="3" name="TextBox 2"/>
          <p:cNvSpPr txBox="1"/>
          <p:nvPr/>
        </p:nvSpPr>
        <p:spPr>
          <a:xfrm>
            <a:off x="381000" y="1107281"/>
            <a:ext cx="8382000" cy="4278094"/>
          </a:xfrm>
          <a:prstGeom prst="rect">
            <a:avLst/>
          </a:prstGeom>
          <a:noFill/>
        </p:spPr>
        <p:txBody>
          <a:bodyPr wrap="square" rtlCol="0">
            <a:spAutoFit/>
          </a:bodyPr>
          <a:lstStyle/>
          <a:p>
            <a:pPr algn="just"/>
            <a:r>
              <a:rPr lang="en-US" sz="1600" i="1" dirty="0"/>
              <a:t>“Throughout my career, I regularly find myself implementing and relating to various items discussed in the BD Seminar Series. For example, the "1-minute Elevator Speech" was a concept introduced to me through the seminars and is a tool I regularly utilize while discussing research or business items with customers, colleagues and students.  Another very useful item I learned from the BD Seminar is the concept: "Pillars of Professorship: Research, Teaching and </a:t>
            </a:r>
            <a:r>
              <a:rPr lang="en-US" sz="1600" i="1" dirty="0" smtClean="0"/>
              <a:t>Service“. </a:t>
            </a:r>
            <a:r>
              <a:rPr lang="en-US" sz="1600" i="1" dirty="0"/>
              <a:t>This is an instrumental schematic that researchers and academics put into practice to structure career trajectories. In fact, throughout the time at my former position with the US Army Corps of Engineers, I actually found myself explaining this concept to fellow colleagues that were currently enrolled in PhD programs with other major universities. Just about all of them had never heard of the "Pillars of Professorship"; a concept I find to be critical for the aspiring researcher. Other highly useful soft skills were refined and learned from the BD Seminars, such as "How to write an email", "Research Collaboration," and "Proposal Writing." </a:t>
            </a:r>
            <a:endParaRPr lang="en-US" sz="1600" i="1" dirty="0" smtClean="0"/>
          </a:p>
          <a:p>
            <a:pPr algn="just"/>
            <a:r>
              <a:rPr lang="en-US" sz="1600" i="1" dirty="0" smtClean="0"/>
              <a:t>The </a:t>
            </a:r>
            <a:r>
              <a:rPr lang="en-US" sz="1600" i="1" dirty="0"/>
              <a:t>BD Seminar Series offers learning content that is very </a:t>
            </a:r>
            <a:endParaRPr lang="en-US" sz="1600" i="1" dirty="0" smtClean="0"/>
          </a:p>
          <a:p>
            <a:pPr algn="just"/>
            <a:r>
              <a:rPr lang="en-US" sz="1600" i="1" dirty="0" smtClean="0"/>
              <a:t>relevant </a:t>
            </a:r>
            <a:r>
              <a:rPr lang="en-US" sz="1600" i="1" dirty="0"/>
              <a:t>to the aspiring researcher and provides an </a:t>
            </a:r>
            <a:endParaRPr lang="en-US" sz="1600" i="1" dirty="0" smtClean="0"/>
          </a:p>
          <a:p>
            <a:pPr algn="just"/>
            <a:r>
              <a:rPr lang="en-US" sz="1600" i="1" dirty="0" smtClean="0"/>
              <a:t>awareness </a:t>
            </a:r>
            <a:r>
              <a:rPr lang="en-US" sz="1600" i="1" dirty="0"/>
              <a:t>of the necessary soft and technical </a:t>
            </a:r>
            <a:endParaRPr lang="en-US" sz="1600" i="1" dirty="0" smtClean="0"/>
          </a:p>
          <a:p>
            <a:pPr algn="just"/>
            <a:r>
              <a:rPr lang="en-US" sz="1600" i="1" dirty="0" smtClean="0"/>
              <a:t>skills </a:t>
            </a:r>
            <a:r>
              <a:rPr lang="en-US" sz="1600" i="1" dirty="0"/>
              <a:t>that are essential to a successful career.” </a:t>
            </a:r>
            <a:r>
              <a:rPr lang="en-US" sz="1600" dirty="0"/>
              <a:t>– </a:t>
            </a:r>
            <a:endParaRPr lang="en-US" sz="1600" dirty="0" smtClean="0"/>
          </a:p>
          <a:p>
            <a:pPr algn="just"/>
            <a:r>
              <a:rPr lang="en-US" sz="1600" u="sng" dirty="0" smtClean="0"/>
              <a:t>Danniel </a:t>
            </a:r>
            <a:r>
              <a:rPr lang="en-US" sz="1600" u="sng" dirty="0"/>
              <a:t>Rodriguez, Ph.D. Civil Engineering</a:t>
            </a:r>
          </a:p>
        </p:txBody>
      </p:sp>
      <p:pic>
        <p:nvPicPr>
          <p:cNvPr id="2" name="Picture 1"/>
          <p:cNvPicPr>
            <a:picLocks noChangeAspect="1"/>
          </p:cNvPicPr>
          <p:nvPr/>
        </p:nvPicPr>
        <p:blipFill>
          <a:blip r:embed="rId3"/>
          <a:stretch>
            <a:fillRect/>
          </a:stretch>
        </p:blipFill>
        <p:spPr>
          <a:xfrm>
            <a:off x="5943600" y="3888053"/>
            <a:ext cx="1616593" cy="2011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4218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81534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Conclusion</a:t>
            </a: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lvl="0">
              <a:spcBef>
                <a:spcPct val="0"/>
              </a:spcBef>
            </a:pPr>
            <a:endParaRPr lang="en-US" sz="2400" dirty="0" smtClean="0">
              <a:latin typeface="+mj-lt"/>
            </a:endParaRPr>
          </a:p>
          <a:p>
            <a:pPr lvl="0">
              <a:spcBef>
                <a:spcPct val="0"/>
              </a:spcBef>
            </a:pPr>
            <a:endParaRPr lang="en-US" sz="2400" dirty="0" smtClean="0">
              <a:latin typeface="+mj-lt"/>
            </a:endParaRPr>
          </a:p>
          <a:p>
            <a:pPr lvl="0">
              <a:spcBef>
                <a:spcPct val="0"/>
              </a:spcBef>
            </a:pPr>
            <a:endParaRPr lang="en-US" dirty="0" smtClean="0">
              <a:latin typeface="+mj-lt"/>
            </a:endParaRPr>
          </a:p>
        </p:txBody>
      </p:sp>
      <p:sp>
        <p:nvSpPr>
          <p:cNvPr id="3" name="TextBox 2"/>
          <p:cNvSpPr txBox="1"/>
          <p:nvPr/>
        </p:nvSpPr>
        <p:spPr>
          <a:xfrm>
            <a:off x="381000" y="1107281"/>
            <a:ext cx="8382000" cy="3970318"/>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smtClean="0"/>
              <a:t>The BD Seminar Series contributes to the </a:t>
            </a:r>
            <a:r>
              <a:rPr lang="en-US" dirty="0" err="1" smtClean="0"/>
              <a:t>coachees</a:t>
            </a:r>
            <a:r>
              <a:rPr lang="en-US" dirty="0" smtClean="0"/>
              <a:t>’ success after entering the Ph.D. program in their chosen, STEM discipline.</a:t>
            </a:r>
          </a:p>
          <a:p>
            <a:pPr algn="just"/>
            <a:endParaRPr lang="en-US" dirty="0" smtClean="0"/>
          </a:p>
          <a:p>
            <a:pPr marL="285750" indent="-285750" algn="just">
              <a:buFont typeface="Wingdings" panose="05000000000000000000" pitchFamily="2" charset="2"/>
              <a:buChar char="v"/>
            </a:pPr>
            <a:r>
              <a:rPr lang="en-US" dirty="0" smtClean="0"/>
              <a:t>The following design features of the seminar series seem to have a positive impact on Ph.D. student retention and can be replicated at similar campuses :</a:t>
            </a:r>
          </a:p>
          <a:p>
            <a:pPr marL="800100" lvl="1" indent="-342900" algn="just">
              <a:buFont typeface="+mj-lt"/>
              <a:buAutoNum type="arabicParenR"/>
            </a:pPr>
            <a:r>
              <a:rPr lang="en-US" dirty="0" smtClean="0"/>
              <a:t>The seminar series provides a relaxed setting where </a:t>
            </a:r>
            <a:r>
              <a:rPr lang="en-US" dirty="0" err="1" smtClean="0"/>
              <a:t>coachees</a:t>
            </a:r>
            <a:r>
              <a:rPr lang="en-US" dirty="0" smtClean="0"/>
              <a:t> feel free, and are encouraged, to reflect on their academic experience.</a:t>
            </a:r>
          </a:p>
          <a:p>
            <a:pPr marL="800100" lvl="1" indent="-342900" algn="just">
              <a:buFont typeface="+mj-lt"/>
              <a:buAutoNum type="arabicParenR"/>
            </a:pPr>
            <a:r>
              <a:rPr lang="en-US" dirty="0" smtClean="0"/>
              <a:t>The weekly intervention lasts for the first two years of the </a:t>
            </a:r>
            <a:r>
              <a:rPr lang="en-US" dirty="0" err="1" smtClean="0"/>
              <a:t>coachees</a:t>
            </a:r>
            <a:r>
              <a:rPr lang="en-US" dirty="0" smtClean="0"/>
              <a:t>’ Ph.D. program.</a:t>
            </a:r>
          </a:p>
          <a:p>
            <a:pPr marL="800100" lvl="1" indent="-342900" algn="just">
              <a:buFont typeface="+mj-lt"/>
              <a:buAutoNum type="arabicParenR"/>
            </a:pPr>
            <a:r>
              <a:rPr lang="en-US" dirty="0" smtClean="0"/>
              <a:t>The small cohort size makes close monitoring feasible in order to offer additional individual student support where needed.</a:t>
            </a:r>
          </a:p>
          <a:p>
            <a:pPr marL="800100" lvl="1" indent="-342900" algn="just">
              <a:buFont typeface="+mj-lt"/>
              <a:buAutoNum type="arabicParenR"/>
            </a:pPr>
            <a:r>
              <a:rPr lang="en-US" dirty="0" smtClean="0"/>
              <a:t>The seminar series provides a plethora of information about the academic research environment that is useful to all participants.</a:t>
            </a:r>
          </a:p>
          <a:p>
            <a:pPr marL="742950" lvl="1" indent="-285750" algn="just">
              <a:buFont typeface="Wingdings" panose="05000000000000000000" pitchFamily="2" charset="2"/>
              <a:buChar char="v"/>
            </a:pPr>
            <a:endParaRPr lang="en-US" dirty="0"/>
          </a:p>
        </p:txBody>
      </p:sp>
    </p:spTree>
    <p:extLst>
      <p:ext uri="{BB962C8B-B14F-4D97-AF65-F5344CB8AC3E}">
        <p14:creationId xmlns:p14="http://schemas.microsoft.com/office/powerpoint/2010/main" val="1958024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81534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Contact Info</a:t>
            </a: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lvl="0">
              <a:spcBef>
                <a:spcPct val="0"/>
              </a:spcBef>
            </a:pPr>
            <a:endParaRPr lang="en-US" sz="2400" dirty="0" smtClean="0">
              <a:latin typeface="+mj-lt"/>
            </a:endParaRPr>
          </a:p>
          <a:p>
            <a:pPr lvl="0">
              <a:spcBef>
                <a:spcPct val="0"/>
              </a:spcBef>
            </a:pPr>
            <a:endParaRPr lang="en-US" sz="2400" dirty="0" smtClean="0">
              <a:latin typeface="+mj-lt"/>
            </a:endParaRPr>
          </a:p>
          <a:p>
            <a:pPr lvl="0">
              <a:spcBef>
                <a:spcPct val="0"/>
              </a:spcBef>
            </a:pPr>
            <a:endParaRPr lang="en-US" dirty="0" smtClean="0">
              <a:latin typeface="+mj-lt"/>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1081" y="1098550"/>
            <a:ext cx="2255519" cy="3383280"/>
          </a:xfrm>
        </p:spPr>
      </p:pic>
      <p:pic>
        <p:nvPicPr>
          <p:cNvPr id="11" name="Content Placeholder 10"/>
          <p:cNvPicPr>
            <a:picLocks noGrp="1" noChangeAspect="1"/>
          </p:cNvPicPr>
          <p:nvPr>
            <p:ph sz="half" idx="2"/>
          </p:nvPr>
        </p:nvPicPr>
        <p:blipFill>
          <a:blip r:embed="rId4"/>
          <a:stretch>
            <a:fillRect/>
          </a:stretch>
        </p:blipFill>
        <p:spPr>
          <a:xfrm>
            <a:off x="4876800" y="1092688"/>
            <a:ext cx="3062858" cy="3383280"/>
          </a:xfrm>
          <a:prstGeom prst="rect">
            <a:avLst/>
          </a:prstGeom>
        </p:spPr>
      </p:pic>
      <p:sp>
        <p:nvSpPr>
          <p:cNvPr id="13" name="TextBox 12"/>
          <p:cNvSpPr txBox="1"/>
          <p:nvPr/>
        </p:nvSpPr>
        <p:spPr>
          <a:xfrm>
            <a:off x="1021081" y="4648200"/>
            <a:ext cx="6918577" cy="646331"/>
          </a:xfrm>
          <a:prstGeom prst="rect">
            <a:avLst/>
          </a:prstGeom>
          <a:noFill/>
        </p:spPr>
        <p:txBody>
          <a:bodyPr wrap="square" rtlCol="0">
            <a:spAutoFit/>
          </a:bodyPr>
          <a:lstStyle/>
          <a:p>
            <a:r>
              <a:rPr lang="en-US" dirty="0" smtClean="0"/>
              <a:t>Ariana Arciero-</a:t>
            </a:r>
            <a:r>
              <a:rPr lang="en-US" dirty="0" err="1" smtClean="0"/>
              <a:t>Pino</a:t>
            </a:r>
            <a:r>
              <a:rPr lang="en-US" dirty="0" smtClean="0"/>
              <a:t>						Helmut </a:t>
            </a:r>
            <a:r>
              <a:rPr lang="en-US" dirty="0" err="1" smtClean="0"/>
              <a:t>Knaust</a:t>
            </a:r>
            <a:endParaRPr lang="en-US" dirty="0" smtClean="0">
              <a:hlinkClick r:id="rId5"/>
            </a:endParaRPr>
          </a:p>
          <a:p>
            <a:r>
              <a:rPr lang="en-US" dirty="0" smtClean="0"/>
              <a:t>avarcier@utep.edu						hknaust@utep.edu </a:t>
            </a:r>
            <a:endParaRPr lang="en-US" dirty="0"/>
          </a:p>
        </p:txBody>
      </p:sp>
    </p:spTree>
    <p:extLst>
      <p:ext uri="{BB962C8B-B14F-4D97-AF65-F5344CB8AC3E}">
        <p14:creationId xmlns:p14="http://schemas.microsoft.com/office/powerpoint/2010/main" val="1162236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47244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What is Bridge to the Doctorate?</a:t>
            </a: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marL="285750" lvl="0" indent="-285750">
              <a:spcBef>
                <a:spcPct val="0"/>
              </a:spcBef>
              <a:buFont typeface="Wingdings" panose="05000000000000000000" pitchFamily="2" charset="2"/>
              <a:buChar char="v"/>
            </a:pPr>
            <a:r>
              <a:rPr lang="en-US" dirty="0" smtClean="0">
                <a:latin typeface="+mj-lt"/>
              </a:rPr>
              <a:t>Funded by the National Science Foundation (NSF)</a:t>
            </a:r>
          </a:p>
          <a:p>
            <a:pPr lvl="0">
              <a:spcBef>
                <a:spcPct val="0"/>
              </a:spcBef>
            </a:pPr>
            <a:endParaRPr lang="en-US" dirty="0" smtClean="0">
              <a:latin typeface="+mj-lt"/>
            </a:endParaRPr>
          </a:p>
          <a:p>
            <a:pPr marL="285750" indent="-285750">
              <a:spcBef>
                <a:spcPct val="0"/>
              </a:spcBef>
              <a:buFont typeface="Wingdings" panose="05000000000000000000" pitchFamily="2" charset="2"/>
              <a:buChar char="v"/>
            </a:pPr>
            <a:r>
              <a:rPr kumimoji="0" lang="en-US" b="0" i="0" u="none" strike="noStrike" kern="1200" cap="none" spc="0" normalizeH="0" baseline="0" noProof="0" dirty="0" smtClean="0">
                <a:ln>
                  <a:noFill/>
                </a:ln>
                <a:solidFill>
                  <a:schemeClr val="tx1">
                    <a:lumMod val="85000"/>
                    <a:lumOff val="15000"/>
                  </a:schemeClr>
                </a:solidFill>
                <a:effectLst/>
                <a:uLnTx/>
                <a:uFillTx/>
                <a:latin typeface="+mj-lt"/>
                <a:ea typeface="+mj-ea"/>
                <a:cs typeface="Arial"/>
              </a:rPr>
              <a:t>Began</a:t>
            </a:r>
            <a:r>
              <a:rPr kumimoji="0" lang="en-US" b="0" i="0" u="none" strike="noStrike" kern="1200" cap="none" spc="0" normalizeH="0" noProof="0" dirty="0" smtClean="0">
                <a:ln>
                  <a:noFill/>
                </a:ln>
                <a:solidFill>
                  <a:schemeClr val="tx1">
                    <a:lumMod val="85000"/>
                    <a:lumOff val="15000"/>
                  </a:schemeClr>
                </a:solidFill>
                <a:effectLst/>
                <a:uLnTx/>
                <a:uFillTx/>
                <a:latin typeface="+mj-lt"/>
                <a:ea typeface="+mj-ea"/>
                <a:cs typeface="Arial"/>
              </a:rPr>
              <a:t> in 2003 as an initiative to support Louis Stokes Alliance for Minority Participation (LSAMP) alumni during their first two years of graduate studies</a:t>
            </a:r>
          </a:p>
          <a:p>
            <a:pPr>
              <a:spcBef>
                <a:spcPct val="0"/>
              </a:spcBef>
            </a:pPr>
            <a:endParaRPr kumimoji="0" lang="en-US" b="0" i="0" u="none" strike="noStrike" kern="1200" cap="none" spc="0" normalizeH="0" noProof="0" dirty="0" smtClean="0">
              <a:ln>
                <a:noFill/>
              </a:ln>
              <a:solidFill>
                <a:schemeClr val="tx1">
                  <a:lumMod val="85000"/>
                  <a:lumOff val="15000"/>
                </a:schemeClr>
              </a:solidFill>
              <a:effectLst/>
              <a:uLnTx/>
              <a:uFillTx/>
              <a:latin typeface="+mj-lt"/>
              <a:ea typeface="+mj-ea"/>
              <a:cs typeface="Arial"/>
            </a:endParaRPr>
          </a:p>
          <a:p>
            <a:pPr marL="285750" indent="-285750">
              <a:spcBef>
                <a:spcPct val="0"/>
              </a:spcBef>
              <a:buFont typeface="Wingdings" panose="05000000000000000000" pitchFamily="2" charset="2"/>
              <a:buChar char="v"/>
            </a:pPr>
            <a:r>
              <a:rPr lang="en-US" baseline="0" dirty="0" smtClean="0">
                <a:solidFill>
                  <a:schemeClr val="tx1">
                    <a:lumMod val="85000"/>
                    <a:lumOff val="15000"/>
                  </a:schemeClr>
                </a:solidFill>
                <a:latin typeface="+mj-lt"/>
                <a:ea typeface="+mj-ea"/>
                <a:cs typeface="Arial"/>
              </a:rPr>
              <a:t>Available to national</a:t>
            </a:r>
            <a:r>
              <a:rPr lang="en-US" dirty="0" smtClean="0">
                <a:solidFill>
                  <a:schemeClr val="tx1">
                    <a:lumMod val="85000"/>
                    <a:lumOff val="15000"/>
                  </a:schemeClr>
                </a:solidFill>
                <a:latin typeface="+mj-lt"/>
                <a:ea typeface="+mj-ea"/>
                <a:cs typeface="Arial"/>
              </a:rPr>
              <a:t> LSAMP alliances in Phase III or later</a:t>
            </a:r>
          </a:p>
          <a:p>
            <a:pPr marL="285750" indent="-285750">
              <a:spcBef>
                <a:spcPct val="0"/>
              </a:spcBef>
              <a:buFont typeface="Wingdings" panose="05000000000000000000" pitchFamily="2" charset="2"/>
              <a:buChar char="v"/>
            </a:pPr>
            <a:endParaRPr kumimoji="0" lang="en-US" b="0" i="0" u="none" strike="noStrike" kern="1200" cap="none" spc="0" normalizeH="0" baseline="0" noProof="0" dirty="0">
              <a:ln>
                <a:noFill/>
              </a:ln>
              <a:solidFill>
                <a:schemeClr val="tx1">
                  <a:lumMod val="85000"/>
                  <a:lumOff val="15000"/>
                </a:schemeClr>
              </a:solidFill>
              <a:effectLst/>
              <a:uLnTx/>
              <a:uFillTx/>
              <a:latin typeface="+mj-lt"/>
              <a:ea typeface="+mj-ea"/>
              <a:cs typeface="Arial"/>
            </a:endParaRPr>
          </a:p>
          <a:p>
            <a:pPr marL="285750" indent="-285750">
              <a:spcBef>
                <a:spcPct val="0"/>
              </a:spcBef>
              <a:buFont typeface="Wingdings" panose="05000000000000000000" pitchFamily="2" charset="2"/>
              <a:buChar char="v"/>
            </a:pPr>
            <a:r>
              <a:rPr lang="en-US" noProof="0" dirty="0" smtClean="0">
                <a:solidFill>
                  <a:schemeClr val="tx1">
                    <a:lumMod val="85000"/>
                    <a:lumOff val="15000"/>
                  </a:schemeClr>
                </a:solidFill>
                <a:latin typeface="+mj-lt"/>
                <a:ea typeface="+mj-ea"/>
                <a:cs typeface="Arial"/>
              </a:rPr>
              <a:t>Two-year project that funds 12 STEM Ph.D. students:</a:t>
            </a:r>
          </a:p>
          <a:p>
            <a:pPr marL="742950" lvl="1" indent="-285750">
              <a:spcBef>
                <a:spcPct val="0"/>
              </a:spcBef>
              <a:buFont typeface="Wingdings" panose="05000000000000000000" pitchFamily="2" charset="2"/>
              <a:buChar char="v"/>
            </a:pPr>
            <a:r>
              <a:rPr kumimoji="0" lang="en-US" b="0" i="0" u="none" strike="noStrike" kern="1200" cap="none" spc="0" normalizeH="0" baseline="0" dirty="0" smtClean="0">
                <a:ln>
                  <a:noFill/>
                </a:ln>
                <a:solidFill>
                  <a:schemeClr val="tx1">
                    <a:lumMod val="85000"/>
                    <a:lumOff val="15000"/>
                  </a:schemeClr>
                </a:solidFill>
                <a:effectLst/>
                <a:uLnTx/>
                <a:uFillTx/>
                <a:latin typeface="+mj-lt"/>
                <a:ea typeface="+mj-ea"/>
                <a:cs typeface="Arial"/>
              </a:rPr>
              <a:t>Full</a:t>
            </a:r>
            <a:r>
              <a:rPr kumimoji="0" lang="en-US" b="0" i="0" u="none" strike="noStrike" kern="1200" cap="none" spc="0" normalizeH="0" dirty="0" smtClean="0">
                <a:ln>
                  <a:noFill/>
                </a:ln>
                <a:solidFill>
                  <a:schemeClr val="tx1">
                    <a:lumMod val="85000"/>
                    <a:lumOff val="15000"/>
                  </a:schemeClr>
                </a:solidFill>
                <a:effectLst/>
                <a:uLnTx/>
                <a:uFillTx/>
                <a:latin typeface="+mj-lt"/>
                <a:ea typeface="+mj-ea"/>
                <a:cs typeface="Arial"/>
              </a:rPr>
              <a:t> tuition and fees</a:t>
            </a:r>
          </a:p>
          <a:p>
            <a:pPr marL="742950" lvl="1" indent="-285750">
              <a:spcBef>
                <a:spcPct val="0"/>
              </a:spcBef>
              <a:buFont typeface="Wingdings" panose="05000000000000000000" pitchFamily="2" charset="2"/>
              <a:buChar char="v"/>
            </a:pPr>
            <a:r>
              <a:rPr lang="en-US" baseline="0" noProof="0" dirty="0" smtClean="0">
                <a:solidFill>
                  <a:schemeClr val="tx1">
                    <a:lumMod val="85000"/>
                    <a:lumOff val="15000"/>
                  </a:schemeClr>
                </a:solidFill>
                <a:latin typeface="+mj-lt"/>
                <a:ea typeface="+mj-ea"/>
                <a:cs typeface="Arial"/>
              </a:rPr>
              <a:t>$32,000</a:t>
            </a:r>
            <a:r>
              <a:rPr lang="en-US" dirty="0">
                <a:solidFill>
                  <a:schemeClr val="tx1">
                    <a:lumMod val="85000"/>
                    <a:lumOff val="15000"/>
                  </a:schemeClr>
                </a:solidFill>
                <a:latin typeface="+mj-lt"/>
                <a:ea typeface="+mj-ea"/>
                <a:cs typeface="Arial"/>
              </a:rPr>
              <a:t> </a:t>
            </a:r>
            <a:r>
              <a:rPr lang="en-US" dirty="0" smtClean="0">
                <a:solidFill>
                  <a:schemeClr val="tx1">
                    <a:lumMod val="85000"/>
                    <a:lumOff val="15000"/>
                  </a:schemeClr>
                </a:solidFill>
                <a:latin typeface="+mj-lt"/>
                <a:ea typeface="+mj-ea"/>
                <a:cs typeface="Arial"/>
              </a:rPr>
              <a:t>/ year stipend</a:t>
            </a:r>
          </a:p>
          <a:p>
            <a:pPr marL="742950" lvl="1" indent="-285750">
              <a:spcBef>
                <a:spcPct val="0"/>
              </a:spcBef>
              <a:buFont typeface="Wingdings" panose="05000000000000000000" pitchFamily="2" charset="2"/>
              <a:buChar char="v"/>
            </a:pPr>
            <a:r>
              <a:rPr kumimoji="0" lang="en-US" b="0" i="0" u="none" strike="noStrike" kern="1200" cap="none" spc="0" normalizeH="0" baseline="0" noProof="0" dirty="0" smtClean="0">
                <a:ln>
                  <a:noFill/>
                </a:ln>
                <a:solidFill>
                  <a:schemeClr val="tx1">
                    <a:lumMod val="85000"/>
                    <a:lumOff val="15000"/>
                  </a:schemeClr>
                </a:solidFill>
                <a:effectLst/>
                <a:uLnTx/>
                <a:uFillTx/>
                <a:latin typeface="+mj-lt"/>
                <a:ea typeface="+mj-ea"/>
                <a:cs typeface="Arial"/>
              </a:rPr>
              <a:t>Student</a:t>
            </a:r>
            <a:r>
              <a:rPr kumimoji="0" lang="en-US" b="0" i="0" u="none" strike="noStrike" kern="1200" cap="none" spc="0" normalizeH="0" noProof="0" dirty="0" smtClean="0">
                <a:ln>
                  <a:noFill/>
                </a:ln>
                <a:solidFill>
                  <a:schemeClr val="tx1">
                    <a:lumMod val="85000"/>
                    <a:lumOff val="15000"/>
                  </a:schemeClr>
                </a:solidFill>
                <a:effectLst/>
                <a:uLnTx/>
                <a:uFillTx/>
                <a:latin typeface="+mj-lt"/>
                <a:ea typeface="+mj-ea"/>
                <a:cs typeface="Arial"/>
              </a:rPr>
              <a:t> Health Insurance</a:t>
            </a:r>
          </a:p>
          <a:p>
            <a:pPr marL="742950" lvl="1" indent="-285750">
              <a:spcBef>
                <a:spcPct val="0"/>
              </a:spcBef>
              <a:buFont typeface="Wingdings" panose="05000000000000000000" pitchFamily="2" charset="2"/>
              <a:buChar char="v"/>
            </a:pPr>
            <a:r>
              <a:rPr lang="en-US" baseline="0" dirty="0" smtClean="0">
                <a:solidFill>
                  <a:schemeClr val="tx1">
                    <a:lumMod val="85000"/>
                    <a:lumOff val="15000"/>
                  </a:schemeClr>
                </a:solidFill>
                <a:latin typeface="+mj-lt"/>
                <a:ea typeface="+mj-ea"/>
                <a:cs typeface="Arial"/>
              </a:rPr>
              <a:t>Professional</a:t>
            </a:r>
            <a:r>
              <a:rPr lang="en-US" dirty="0" smtClean="0">
                <a:solidFill>
                  <a:schemeClr val="tx1">
                    <a:lumMod val="85000"/>
                    <a:lumOff val="15000"/>
                  </a:schemeClr>
                </a:solidFill>
                <a:latin typeface="+mj-lt"/>
                <a:ea typeface="+mj-ea"/>
                <a:cs typeface="Arial"/>
              </a:rPr>
              <a:t> development</a:t>
            </a:r>
          </a:p>
          <a:p>
            <a:pPr marL="742950" lvl="1" indent="-285750">
              <a:spcBef>
                <a:spcPct val="0"/>
              </a:spcBef>
              <a:buFont typeface="Wingdings" panose="05000000000000000000" pitchFamily="2" charset="2"/>
              <a:buChar char="v"/>
            </a:pPr>
            <a:r>
              <a:rPr kumimoji="0" lang="en-US" b="0" i="0" u="none" strike="noStrike" kern="1200" cap="none" spc="0" normalizeH="0" baseline="0" noProof="0" dirty="0" smtClean="0">
                <a:ln>
                  <a:noFill/>
                </a:ln>
                <a:solidFill>
                  <a:schemeClr val="tx1">
                    <a:lumMod val="85000"/>
                    <a:lumOff val="15000"/>
                  </a:schemeClr>
                </a:solidFill>
                <a:effectLst/>
                <a:uLnTx/>
                <a:uFillTx/>
                <a:latin typeface="+mj-lt"/>
                <a:ea typeface="+mj-ea"/>
                <a:cs typeface="Arial"/>
              </a:rPr>
              <a:t>High-quality mentorship</a:t>
            </a:r>
          </a:p>
          <a:p>
            <a:pPr marL="742950" lvl="1" indent="-285750">
              <a:spcBef>
                <a:spcPct val="0"/>
              </a:spcBef>
              <a:buFont typeface="Wingdings" panose="05000000000000000000" pitchFamily="2" charset="2"/>
              <a:buChar char="v"/>
            </a:pPr>
            <a:r>
              <a:rPr lang="en-US" dirty="0" smtClean="0">
                <a:solidFill>
                  <a:schemeClr val="tx1">
                    <a:lumMod val="85000"/>
                    <a:lumOff val="15000"/>
                  </a:schemeClr>
                </a:solidFill>
                <a:latin typeface="+mj-lt"/>
                <a:ea typeface="+mj-ea"/>
                <a:cs typeface="Arial"/>
              </a:rPr>
              <a:t>Institutional funding following 2-year BD tenure</a:t>
            </a:r>
            <a:endParaRPr kumimoji="0" lang="en-US" b="0" i="0" u="none" strike="noStrike" kern="1200" cap="none" spc="0" normalizeH="0" baseline="0" noProof="0" dirty="0" smtClean="0">
              <a:ln>
                <a:noFill/>
              </a:ln>
              <a:solidFill>
                <a:schemeClr val="tx1">
                  <a:lumMod val="85000"/>
                  <a:lumOff val="15000"/>
                </a:schemeClr>
              </a:solidFill>
              <a:effectLst/>
              <a:uLnTx/>
              <a:uFillTx/>
              <a:latin typeface="+mj-lt"/>
              <a:ea typeface="+mj-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352800"/>
            <a:ext cx="2183148" cy="21945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5257800" cy="685800"/>
          </a:xfrm>
          <a:prstGeom prst="rect">
            <a:avLst/>
          </a:prstGeom>
        </p:spPr>
        <p:txBody>
          <a:bodyPr vert="horz" lIns="91440" tIns="45720" rIns="91440" bIns="45720" rtlCol="0" anchor="ctr">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What is Bridge to the Doctorate?, cont.</a:t>
            </a: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marL="285750" lvl="0" indent="-285750">
              <a:spcBef>
                <a:spcPct val="0"/>
              </a:spcBef>
              <a:buFont typeface="Wingdings" panose="05000000000000000000" pitchFamily="2" charset="2"/>
              <a:buChar char="v"/>
            </a:pPr>
            <a:r>
              <a:rPr lang="en-US" sz="2400" dirty="0" smtClean="0">
                <a:latin typeface="+mj-lt"/>
              </a:rPr>
              <a:t>Program Objectives</a:t>
            </a:r>
          </a:p>
          <a:p>
            <a:pPr marL="742950" lvl="1" indent="-285750">
              <a:spcBef>
                <a:spcPct val="0"/>
              </a:spcBef>
              <a:buFont typeface="Wingdings" panose="05000000000000000000" pitchFamily="2" charset="2"/>
              <a:buChar char="v"/>
            </a:pPr>
            <a:r>
              <a:rPr lang="en-US" sz="2200" dirty="0" smtClean="0">
                <a:latin typeface="+mj-lt"/>
              </a:rPr>
              <a:t>Recruit and select a cohort of highly-motivated and well-prepared BD Fellows</a:t>
            </a:r>
          </a:p>
          <a:p>
            <a:pPr marL="742950" lvl="1" indent="-285750">
              <a:spcBef>
                <a:spcPct val="0"/>
              </a:spcBef>
              <a:buFont typeface="Wingdings" panose="05000000000000000000" pitchFamily="2" charset="2"/>
              <a:buChar char="v"/>
            </a:pPr>
            <a:r>
              <a:rPr lang="en-US" sz="2200" dirty="0" smtClean="0">
                <a:latin typeface="+mj-lt"/>
              </a:rPr>
              <a:t>Induct BD Fellows into competitive research laboratories and projects</a:t>
            </a:r>
          </a:p>
          <a:p>
            <a:pPr marL="742950" lvl="1" indent="-285750">
              <a:spcBef>
                <a:spcPct val="0"/>
              </a:spcBef>
              <a:buFont typeface="Wingdings" panose="05000000000000000000" pitchFamily="2" charset="2"/>
              <a:buChar char="v"/>
            </a:pPr>
            <a:r>
              <a:rPr lang="en-US" sz="2200" dirty="0" smtClean="0">
                <a:latin typeface="+mj-lt"/>
              </a:rPr>
              <a:t>Provide a complete and relevant professional development program</a:t>
            </a:r>
          </a:p>
          <a:p>
            <a:pPr marL="742950" lvl="1" indent="-285750">
              <a:spcBef>
                <a:spcPct val="0"/>
              </a:spcBef>
              <a:buFont typeface="Wingdings" panose="05000000000000000000" pitchFamily="2" charset="2"/>
              <a:buChar char="v"/>
            </a:pPr>
            <a:r>
              <a:rPr lang="en-US" sz="2200" dirty="0" smtClean="0">
                <a:latin typeface="+mj-lt"/>
              </a:rPr>
              <a:t>Create a positive social environment with network and peer support </a:t>
            </a:r>
          </a:p>
          <a:p>
            <a:pPr marL="742950" lvl="1" indent="-285750">
              <a:spcBef>
                <a:spcPct val="0"/>
              </a:spcBef>
              <a:buFont typeface="Wingdings" panose="05000000000000000000" pitchFamily="2" charset="2"/>
              <a:buChar char="v"/>
            </a:pPr>
            <a:r>
              <a:rPr lang="en-US" sz="2200" dirty="0" smtClean="0">
                <a:latin typeface="+mj-lt"/>
              </a:rPr>
              <a:t>Provide rich, continuous mentoring experiences</a:t>
            </a:r>
          </a:p>
          <a:p>
            <a:pPr marL="742950" lvl="1" indent="-285750">
              <a:spcBef>
                <a:spcPct val="0"/>
              </a:spcBef>
              <a:buFont typeface="Wingdings" panose="05000000000000000000" pitchFamily="2" charset="2"/>
              <a:buChar char="v"/>
            </a:pPr>
            <a:r>
              <a:rPr lang="en-US" sz="2200" dirty="0" smtClean="0">
                <a:latin typeface="+mj-lt"/>
              </a:rPr>
              <a:t>Provide financial planning skills and security for the duration of doctoral studies.</a:t>
            </a:r>
          </a:p>
          <a:p>
            <a:pPr lvl="0">
              <a:spcBef>
                <a:spcPct val="0"/>
              </a:spcBef>
            </a:pPr>
            <a:endParaRPr lang="en-US" dirty="0" smtClean="0">
              <a:latin typeface="+mj-lt"/>
            </a:endParaRPr>
          </a:p>
        </p:txBody>
      </p:sp>
    </p:spTree>
    <p:extLst>
      <p:ext uri="{BB962C8B-B14F-4D97-AF65-F5344CB8AC3E}">
        <p14:creationId xmlns:p14="http://schemas.microsoft.com/office/powerpoint/2010/main" val="128344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81000" y="0"/>
            <a:ext cx="5486400" cy="685800"/>
          </a:xfrm>
          <a:prstGeom prst="rect">
            <a:avLst/>
          </a:prstGeom>
        </p:spPr>
        <p:txBody>
          <a:bodyPr vert="horz" lIns="91440" tIns="45720" rIns="91440" bIns="45720" rtlCol="0" anchor="ctr">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Bridge to the Doctorate</a:t>
            </a:r>
            <a:r>
              <a:rPr kumimoji="0" lang="en-US" sz="2400" b="0" i="0" u="none" strike="noStrike" kern="1200" cap="none" spc="0" normalizeH="0" noProof="0" dirty="0" smtClean="0">
                <a:ln>
                  <a:noFill/>
                </a:ln>
                <a:solidFill>
                  <a:schemeClr val="tx1">
                    <a:lumMod val="85000"/>
                    <a:lumOff val="15000"/>
                  </a:schemeClr>
                </a:solidFill>
                <a:effectLst/>
                <a:uLnTx/>
                <a:uFillTx/>
                <a:latin typeface="Georgia"/>
                <a:ea typeface="+mj-ea"/>
                <a:cs typeface="Georgia"/>
              </a:rPr>
              <a:t> in the UT System</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graphicFrame>
        <p:nvGraphicFramePr>
          <p:cNvPr id="11" name="Table 10"/>
          <p:cNvGraphicFramePr>
            <a:graphicFrameLocks noGrp="1"/>
          </p:cNvGraphicFramePr>
          <p:nvPr>
            <p:extLst>
              <p:ext uri="{D42A27DB-BD31-4B8C-83A1-F6EECF244321}">
                <p14:modId xmlns:p14="http://schemas.microsoft.com/office/powerpoint/2010/main" val="495432531"/>
              </p:ext>
            </p:extLst>
          </p:nvPr>
        </p:nvGraphicFramePr>
        <p:xfrm>
          <a:off x="1447800" y="838200"/>
          <a:ext cx="6096000" cy="212344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2933754271"/>
                    </a:ext>
                  </a:extLst>
                </a:gridCol>
                <a:gridCol w="3048000">
                  <a:extLst>
                    <a:ext uri="{9D8B030D-6E8A-4147-A177-3AD203B41FA5}">
                      <a16:colId xmlns:a16="http://schemas.microsoft.com/office/drawing/2014/main" val="3229304052"/>
                    </a:ext>
                  </a:extLst>
                </a:gridCol>
              </a:tblGrid>
              <a:tr h="370840">
                <a:tc>
                  <a:txBody>
                    <a:bodyPr/>
                    <a:lstStyle/>
                    <a:p>
                      <a:pPr algn="ctr"/>
                      <a:r>
                        <a:rPr lang="en-US" dirty="0" smtClean="0"/>
                        <a:t>Campus</a:t>
                      </a:r>
                      <a:endParaRPr lang="en-US" dirty="0"/>
                    </a:p>
                  </a:txBody>
                  <a:tcPr/>
                </a:tc>
                <a:tc>
                  <a:txBody>
                    <a:bodyPr/>
                    <a:lstStyle/>
                    <a:p>
                      <a:pPr algn="ctr"/>
                      <a:r>
                        <a:rPr lang="en-US" dirty="0" smtClean="0"/>
                        <a:t>BD Award Years</a:t>
                      </a:r>
                      <a:endParaRPr lang="en-US" dirty="0"/>
                    </a:p>
                  </a:txBody>
                  <a:tcPr/>
                </a:tc>
                <a:extLst>
                  <a:ext uri="{0D108BD9-81ED-4DB2-BD59-A6C34878D82A}">
                    <a16:rowId xmlns:a16="http://schemas.microsoft.com/office/drawing/2014/main" val="3074077466"/>
                  </a:ext>
                </a:extLst>
              </a:tr>
              <a:tr h="370840">
                <a:tc>
                  <a:txBody>
                    <a:bodyPr/>
                    <a:lstStyle/>
                    <a:p>
                      <a:r>
                        <a:rPr lang="en-US" dirty="0" smtClean="0"/>
                        <a:t>UT</a:t>
                      </a:r>
                      <a:r>
                        <a:rPr lang="en-US" baseline="0" dirty="0" smtClean="0"/>
                        <a:t> El Paso</a:t>
                      </a:r>
                      <a:endParaRPr lang="en-US" dirty="0"/>
                    </a:p>
                  </a:txBody>
                  <a:tcPr/>
                </a:tc>
                <a:tc>
                  <a:txBody>
                    <a:bodyPr/>
                    <a:lstStyle/>
                    <a:p>
                      <a:r>
                        <a:rPr lang="en-US" dirty="0" smtClean="0"/>
                        <a:t>2003, 2005, 2008, 2009, 2011, 2013, 2018</a:t>
                      </a:r>
                      <a:endParaRPr lang="en-US" dirty="0"/>
                    </a:p>
                  </a:txBody>
                  <a:tcPr/>
                </a:tc>
                <a:extLst>
                  <a:ext uri="{0D108BD9-81ED-4DB2-BD59-A6C34878D82A}">
                    <a16:rowId xmlns:a16="http://schemas.microsoft.com/office/drawing/2014/main" val="758721566"/>
                  </a:ext>
                </a:extLst>
              </a:tr>
              <a:tr h="370840">
                <a:tc>
                  <a:txBody>
                    <a:bodyPr/>
                    <a:lstStyle/>
                    <a:p>
                      <a:r>
                        <a:rPr lang="en-US" dirty="0" smtClean="0"/>
                        <a:t>UT Rio Grande</a:t>
                      </a:r>
                      <a:r>
                        <a:rPr lang="en-US" baseline="0" dirty="0" smtClean="0"/>
                        <a:t> Valley</a:t>
                      </a:r>
                      <a:endParaRPr lang="en-US" dirty="0"/>
                    </a:p>
                  </a:txBody>
                  <a:tcPr/>
                </a:tc>
                <a:tc>
                  <a:txBody>
                    <a:bodyPr/>
                    <a:lstStyle/>
                    <a:p>
                      <a:r>
                        <a:rPr lang="en-US" dirty="0" smtClean="0"/>
                        <a:t>2004</a:t>
                      </a:r>
                      <a:endParaRPr lang="en-US" dirty="0"/>
                    </a:p>
                  </a:txBody>
                  <a:tcPr/>
                </a:tc>
                <a:extLst>
                  <a:ext uri="{0D108BD9-81ED-4DB2-BD59-A6C34878D82A}">
                    <a16:rowId xmlns:a16="http://schemas.microsoft.com/office/drawing/2014/main" val="3404483858"/>
                  </a:ext>
                </a:extLst>
              </a:tr>
              <a:tr h="370840">
                <a:tc>
                  <a:txBody>
                    <a:bodyPr/>
                    <a:lstStyle/>
                    <a:p>
                      <a:r>
                        <a:rPr lang="en-US" dirty="0" smtClean="0"/>
                        <a:t>UT Arlington</a:t>
                      </a:r>
                      <a:endParaRPr lang="en-US" dirty="0"/>
                    </a:p>
                  </a:txBody>
                  <a:tcPr/>
                </a:tc>
                <a:tc>
                  <a:txBody>
                    <a:bodyPr/>
                    <a:lstStyle/>
                    <a:p>
                      <a:r>
                        <a:rPr lang="en-US" dirty="0" smtClean="0"/>
                        <a:t>2010, 2014</a:t>
                      </a:r>
                      <a:endParaRPr lang="en-US" dirty="0"/>
                    </a:p>
                  </a:txBody>
                  <a:tcPr/>
                </a:tc>
                <a:extLst>
                  <a:ext uri="{0D108BD9-81ED-4DB2-BD59-A6C34878D82A}">
                    <a16:rowId xmlns:a16="http://schemas.microsoft.com/office/drawing/2014/main" val="4186749053"/>
                  </a:ext>
                </a:extLst>
              </a:tr>
              <a:tr h="370840">
                <a:tc>
                  <a:txBody>
                    <a:bodyPr/>
                    <a:lstStyle/>
                    <a:p>
                      <a:r>
                        <a:rPr lang="en-US" dirty="0" smtClean="0"/>
                        <a:t>UT San Antonio</a:t>
                      </a:r>
                      <a:endParaRPr lang="en-US" dirty="0"/>
                    </a:p>
                  </a:txBody>
                  <a:tcPr/>
                </a:tc>
                <a:tc>
                  <a:txBody>
                    <a:bodyPr/>
                    <a:lstStyle/>
                    <a:p>
                      <a:r>
                        <a:rPr lang="en-US" dirty="0" smtClean="0"/>
                        <a:t>2012</a:t>
                      </a:r>
                      <a:endParaRPr lang="en-US" dirty="0"/>
                    </a:p>
                  </a:txBody>
                  <a:tcPr/>
                </a:tc>
                <a:extLst>
                  <a:ext uri="{0D108BD9-81ED-4DB2-BD59-A6C34878D82A}">
                    <a16:rowId xmlns:a16="http://schemas.microsoft.com/office/drawing/2014/main" val="803787726"/>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157415"/>
            <a:ext cx="3413760" cy="256032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157415"/>
            <a:ext cx="3671916" cy="25603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81000" y="0"/>
            <a:ext cx="6096000" cy="685800"/>
          </a:xfrm>
          <a:prstGeom prst="rect">
            <a:avLst/>
          </a:prstGeom>
        </p:spPr>
        <p:txBody>
          <a:bodyPr vert="horz" lIns="91440" tIns="45720" rIns="91440" bIns="45720" rtlCol="0" anchor="ctr">
            <a:normAutofit fontScale="92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Bridge to the Doctorate</a:t>
            </a:r>
            <a:r>
              <a:rPr kumimoji="0" lang="en-US" sz="2400" b="0" i="0" u="none" strike="noStrike" kern="1200" cap="none" spc="0" normalizeH="0" noProof="0" dirty="0" smtClean="0">
                <a:ln>
                  <a:noFill/>
                </a:ln>
                <a:solidFill>
                  <a:schemeClr val="tx1">
                    <a:lumMod val="85000"/>
                    <a:lumOff val="15000"/>
                  </a:schemeClr>
                </a:solidFill>
                <a:effectLst/>
                <a:uLnTx/>
                <a:uFillTx/>
                <a:latin typeface="Georgia"/>
                <a:ea typeface="+mj-ea"/>
                <a:cs typeface="Georgia"/>
              </a:rPr>
              <a:t> in the UT System cont.</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graphicFrame>
        <p:nvGraphicFramePr>
          <p:cNvPr id="2" name="Table 1"/>
          <p:cNvGraphicFramePr>
            <a:graphicFrameLocks noGrp="1"/>
          </p:cNvGraphicFramePr>
          <p:nvPr>
            <p:extLst>
              <p:ext uri="{D42A27DB-BD31-4B8C-83A1-F6EECF244321}">
                <p14:modId xmlns:p14="http://schemas.microsoft.com/office/powerpoint/2010/main" val="2187632123"/>
              </p:ext>
            </p:extLst>
          </p:nvPr>
        </p:nvGraphicFramePr>
        <p:xfrm>
          <a:off x="609600" y="1066800"/>
          <a:ext cx="7924800" cy="4559969"/>
        </p:xfrm>
        <a:graphic>
          <a:graphicData uri="http://schemas.openxmlformats.org/drawingml/2006/table">
            <a:tbl>
              <a:tblPr firstRow="1" firstCol="1" bandRow="1">
                <a:tableStyleId>{5C22544A-7EE6-4342-B048-85BDC9FD1C3A}</a:tableStyleId>
              </a:tblPr>
              <a:tblGrid>
                <a:gridCol w="3235753">
                  <a:extLst>
                    <a:ext uri="{9D8B030D-6E8A-4147-A177-3AD203B41FA5}">
                      <a16:colId xmlns:a16="http://schemas.microsoft.com/office/drawing/2014/main" val="2319757699"/>
                    </a:ext>
                  </a:extLst>
                </a:gridCol>
                <a:gridCol w="1294301">
                  <a:extLst>
                    <a:ext uri="{9D8B030D-6E8A-4147-A177-3AD203B41FA5}">
                      <a16:colId xmlns:a16="http://schemas.microsoft.com/office/drawing/2014/main" val="2268330286"/>
                    </a:ext>
                  </a:extLst>
                </a:gridCol>
                <a:gridCol w="1536983">
                  <a:extLst>
                    <a:ext uri="{9D8B030D-6E8A-4147-A177-3AD203B41FA5}">
                      <a16:colId xmlns:a16="http://schemas.microsoft.com/office/drawing/2014/main" val="1883521220"/>
                    </a:ext>
                  </a:extLst>
                </a:gridCol>
                <a:gridCol w="1857763">
                  <a:extLst>
                    <a:ext uri="{9D8B030D-6E8A-4147-A177-3AD203B41FA5}">
                      <a16:colId xmlns:a16="http://schemas.microsoft.com/office/drawing/2014/main" val="3208290648"/>
                    </a:ext>
                  </a:extLst>
                </a:gridCol>
              </a:tblGrid>
              <a:tr h="313254">
                <a:tc>
                  <a:txBody>
                    <a:bodyPr/>
                    <a:lstStyle/>
                    <a:p>
                      <a:pPr marL="0" marR="102870" algn="just">
                        <a:spcBef>
                          <a:spcPts val="0"/>
                        </a:spcBef>
                        <a:spcAft>
                          <a:spcPts val="0"/>
                        </a:spcAft>
                      </a:pPr>
                      <a:r>
                        <a:rPr lang="en-US" sz="1600" dirty="0">
                          <a:effectLst/>
                        </a:rPr>
                        <a:t>UT System Campus</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smtClean="0">
                          <a:effectLst/>
                        </a:rPr>
                        <a:t>NSF</a:t>
                      </a:r>
                      <a:r>
                        <a:rPr lang="en-US" sz="1600" baseline="0" dirty="0" smtClean="0">
                          <a:effectLst/>
                        </a:rPr>
                        <a:t> </a:t>
                      </a:r>
                      <a:r>
                        <a:rPr lang="en-US" sz="1600" dirty="0" smtClean="0">
                          <a:effectLst/>
                        </a:rPr>
                        <a:t>Cohort Number</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Cohort Years</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 of Ph.D.’s awarded</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3036654631"/>
                  </a:ext>
                </a:extLst>
              </a:tr>
              <a:tr h="313254">
                <a:tc>
                  <a:txBody>
                    <a:bodyPr/>
                    <a:lstStyle/>
                    <a:p>
                      <a:pPr marL="0" marR="102870" algn="just">
                        <a:spcBef>
                          <a:spcPts val="0"/>
                        </a:spcBef>
                        <a:spcAft>
                          <a:spcPts val="0"/>
                        </a:spcAft>
                      </a:pPr>
                      <a:r>
                        <a:rPr lang="en-US" sz="1600" dirty="0">
                          <a:effectLst/>
                        </a:rPr>
                        <a:t>UT El Paso (n=10)</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I</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2003 – 2005</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3</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1293658061"/>
                  </a:ext>
                </a:extLst>
              </a:tr>
              <a:tr h="939756">
                <a:tc>
                  <a:txBody>
                    <a:bodyPr/>
                    <a:lstStyle/>
                    <a:p>
                      <a:pPr marL="0" marR="102870" algn="just">
                        <a:spcBef>
                          <a:spcPts val="0"/>
                        </a:spcBef>
                        <a:spcAft>
                          <a:spcPts val="0"/>
                        </a:spcAft>
                      </a:pPr>
                      <a:r>
                        <a:rPr lang="en-US" sz="1600" dirty="0">
                          <a:effectLst/>
                        </a:rPr>
                        <a:t>UT Rio Grande Valley, formerly UT Pan American (n=12)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II</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2004 – 2006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3</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2692737205"/>
                  </a:ext>
                </a:extLst>
              </a:tr>
              <a:tr h="313254">
                <a:tc>
                  <a:txBody>
                    <a:bodyPr/>
                    <a:lstStyle/>
                    <a:p>
                      <a:pPr marL="0" marR="102870" algn="just">
                        <a:spcBef>
                          <a:spcPts val="0"/>
                        </a:spcBef>
                        <a:spcAft>
                          <a:spcPts val="0"/>
                        </a:spcAft>
                      </a:pPr>
                      <a:r>
                        <a:rPr lang="en-US" sz="1600" dirty="0">
                          <a:effectLst/>
                        </a:rPr>
                        <a:t>UT El Paso (n=12)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III</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2005 – 2007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8</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2461392315"/>
                  </a:ext>
                </a:extLst>
              </a:tr>
              <a:tr h="313254">
                <a:tc>
                  <a:txBody>
                    <a:bodyPr/>
                    <a:lstStyle/>
                    <a:p>
                      <a:pPr marL="0" marR="102870" algn="just">
                        <a:spcBef>
                          <a:spcPts val="0"/>
                        </a:spcBef>
                        <a:spcAft>
                          <a:spcPts val="0"/>
                        </a:spcAft>
                      </a:pPr>
                      <a:r>
                        <a:rPr lang="en-US" sz="1600" dirty="0">
                          <a:effectLst/>
                        </a:rPr>
                        <a:t>UT El Paso (n=12)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VI</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2008 – 2010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7</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1790040537"/>
                  </a:ext>
                </a:extLst>
              </a:tr>
              <a:tr h="313254">
                <a:tc>
                  <a:txBody>
                    <a:bodyPr/>
                    <a:lstStyle/>
                    <a:p>
                      <a:pPr marL="0" marR="102870" algn="just">
                        <a:spcBef>
                          <a:spcPts val="0"/>
                        </a:spcBef>
                        <a:spcAft>
                          <a:spcPts val="0"/>
                        </a:spcAft>
                      </a:pPr>
                      <a:r>
                        <a:rPr lang="en-US" sz="1600" dirty="0">
                          <a:effectLst/>
                        </a:rPr>
                        <a:t>UT El Paso (n=12)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VII</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2009 – 2011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8</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834591781"/>
                  </a:ext>
                </a:extLst>
              </a:tr>
              <a:tr h="313254">
                <a:tc>
                  <a:txBody>
                    <a:bodyPr/>
                    <a:lstStyle/>
                    <a:p>
                      <a:pPr marL="0" marR="102870" algn="just">
                        <a:spcBef>
                          <a:spcPts val="0"/>
                        </a:spcBef>
                        <a:spcAft>
                          <a:spcPts val="0"/>
                        </a:spcAft>
                      </a:pPr>
                      <a:r>
                        <a:rPr lang="en-US" sz="1600" dirty="0">
                          <a:effectLst/>
                        </a:rPr>
                        <a:t>UT Arlington (n=12)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VIII</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2010 – 2012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10</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1653204374"/>
                  </a:ext>
                </a:extLst>
              </a:tr>
              <a:tr h="313254">
                <a:tc>
                  <a:txBody>
                    <a:bodyPr/>
                    <a:lstStyle/>
                    <a:p>
                      <a:pPr marL="0" marR="102870" algn="just">
                        <a:spcBef>
                          <a:spcPts val="0"/>
                        </a:spcBef>
                        <a:spcAft>
                          <a:spcPts val="0"/>
                        </a:spcAft>
                      </a:pPr>
                      <a:r>
                        <a:rPr lang="en-US" sz="1600" dirty="0">
                          <a:effectLst/>
                        </a:rPr>
                        <a:t>UT El Paso (n=12)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IX</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2011 – 2013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5</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817337573"/>
                  </a:ext>
                </a:extLst>
              </a:tr>
              <a:tr h="626501">
                <a:tc>
                  <a:txBody>
                    <a:bodyPr/>
                    <a:lstStyle/>
                    <a:p>
                      <a:pPr marL="0" marR="102870" algn="just">
                        <a:spcBef>
                          <a:spcPts val="0"/>
                        </a:spcBef>
                        <a:spcAft>
                          <a:spcPts val="0"/>
                        </a:spcAft>
                      </a:pPr>
                      <a:r>
                        <a:rPr lang="en-US" sz="1600" dirty="0">
                          <a:effectLst/>
                        </a:rPr>
                        <a:t>UT San Antonio (n=12)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X</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2012 – 2014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smtClean="0">
                          <a:effectLst/>
                          <a:latin typeface="+mn-lt"/>
                          <a:ea typeface="+mn-ea"/>
                          <a:cs typeface="+mn-cs"/>
                        </a:rPr>
                        <a:t>9</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1402803745"/>
                  </a:ext>
                </a:extLst>
              </a:tr>
              <a:tr h="313254">
                <a:tc>
                  <a:txBody>
                    <a:bodyPr/>
                    <a:lstStyle/>
                    <a:p>
                      <a:pPr marL="0" marR="102870" algn="just">
                        <a:spcBef>
                          <a:spcPts val="0"/>
                        </a:spcBef>
                        <a:spcAft>
                          <a:spcPts val="0"/>
                        </a:spcAft>
                      </a:pPr>
                      <a:r>
                        <a:rPr lang="en-US" sz="1600" dirty="0">
                          <a:effectLst/>
                        </a:rPr>
                        <a:t>UT El Paso (n=12)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XI</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2013 – 2015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3462646586"/>
                  </a:ext>
                </a:extLst>
              </a:tr>
              <a:tr h="313254">
                <a:tc>
                  <a:txBody>
                    <a:bodyPr/>
                    <a:lstStyle/>
                    <a:p>
                      <a:pPr marL="0" marR="102870" algn="just">
                        <a:spcBef>
                          <a:spcPts val="0"/>
                        </a:spcBef>
                        <a:spcAft>
                          <a:spcPts val="0"/>
                        </a:spcAft>
                      </a:pPr>
                      <a:r>
                        <a:rPr lang="en-US" sz="1600" dirty="0">
                          <a:effectLst/>
                        </a:rPr>
                        <a:t>UT Arlington (n=11)</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XII</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a:effectLst/>
                        </a:rPr>
                        <a:t>2014 – 2016 </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tc>
                  <a:txBody>
                    <a:bodyPr/>
                    <a:lstStyle/>
                    <a:p>
                      <a:pPr marL="0" marR="102870" algn="just">
                        <a:spcBef>
                          <a:spcPts val="0"/>
                        </a:spcBef>
                        <a:spcAft>
                          <a:spcPts val="0"/>
                        </a:spcAft>
                      </a:pPr>
                      <a:r>
                        <a:rPr lang="en-US" sz="1600" dirty="0" smtClean="0">
                          <a:effectLst/>
                          <a:latin typeface="+mn-lt"/>
                          <a:ea typeface="+mn-ea"/>
                          <a:cs typeface="+mn-cs"/>
                        </a:rPr>
                        <a:t>1</a:t>
                      </a:r>
                      <a:endParaRPr lang="en-US" sz="1600" dirty="0">
                        <a:effectLst/>
                        <a:latin typeface="Palatino Linotype" panose="02040502050505030304" pitchFamily="18" charset="0"/>
                        <a:ea typeface="Palatino Linotype" panose="02040502050505030304" pitchFamily="18" charset="0"/>
                        <a:cs typeface="Times New Roman" panose="02020603050405020304" pitchFamily="18" charset="0"/>
                      </a:endParaRPr>
                    </a:p>
                  </a:txBody>
                  <a:tcPr marL="115111" marR="115111" marT="0" marB="0"/>
                </a:tc>
                <a:extLst>
                  <a:ext uri="{0D108BD9-81ED-4DB2-BD59-A6C34878D82A}">
                    <a16:rowId xmlns:a16="http://schemas.microsoft.com/office/drawing/2014/main" val="2796832165"/>
                  </a:ext>
                </a:extLst>
              </a:tr>
            </a:tbl>
          </a:graphicData>
        </a:graphic>
      </p:graphicFrame>
      <p:sp>
        <p:nvSpPr>
          <p:cNvPr id="4" name="TextBox 3"/>
          <p:cNvSpPr txBox="1"/>
          <p:nvPr/>
        </p:nvSpPr>
        <p:spPr>
          <a:xfrm>
            <a:off x="381000" y="685800"/>
            <a:ext cx="7620000" cy="369332"/>
          </a:xfrm>
          <a:prstGeom prst="rect">
            <a:avLst/>
          </a:prstGeom>
          <a:noFill/>
        </p:spPr>
        <p:txBody>
          <a:bodyPr wrap="square" rtlCol="0">
            <a:spAutoFit/>
          </a:bodyPr>
          <a:lstStyle/>
          <a:p>
            <a:r>
              <a:rPr lang="en-US" b="1" dirty="0"/>
              <a:t>Table </a:t>
            </a:r>
            <a:r>
              <a:rPr lang="en-US" b="1" dirty="0" smtClean="0"/>
              <a:t>1. </a:t>
            </a:r>
            <a:r>
              <a:rPr lang="en-US" b="1" dirty="0"/>
              <a:t>UT System LSAMP BD Cohort </a:t>
            </a:r>
            <a:r>
              <a:rPr lang="en-US" b="1" dirty="0" smtClean="0"/>
              <a:t>Information</a:t>
            </a:r>
            <a:endParaRPr lang="en-US" dirty="0"/>
          </a:p>
        </p:txBody>
      </p:sp>
    </p:spTree>
    <p:extLst>
      <p:ext uri="{BB962C8B-B14F-4D97-AF65-F5344CB8AC3E}">
        <p14:creationId xmlns:p14="http://schemas.microsoft.com/office/powerpoint/2010/main" val="417639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52578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A Few Numbers</a:t>
            </a: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marL="285750" lvl="0" indent="-285750">
              <a:spcBef>
                <a:spcPct val="0"/>
              </a:spcBef>
              <a:buFont typeface="Wingdings" panose="05000000000000000000" pitchFamily="2" charset="2"/>
              <a:buChar char="v"/>
            </a:pPr>
            <a:r>
              <a:rPr lang="en-US" sz="2200" dirty="0" smtClean="0">
                <a:latin typeface="+mj-lt"/>
              </a:rPr>
              <a:t>Underrepresented Minority Student (URMs) Statistics</a:t>
            </a:r>
          </a:p>
          <a:p>
            <a:pPr marL="742950" lvl="1" indent="-285750">
              <a:spcBef>
                <a:spcPct val="0"/>
              </a:spcBef>
              <a:buFont typeface="Wingdings" panose="05000000000000000000" pitchFamily="2" charset="2"/>
              <a:buChar char="v"/>
            </a:pPr>
            <a:r>
              <a:rPr lang="en-US" sz="2000" dirty="0" smtClean="0">
                <a:latin typeface="+mj-lt"/>
              </a:rPr>
              <a:t>9% of STEM-related Ph.D. degrees are earned by URMs (NSF, 2013; 2002-2012)</a:t>
            </a:r>
          </a:p>
          <a:p>
            <a:pPr marL="742950" lvl="1" indent="-285750">
              <a:spcBef>
                <a:spcPct val="0"/>
              </a:spcBef>
              <a:buFont typeface="Wingdings" panose="05000000000000000000" pitchFamily="2" charset="2"/>
              <a:buChar char="v"/>
            </a:pPr>
            <a:endParaRPr lang="en-US" sz="2200" dirty="0">
              <a:latin typeface="+mj-lt"/>
            </a:endParaRPr>
          </a:p>
          <a:p>
            <a:pPr marL="285750" indent="-285750">
              <a:spcBef>
                <a:spcPct val="0"/>
              </a:spcBef>
              <a:buFont typeface="Wingdings" panose="05000000000000000000" pitchFamily="2" charset="2"/>
              <a:buChar char="v"/>
            </a:pPr>
            <a:r>
              <a:rPr lang="en-US" sz="2200" dirty="0" smtClean="0">
                <a:latin typeface="+mj-lt"/>
              </a:rPr>
              <a:t>UTEP Statistics</a:t>
            </a:r>
          </a:p>
          <a:p>
            <a:pPr marL="742950" lvl="1" indent="-285750">
              <a:spcBef>
                <a:spcPct val="0"/>
              </a:spcBef>
              <a:buFont typeface="Wingdings" panose="05000000000000000000" pitchFamily="2" charset="2"/>
              <a:buChar char="v"/>
            </a:pPr>
            <a:r>
              <a:rPr lang="en-US" sz="2000" dirty="0" smtClean="0">
                <a:latin typeface="+mj-lt"/>
              </a:rPr>
              <a:t>13 STEM Ph.D. disciplines</a:t>
            </a:r>
          </a:p>
          <a:p>
            <a:pPr marL="742950" lvl="1" indent="-285750">
              <a:spcBef>
                <a:spcPct val="0"/>
              </a:spcBef>
              <a:buFont typeface="Wingdings" panose="05000000000000000000" pitchFamily="2" charset="2"/>
              <a:buChar char="v"/>
            </a:pPr>
            <a:r>
              <a:rPr lang="en-US" sz="2000" dirty="0"/>
              <a:t>In fall 2015, over 700 students were enrolled in doctoral programs</a:t>
            </a:r>
            <a:r>
              <a:rPr lang="en-US" sz="2000" dirty="0" smtClean="0"/>
              <a:t>.</a:t>
            </a:r>
            <a:endParaRPr lang="en-US" sz="2000" dirty="0" smtClean="0">
              <a:latin typeface="+mj-lt"/>
            </a:endParaRPr>
          </a:p>
          <a:p>
            <a:pPr marL="742950" lvl="1" indent="-285750">
              <a:spcBef>
                <a:spcPct val="0"/>
              </a:spcBef>
              <a:buFont typeface="Wingdings" panose="05000000000000000000" pitchFamily="2" charset="2"/>
              <a:buChar char="v"/>
            </a:pPr>
            <a:r>
              <a:rPr lang="en-US" sz="2000" dirty="0" smtClean="0">
                <a:latin typeface="+mj-lt"/>
              </a:rPr>
              <a:t>In 2013-2014, 127 students earned the Ph.D.  Forty-one (41) students were Latina/o (32%) and five (5) were African-American (4%).</a:t>
            </a:r>
          </a:p>
          <a:p>
            <a:pPr marL="742950" lvl="1" indent="-285750">
              <a:spcBef>
                <a:spcPct val="0"/>
              </a:spcBef>
              <a:buFont typeface="Wingdings" panose="05000000000000000000" pitchFamily="2" charset="2"/>
              <a:buChar char="v"/>
            </a:pPr>
            <a:r>
              <a:rPr lang="en-US" sz="2000" dirty="0" smtClean="0">
                <a:latin typeface="+mj-lt"/>
              </a:rPr>
              <a:t>The averages collectively exceed the national average by 400%.</a:t>
            </a:r>
          </a:p>
          <a:p>
            <a:pPr marL="742950" lvl="1" indent="-285750">
              <a:spcBef>
                <a:spcPct val="0"/>
              </a:spcBef>
              <a:buFont typeface="Wingdings" panose="05000000000000000000" pitchFamily="2" charset="2"/>
              <a:buChar char="v"/>
            </a:pPr>
            <a:r>
              <a:rPr lang="en-US" sz="2000" dirty="0" smtClean="0">
                <a:latin typeface="+mj-lt"/>
              </a:rPr>
              <a:t>UTEP ranked #1 in the nation for awarding doctoral degrees to Hispanics in Engineering by </a:t>
            </a:r>
            <a:r>
              <a:rPr lang="en-US" sz="2000" i="1" dirty="0" smtClean="0">
                <a:latin typeface="+mj-lt"/>
              </a:rPr>
              <a:t>Diverse: Issues in Higher Education </a:t>
            </a:r>
            <a:r>
              <a:rPr lang="en-US" sz="2000" dirty="0" smtClean="0">
                <a:latin typeface="+mj-lt"/>
              </a:rPr>
              <a:t>magazine for AY 2016 – 2017.</a:t>
            </a:r>
          </a:p>
          <a:p>
            <a:pPr lvl="0">
              <a:spcBef>
                <a:spcPct val="0"/>
              </a:spcBef>
            </a:pPr>
            <a:endParaRPr lang="en-US" dirty="0" smtClean="0">
              <a:latin typeface="+mj-lt"/>
            </a:endParaRPr>
          </a:p>
        </p:txBody>
      </p:sp>
    </p:spTree>
    <p:extLst>
      <p:ext uri="{BB962C8B-B14F-4D97-AF65-F5344CB8AC3E}">
        <p14:creationId xmlns:p14="http://schemas.microsoft.com/office/powerpoint/2010/main" val="12287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2080532"/>
              </p:ext>
            </p:extLst>
          </p:nvPr>
        </p:nvGraphicFramePr>
        <p:xfrm>
          <a:off x="2318971" y="2057400"/>
          <a:ext cx="4476750" cy="3143250"/>
        </p:xfrm>
        <a:graphic>
          <a:graphicData uri="http://schemas.openxmlformats.org/drawingml/2006/table">
            <a:tbl>
              <a:tblPr firstRow="1" firstCol="1" lastRow="1" lastCol="1" bandRow="1" bandCol="1">
                <a:tableStyleId>{5C22544A-7EE6-4342-B048-85BDC9FD1C3A}</a:tableStyleId>
              </a:tblPr>
              <a:tblGrid>
                <a:gridCol w="3038475">
                  <a:extLst>
                    <a:ext uri="{9D8B030D-6E8A-4147-A177-3AD203B41FA5}">
                      <a16:colId xmlns:a16="http://schemas.microsoft.com/office/drawing/2014/main" val="1271272851"/>
                    </a:ext>
                  </a:extLst>
                </a:gridCol>
                <a:gridCol w="1438275">
                  <a:extLst>
                    <a:ext uri="{9D8B030D-6E8A-4147-A177-3AD203B41FA5}">
                      <a16:colId xmlns:a16="http://schemas.microsoft.com/office/drawing/2014/main" val="1048479628"/>
                    </a:ext>
                  </a:extLst>
                </a:gridCol>
              </a:tblGrid>
              <a:tr h="314325">
                <a:tc>
                  <a:txBody>
                    <a:bodyPr/>
                    <a:lstStyle/>
                    <a:p>
                      <a:pPr marL="55880" marR="0" algn="just">
                        <a:spcBef>
                          <a:spcPts val="415"/>
                        </a:spcBef>
                        <a:spcAft>
                          <a:spcPts val="0"/>
                        </a:spcAft>
                      </a:pPr>
                      <a:r>
                        <a:rPr lang="en-US" sz="1200">
                          <a:effectLst/>
                        </a:rPr>
                        <a:t>MAIN</a:t>
                      </a:r>
                      <a:r>
                        <a:rPr lang="en-US" sz="1200" spc="-90">
                          <a:effectLst/>
                        </a:rPr>
                        <a:t> </a:t>
                      </a:r>
                      <a:r>
                        <a:rPr lang="en-US" sz="1200" spc="-5">
                          <a:effectLst/>
                        </a:rPr>
                        <a:t>CONTRIBUTING</a:t>
                      </a:r>
                      <a:r>
                        <a:rPr lang="en-US" sz="1200" spc="-90">
                          <a:effectLst/>
                        </a:rPr>
                        <a:t> </a:t>
                      </a:r>
                      <a:r>
                        <a:rPr lang="en-US" sz="1200" spc="-5">
                          <a:effectLst/>
                        </a:rPr>
                        <a:t>FACTORS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5880" marR="0" algn="just">
                        <a:spcBef>
                          <a:spcPts val="415"/>
                        </a:spcBef>
                        <a:spcAft>
                          <a:spcPts val="0"/>
                        </a:spcAft>
                      </a:pPr>
                      <a:r>
                        <a:rPr lang="en-US" sz="1200">
                          <a:effectLst/>
                        </a:rPr>
                        <a:t>%</a:t>
                      </a:r>
                      <a:r>
                        <a:rPr lang="en-US" sz="1200" spc="-100">
                          <a:effectLst/>
                        </a:rPr>
                        <a:t> </a:t>
                      </a:r>
                      <a:r>
                        <a:rPr lang="en-US" sz="1200" spc="-5">
                          <a:effectLst/>
                        </a:rPr>
                        <a:t>RESPONDENTS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80557174"/>
                  </a:ext>
                </a:extLst>
              </a:tr>
              <a:tr h="314325">
                <a:tc>
                  <a:txBody>
                    <a:bodyPr/>
                    <a:lstStyle/>
                    <a:p>
                      <a:pPr marL="55880" marR="0" algn="just">
                        <a:spcBef>
                          <a:spcPts val="415"/>
                        </a:spcBef>
                        <a:spcAft>
                          <a:spcPts val="0"/>
                        </a:spcAft>
                      </a:pPr>
                      <a:r>
                        <a:rPr lang="en-US" sz="1200" spc="-5">
                          <a:effectLst/>
                        </a:rPr>
                        <a:t>1. Financial</a:t>
                      </a:r>
                      <a:r>
                        <a:rPr lang="en-US" sz="1200">
                          <a:effectLst/>
                        </a:rPr>
                        <a:t>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1430" algn="just">
                        <a:spcBef>
                          <a:spcPts val="415"/>
                        </a:spcBef>
                        <a:spcAft>
                          <a:spcPts val="0"/>
                        </a:spcAft>
                      </a:pPr>
                      <a:r>
                        <a:rPr lang="en-US" sz="1200" spc="-5">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39030162"/>
                  </a:ext>
                </a:extLst>
              </a:tr>
              <a:tr h="314325">
                <a:tc>
                  <a:txBody>
                    <a:bodyPr/>
                    <a:lstStyle/>
                    <a:p>
                      <a:pPr marL="55880" marR="0" algn="just">
                        <a:spcBef>
                          <a:spcPts val="415"/>
                        </a:spcBef>
                        <a:spcAft>
                          <a:spcPts val="0"/>
                        </a:spcAft>
                      </a:pPr>
                      <a:r>
                        <a:rPr lang="en-US" sz="1200" spc="-5">
                          <a:effectLst/>
                        </a:rPr>
                        <a:t>2. </a:t>
                      </a:r>
                      <a:r>
                        <a:rPr lang="en-US" sz="1200">
                          <a:effectLst/>
                        </a:rPr>
                        <a:t>Mentoring/Advising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1430" algn="just">
                        <a:spcBef>
                          <a:spcPts val="415"/>
                        </a:spcBef>
                        <a:spcAft>
                          <a:spcPts val="0"/>
                        </a:spcAft>
                      </a:pPr>
                      <a:r>
                        <a:rPr lang="en-US" sz="1200" spc="-5">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7161970"/>
                  </a:ext>
                </a:extLst>
              </a:tr>
              <a:tr h="314325">
                <a:tc>
                  <a:txBody>
                    <a:bodyPr/>
                    <a:lstStyle/>
                    <a:p>
                      <a:pPr marL="55880" marR="0" algn="just">
                        <a:spcBef>
                          <a:spcPts val="415"/>
                        </a:spcBef>
                        <a:spcAft>
                          <a:spcPts val="0"/>
                        </a:spcAft>
                      </a:pPr>
                      <a:r>
                        <a:rPr lang="en-US" sz="1200" spc="-5" dirty="0">
                          <a:effectLst/>
                        </a:rPr>
                        <a:t>3. Family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1430" algn="just">
                        <a:spcBef>
                          <a:spcPts val="415"/>
                        </a:spcBef>
                        <a:spcAft>
                          <a:spcPts val="0"/>
                        </a:spcAft>
                      </a:pPr>
                      <a:r>
                        <a:rPr lang="en-US" sz="1200" spc="-5">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96017329"/>
                  </a:ext>
                </a:extLst>
              </a:tr>
              <a:tr h="314325">
                <a:tc>
                  <a:txBody>
                    <a:bodyPr/>
                    <a:lstStyle/>
                    <a:p>
                      <a:pPr marL="55880" marR="0" algn="just">
                        <a:spcBef>
                          <a:spcPts val="415"/>
                        </a:spcBef>
                        <a:spcAft>
                          <a:spcPts val="0"/>
                        </a:spcAft>
                      </a:pPr>
                      <a:r>
                        <a:rPr lang="en-US" sz="1200" spc="-5">
                          <a:effectLst/>
                        </a:rPr>
                        <a:t>4.</a:t>
                      </a:r>
                      <a:r>
                        <a:rPr lang="en-US" sz="1200" spc="-15">
                          <a:effectLst/>
                        </a:rPr>
                        <a:t> </a:t>
                      </a:r>
                      <a:r>
                        <a:rPr lang="en-US" sz="1200">
                          <a:effectLst/>
                        </a:rPr>
                        <a:t>Social</a:t>
                      </a:r>
                      <a:r>
                        <a:rPr lang="en-US" sz="1200" spc="-10">
                          <a:effectLst/>
                        </a:rPr>
                        <a:t> </a:t>
                      </a:r>
                      <a:r>
                        <a:rPr lang="en-US" sz="1200">
                          <a:effectLst/>
                        </a:rPr>
                        <a:t>Environment/Peer</a:t>
                      </a:r>
                      <a:r>
                        <a:rPr lang="en-US" sz="1200" spc="-20">
                          <a:effectLst/>
                        </a:rPr>
                        <a:t> </a:t>
                      </a:r>
                      <a:r>
                        <a:rPr lang="en-US" sz="1200" spc="-5">
                          <a:effectLst/>
                        </a:rPr>
                        <a:t>Group </a:t>
                      </a:r>
                      <a:r>
                        <a:rPr lang="en-US" sz="1200">
                          <a:effectLst/>
                        </a:rPr>
                        <a:t>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0795" algn="just">
                        <a:spcBef>
                          <a:spcPts val="415"/>
                        </a:spcBef>
                        <a:spcAft>
                          <a:spcPts val="0"/>
                        </a:spcAft>
                      </a:pPr>
                      <a:r>
                        <a:rPr lang="en-US" sz="1200" spc="-5">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52941281"/>
                  </a:ext>
                </a:extLst>
              </a:tr>
              <a:tr h="314325">
                <a:tc>
                  <a:txBody>
                    <a:bodyPr/>
                    <a:lstStyle/>
                    <a:p>
                      <a:pPr marL="55880" marR="0" algn="just">
                        <a:spcBef>
                          <a:spcPts val="415"/>
                        </a:spcBef>
                        <a:spcAft>
                          <a:spcPts val="0"/>
                        </a:spcAft>
                      </a:pPr>
                      <a:r>
                        <a:rPr lang="en-US" sz="1200" spc="-5">
                          <a:effectLst/>
                        </a:rPr>
                        <a:t>5.</a:t>
                      </a:r>
                      <a:r>
                        <a:rPr lang="en-US" sz="1200" spc="-30">
                          <a:effectLst/>
                        </a:rPr>
                        <a:t> </a:t>
                      </a:r>
                      <a:r>
                        <a:rPr lang="en-US" sz="1200" spc="-5">
                          <a:effectLst/>
                        </a:rPr>
                        <a:t>Program</a:t>
                      </a:r>
                      <a:r>
                        <a:rPr lang="en-US" sz="1200" spc="-25">
                          <a:effectLst/>
                        </a:rPr>
                        <a:t> </a:t>
                      </a:r>
                      <a:r>
                        <a:rPr lang="en-US" sz="1200" spc="-5">
                          <a:effectLst/>
                        </a:rPr>
                        <a:t>Quality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1430" algn="just">
                        <a:spcBef>
                          <a:spcPts val="415"/>
                        </a:spcBef>
                        <a:spcAft>
                          <a:spcPts val="0"/>
                        </a:spcAft>
                      </a:pPr>
                      <a:r>
                        <a:rPr lang="en-US" sz="1200" spc="-5">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10760867"/>
                  </a:ext>
                </a:extLst>
              </a:tr>
              <a:tr h="314325">
                <a:tc>
                  <a:txBody>
                    <a:bodyPr/>
                    <a:lstStyle/>
                    <a:p>
                      <a:pPr marL="55880" marR="0" algn="just">
                        <a:spcBef>
                          <a:spcPts val="415"/>
                        </a:spcBef>
                        <a:spcAft>
                          <a:spcPts val="0"/>
                        </a:spcAft>
                      </a:pPr>
                      <a:r>
                        <a:rPr lang="en-US" sz="1200" spc="-5" dirty="0">
                          <a:effectLst/>
                        </a:rPr>
                        <a:t>6.</a:t>
                      </a:r>
                      <a:r>
                        <a:rPr lang="en-US" sz="1200" spc="-80" dirty="0">
                          <a:effectLst/>
                        </a:rPr>
                        <a:t> </a:t>
                      </a:r>
                      <a:r>
                        <a:rPr lang="en-US" sz="1200" spc="-5" dirty="0">
                          <a:effectLst/>
                        </a:rPr>
                        <a:t>Professional/Career</a:t>
                      </a:r>
                      <a:r>
                        <a:rPr lang="en-US" sz="1200" spc="-70" dirty="0">
                          <a:effectLst/>
                        </a:rPr>
                        <a:t> </a:t>
                      </a:r>
                      <a:r>
                        <a:rPr lang="en-US" sz="1200" spc="-5" dirty="0">
                          <a:effectLst/>
                        </a:rPr>
                        <a:t>Guidance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0795" algn="just">
                        <a:spcBef>
                          <a:spcPts val="415"/>
                        </a:spcBef>
                        <a:spcAft>
                          <a:spcPts val="0"/>
                        </a:spcAft>
                      </a:pPr>
                      <a:r>
                        <a:rPr lang="en-US" sz="1200" spc="-5">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1001199"/>
                  </a:ext>
                </a:extLst>
              </a:tr>
              <a:tr h="314325">
                <a:tc>
                  <a:txBody>
                    <a:bodyPr/>
                    <a:lstStyle/>
                    <a:p>
                      <a:pPr marL="55880" marR="0" algn="just">
                        <a:spcBef>
                          <a:spcPts val="415"/>
                        </a:spcBef>
                        <a:spcAft>
                          <a:spcPts val="0"/>
                        </a:spcAft>
                      </a:pPr>
                      <a:r>
                        <a:rPr lang="en-US" sz="1200" spc="-5">
                          <a:effectLst/>
                        </a:rPr>
                        <a:t>7.</a:t>
                      </a:r>
                      <a:r>
                        <a:rPr lang="en-US" sz="1200" spc="-65">
                          <a:effectLst/>
                        </a:rPr>
                        <a:t> </a:t>
                      </a:r>
                      <a:r>
                        <a:rPr lang="en-US" sz="1200" spc="-5">
                          <a:effectLst/>
                        </a:rPr>
                        <a:t>Program</a:t>
                      </a:r>
                      <a:r>
                        <a:rPr lang="en-US" sz="1200" spc="-60">
                          <a:effectLst/>
                        </a:rPr>
                        <a:t> </a:t>
                      </a:r>
                      <a:r>
                        <a:rPr lang="en-US" sz="1200">
                          <a:effectLst/>
                        </a:rPr>
                        <a:t>Requirements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0795" algn="just">
                        <a:spcBef>
                          <a:spcPts val="415"/>
                        </a:spcBef>
                        <a:spcAft>
                          <a:spcPts val="0"/>
                        </a:spcAft>
                      </a:pPr>
                      <a:r>
                        <a:rPr lang="en-US" sz="1200" spc="-5">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68698913"/>
                  </a:ext>
                </a:extLst>
              </a:tr>
              <a:tr h="314325">
                <a:tc>
                  <a:txBody>
                    <a:bodyPr/>
                    <a:lstStyle/>
                    <a:p>
                      <a:pPr marL="55880" marR="0" algn="just">
                        <a:spcBef>
                          <a:spcPts val="415"/>
                        </a:spcBef>
                        <a:spcAft>
                          <a:spcPts val="0"/>
                        </a:spcAft>
                      </a:pPr>
                      <a:r>
                        <a:rPr lang="en-US" sz="1200" spc="-5">
                          <a:effectLst/>
                        </a:rPr>
                        <a:t>8.</a:t>
                      </a:r>
                      <a:r>
                        <a:rPr lang="en-US" sz="1200" spc="-65">
                          <a:effectLst/>
                        </a:rPr>
                        <a:t> </a:t>
                      </a:r>
                      <a:r>
                        <a:rPr lang="en-US" sz="1200" spc="-5">
                          <a:effectLst/>
                        </a:rPr>
                        <a:t>Personal</a:t>
                      </a:r>
                      <a:r>
                        <a:rPr lang="en-US" sz="1200" spc="-55">
                          <a:effectLst/>
                        </a:rPr>
                        <a:t> </a:t>
                      </a:r>
                      <a:r>
                        <a:rPr lang="en-US" sz="1200">
                          <a:effectLst/>
                        </a:rPr>
                        <a:t>Circumstances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0795" algn="just">
                        <a:spcBef>
                          <a:spcPts val="415"/>
                        </a:spcBef>
                        <a:spcAft>
                          <a:spcPts val="0"/>
                        </a:spcAft>
                      </a:pPr>
                      <a:r>
                        <a:rPr lang="en-US" sz="1200" spc="-5">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25993721"/>
                  </a:ext>
                </a:extLst>
              </a:tr>
              <a:tr h="314325">
                <a:tc>
                  <a:txBody>
                    <a:bodyPr/>
                    <a:lstStyle/>
                    <a:p>
                      <a:pPr marL="55880" marR="0" algn="just">
                        <a:spcBef>
                          <a:spcPts val="415"/>
                        </a:spcBef>
                        <a:spcAft>
                          <a:spcPts val="0"/>
                        </a:spcAft>
                      </a:pPr>
                      <a:r>
                        <a:rPr lang="en-US" sz="1200" spc="-5">
                          <a:effectLst/>
                        </a:rPr>
                        <a:t>9. 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1430" algn="just">
                        <a:spcBef>
                          <a:spcPts val="415"/>
                        </a:spcBef>
                        <a:spcAft>
                          <a:spcPts val="0"/>
                        </a:spcAft>
                      </a:pPr>
                      <a:r>
                        <a:rPr lang="en-US" sz="1200" spc="-5"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2890674"/>
                  </a:ext>
                </a:extLst>
              </a:tr>
            </a:tbl>
          </a:graphicData>
        </a:graphic>
      </p:graphicFrame>
      <p:sp>
        <p:nvSpPr>
          <p:cNvPr id="3" name="Rectangle 2"/>
          <p:cNvSpPr/>
          <p:nvPr/>
        </p:nvSpPr>
        <p:spPr>
          <a:xfrm>
            <a:off x="76200" y="1066800"/>
            <a:ext cx="8610600" cy="502702"/>
          </a:xfrm>
          <a:prstGeom prst="rect">
            <a:avLst/>
          </a:prstGeom>
        </p:spPr>
        <p:txBody>
          <a:bodyPr wrap="square">
            <a:spAutoFit/>
          </a:bodyPr>
          <a:lstStyle/>
          <a:p>
            <a:pPr marL="532765" marR="0" algn="just">
              <a:lnSpc>
                <a:spcPts val="1580"/>
              </a:lnSpc>
              <a:spcBef>
                <a:spcPts val="0"/>
              </a:spcBef>
              <a:spcAft>
                <a:spcPts val="0"/>
              </a:spcAft>
            </a:pPr>
            <a:r>
              <a:rPr lang="en-US" b="1" dirty="0">
                <a:latin typeface="+mj-lt"/>
                <a:ea typeface="Palatino Linotype" panose="02040502050505030304" pitchFamily="18" charset="0"/>
              </a:rPr>
              <a:t>Table </a:t>
            </a:r>
            <a:r>
              <a:rPr lang="en-US" b="1" spc="215" dirty="0" smtClean="0">
                <a:latin typeface="+mj-lt"/>
                <a:ea typeface="Palatino Linotype" panose="02040502050505030304" pitchFamily="18" charset="0"/>
              </a:rPr>
              <a:t>2</a:t>
            </a:r>
            <a:r>
              <a:rPr lang="en-US" b="1" dirty="0" smtClean="0">
                <a:latin typeface="+mj-lt"/>
                <a:ea typeface="Palatino Linotype" panose="02040502050505030304" pitchFamily="18" charset="0"/>
              </a:rPr>
              <a:t>. Main</a:t>
            </a:r>
            <a:r>
              <a:rPr lang="en-US" b="1" spc="220" dirty="0" smtClean="0">
                <a:latin typeface="+mj-lt"/>
                <a:ea typeface="Palatino Linotype" panose="02040502050505030304" pitchFamily="18" charset="0"/>
              </a:rPr>
              <a:t> </a:t>
            </a:r>
            <a:r>
              <a:rPr lang="en-US" b="1" spc="-5" dirty="0">
                <a:latin typeface="+mj-lt"/>
                <a:ea typeface="Palatino Linotype" panose="02040502050505030304" pitchFamily="18" charset="0"/>
              </a:rPr>
              <a:t>Factors</a:t>
            </a:r>
            <a:r>
              <a:rPr lang="en-US" b="1" spc="220" dirty="0">
                <a:latin typeface="+mj-lt"/>
                <a:ea typeface="Palatino Linotype" panose="02040502050505030304" pitchFamily="18" charset="0"/>
              </a:rPr>
              <a:t> </a:t>
            </a:r>
            <a:r>
              <a:rPr lang="en-US" b="1" spc="-5" dirty="0">
                <a:latin typeface="+mj-lt"/>
                <a:ea typeface="Palatino Linotype" panose="02040502050505030304" pitchFamily="18" charset="0"/>
              </a:rPr>
              <a:t>that</a:t>
            </a:r>
            <a:r>
              <a:rPr lang="en-US" b="1" dirty="0">
                <a:latin typeface="+mj-lt"/>
                <a:ea typeface="Palatino Linotype" panose="02040502050505030304" pitchFamily="18" charset="0"/>
              </a:rPr>
              <a:t> Contribute </a:t>
            </a:r>
            <a:r>
              <a:rPr lang="en-US" b="1" spc="-5" dirty="0">
                <a:latin typeface="+mj-lt"/>
                <a:ea typeface="Palatino Linotype" panose="02040502050505030304" pitchFamily="18" charset="0"/>
              </a:rPr>
              <a:t>to</a:t>
            </a:r>
            <a:r>
              <a:rPr lang="en-US" b="1" dirty="0">
                <a:latin typeface="+mj-lt"/>
                <a:ea typeface="Palatino Linotype" panose="02040502050505030304" pitchFamily="18" charset="0"/>
              </a:rPr>
              <a:t> </a:t>
            </a:r>
            <a:r>
              <a:rPr lang="en-US" b="1" spc="-5" dirty="0">
                <a:latin typeface="+mj-lt"/>
                <a:ea typeface="Palatino Linotype" panose="02040502050505030304" pitchFamily="18" charset="0"/>
              </a:rPr>
              <a:t>the</a:t>
            </a:r>
            <a:r>
              <a:rPr lang="en-US" b="1" dirty="0">
                <a:latin typeface="+mj-lt"/>
                <a:ea typeface="Palatino Linotype" panose="02040502050505030304" pitchFamily="18" charset="0"/>
              </a:rPr>
              <a:t> </a:t>
            </a:r>
            <a:r>
              <a:rPr lang="en-US" b="1" spc="-5" dirty="0">
                <a:latin typeface="+mj-lt"/>
                <a:ea typeface="Palatino Linotype" panose="02040502050505030304" pitchFamily="18" charset="0"/>
              </a:rPr>
              <a:t>Ability</a:t>
            </a:r>
            <a:r>
              <a:rPr lang="en-US" b="1" spc="145" dirty="0">
                <a:latin typeface="+mj-lt"/>
                <a:ea typeface="Palatino Linotype" panose="02040502050505030304" pitchFamily="18" charset="0"/>
              </a:rPr>
              <a:t> </a:t>
            </a:r>
            <a:r>
              <a:rPr lang="en-US" b="1" spc="-5" dirty="0">
                <a:latin typeface="+mj-lt"/>
                <a:ea typeface="Palatino Linotype" panose="02040502050505030304" pitchFamily="18" charset="0"/>
              </a:rPr>
              <a:t>to</a:t>
            </a:r>
            <a:r>
              <a:rPr lang="en-US" b="1" dirty="0">
                <a:latin typeface="+mj-lt"/>
                <a:ea typeface="Palatino Linotype" panose="02040502050505030304" pitchFamily="18" charset="0"/>
              </a:rPr>
              <a:t> Complete</a:t>
            </a:r>
            <a:r>
              <a:rPr lang="en-US" b="1" spc="135" dirty="0">
                <a:latin typeface="+mj-lt"/>
                <a:ea typeface="Palatino Linotype" panose="02040502050505030304" pitchFamily="18" charset="0"/>
              </a:rPr>
              <a:t> </a:t>
            </a:r>
            <a:r>
              <a:rPr lang="en-US" b="1" dirty="0">
                <a:latin typeface="+mj-lt"/>
                <a:ea typeface="Palatino Linotype" panose="02040502050505030304" pitchFamily="18" charset="0"/>
              </a:rPr>
              <a:t>Doctoral</a:t>
            </a:r>
            <a:r>
              <a:rPr lang="en-US" b="1" spc="-25" dirty="0">
                <a:latin typeface="+mj-lt"/>
                <a:ea typeface="Palatino Linotype" panose="02040502050505030304" pitchFamily="18" charset="0"/>
              </a:rPr>
              <a:t> </a:t>
            </a:r>
            <a:r>
              <a:rPr lang="en-US" b="1" dirty="0">
                <a:latin typeface="+mj-lt"/>
                <a:ea typeface="Palatino Linotype" panose="02040502050505030304" pitchFamily="18" charset="0"/>
              </a:rPr>
              <a:t>Degrees</a:t>
            </a:r>
            <a:r>
              <a:rPr lang="en-US" b="1" spc="-20" dirty="0">
                <a:latin typeface="+mj-lt"/>
                <a:ea typeface="Palatino Linotype" panose="02040502050505030304" pitchFamily="18" charset="0"/>
              </a:rPr>
              <a:t> </a:t>
            </a:r>
            <a:r>
              <a:rPr lang="en-US" b="1" dirty="0">
                <a:latin typeface="+mj-lt"/>
                <a:ea typeface="Palatino Linotype" panose="02040502050505030304" pitchFamily="18" charset="0"/>
              </a:rPr>
              <a:t>(CGS</a:t>
            </a:r>
            <a:r>
              <a:rPr lang="en-US" b="1" spc="-20" dirty="0">
                <a:latin typeface="+mj-lt"/>
                <a:ea typeface="Palatino Linotype" panose="02040502050505030304" pitchFamily="18" charset="0"/>
              </a:rPr>
              <a:t> </a:t>
            </a:r>
            <a:r>
              <a:rPr lang="en-US" b="1" dirty="0">
                <a:latin typeface="+mj-lt"/>
                <a:ea typeface="Palatino Linotype" panose="02040502050505030304" pitchFamily="18" charset="0"/>
              </a:rPr>
              <a:t>Ph.D.</a:t>
            </a:r>
            <a:r>
              <a:rPr lang="en-US" b="1" spc="-15" dirty="0">
                <a:latin typeface="+mj-lt"/>
                <a:ea typeface="Palatino Linotype" panose="02040502050505030304" pitchFamily="18" charset="0"/>
              </a:rPr>
              <a:t> </a:t>
            </a:r>
            <a:r>
              <a:rPr lang="en-US" b="1" spc="-5" dirty="0">
                <a:latin typeface="+mj-lt"/>
                <a:ea typeface="Palatino Linotype" panose="02040502050505030304" pitchFamily="18" charset="0"/>
              </a:rPr>
              <a:t>Completion</a:t>
            </a:r>
            <a:r>
              <a:rPr lang="en-US" b="1" spc="-20" dirty="0">
                <a:latin typeface="+mj-lt"/>
                <a:ea typeface="Palatino Linotype" panose="02040502050505030304" pitchFamily="18" charset="0"/>
              </a:rPr>
              <a:t> </a:t>
            </a:r>
            <a:r>
              <a:rPr lang="en-US" b="1" dirty="0">
                <a:latin typeface="+mj-lt"/>
                <a:ea typeface="Palatino Linotype" panose="02040502050505030304" pitchFamily="18" charset="0"/>
              </a:rPr>
              <a:t>Project</a:t>
            </a:r>
            <a:r>
              <a:rPr lang="en-US" b="1" spc="-20" dirty="0">
                <a:latin typeface="+mj-lt"/>
                <a:ea typeface="Palatino Linotype" panose="02040502050505030304" pitchFamily="18" charset="0"/>
              </a:rPr>
              <a:t> </a:t>
            </a:r>
            <a:r>
              <a:rPr lang="en-US" b="1" spc="-5" dirty="0">
                <a:latin typeface="+mj-lt"/>
                <a:ea typeface="Palatino Linotype" panose="02040502050505030304" pitchFamily="18" charset="0"/>
              </a:rPr>
              <a:t>Survey,</a:t>
            </a:r>
            <a:r>
              <a:rPr lang="en-US" b="1" spc="-20" dirty="0">
                <a:latin typeface="+mj-lt"/>
                <a:ea typeface="Palatino Linotype" panose="02040502050505030304" pitchFamily="18" charset="0"/>
              </a:rPr>
              <a:t> </a:t>
            </a:r>
            <a:r>
              <a:rPr lang="en-US" b="1" dirty="0">
                <a:latin typeface="+mj-lt"/>
                <a:ea typeface="Palatino Linotype" panose="02040502050505030304" pitchFamily="18" charset="0"/>
              </a:rPr>
              <a:t>N=1,406).</a:t>
            </a:r>
          </a:p>
        </p:txBody>
      </p:sp>
      <p:sp>
        <p:nvSpPr>
          <p:cNvPr id="4" name="Title 1"/>
          <p:cNvSpPr txBox="1">
            <a:spLocks/>
          </p:cNvSpPr>
          <p:nvPr/>
        </p:nvSpPr>
        <p:spPr>
          <a:xfrm>
            <a:off x="381000" y="0"/>
            <a:ext cx="69342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What do Doctoral Students Need to Graduate?</a:t>
            </a:r>
          </a:p>
        </p:txBody>
      </p:sp>
      <p:sp>
        <p:nvSpPr>
          <p:cNvPr id="5" name="Oval 4"/>
          <p:cNvSpPr/>
          <p:nvPr/>
        </p:nvSpPr>
        <p:spPr>
          <a:xfrm>
            <a:off x="2362200" y="2590800"/>
            <a:ext cx="1524000" cy="381000"/>
          </a:xfrm>
          <a:prstGeom prst="ellipse">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362200" y="3124200"/>
            <a:ext cx="2819400" cy="533400"/>
          </a:xfrm>
          <a:prstGeom prst="ellipse">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62200" y="3800475"/>
            <a:ext cx="2209800" cy="419100"/>
          </a:xfrm>
          <a:prstGeom prst="ellipse">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52578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The BD Seminar</a:t>
            </a:r>
            <a:r>
              <a:rPr kumimoji="0" lang="en-US" sz="2400" b="0" i="0" u="none" strike="noStrike" kern="1200" cap="none" spc="0" normalizeH="0" noProof="0" dirty="0" smtClean="0">
                <a:ln>
                  <a:noFill/>
                </a:ln>
                <a:solidFill>
                  <a:schemeClr val="tx1">
                    <a:lumMod val="85000"/>
                    <a:lumOff val="15000"/>
                  </a:schemeClr>
                </a:solidFill>
                <a:effectLst/>
                <a:uLnTx/>
                <a:uFillTx/>
                <a:latin typeface="Georgia"/>
                <a:ea typeface="+mj-ea"/>
                <a:cs typeface="Georgia"/>
              </a:rPr>
              <a:t> Series</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marL="285750" lvl="0" indent="-285750">
              <a:spcBef>
                <a:spcPct val="0"/>
              </a:spcBef>
              <a:buFont typeface="Wingdings" panose="05000000000000000000" pitchFamily="2" charset="2"/>
              <a:buChar char="v"/>
            </a:pPr>
            <a:r>
              <a:rPr lang="en-US" sz="2400" dirty="0" smtClean="0">
                <a:latin typeface="+mj-lt"/>
              </a:rPr>
              <a:t>Initiated in 2008 based on the low number of past BD students who received the Ph.D.</a:t>
            </a:r>
          </a:p>
          <a:p>
            <a:pPr lvl="0">
              <a:spcBef>
                <a:spcPct val="0"/>
              </a:spcBef>
            </a:pPr>
            <a:endParaRPr lang="en-US" sz="2400" dirty="0" smtClean="0">
              <a:latin typeface="+mj-lt"/>
            </a:endParaRPr>
          </a:p>
          <a:p>
            <a:pPr marL="285750" lvl="0" indent="-285750">
              <a:spcBef>
                <a:spcPct val="0"/>
              </a:spcBef>
              <a:buFont typeface="Wingdings" panose="05000000000000000000" pitchFamily="2" charset="2"/>
              <a:buChar char="v"/>
            </a:pPr>
            <a:r>
              <a:rPr lang="en-US" sz="2400" dirty="0" smtClean="0">
                <a:latin typeface="+mj-lt"/>
              </a:rPr>
              <a:t>Taught for four (4) semesters in order to provide an interdisciplinary environment for </a:t>
            </a:r>
            <a:r>
              <a:rPr lang="en-US" sz="2400" dirty="0" err="1" smtClean="0">
                <a:latin typeface="+mj-lt"/>
              </a:rPr>
              <a:t>coachees</a:t>
            </a:r>
            <a:r>
              <a:rPr lang="en-US" sz="2400" dirty="0" smtClean="0">
                <a:latin typeface="+mj-lt"/>
              </a:rPr>
              <a:t> to reflect on their experience as they begin their Ph.D. studies.</a:t>
            </a:r>
          </a:p>
          <a:p>
            <a:pPr lvl="0">
              <a:spcBef>
                <a:spcPct val="0"/>
              </a:spcBef>
            </a:pPr>
            <a:endParaRPr lang="en-US" sz="2400" dirty="0" smtClean="0">
              <a:latin typeface="+mj-lt"/>
            </a:endParaRPr>
          </a:p>
          <a:p>
            <a:pPr marL="285750" lvl="0" indent="-285750">
              <a:spcBef>
                <a:spcPct val="0"/>
              </a:spcBef>
              <a:buFont typeface="Wingdings" panose="05000000000000000000" pitchFamily="2" charset="2"/>
              <a:buChar char="v"/>
            </a:pPr>
            <a:r>
              <a:rPr lang="en-US" sz="2400" b="1" i="1" dirty="0" smtClean="0">
                <a:solidFill>
                  <a:srgbClr val="0000FF"/>
                </a:solidFill>
                <a:latin typeface="+mj-lt"/>
              </a:rPr>
              <a:t>Is now the cornerstone of each NSF BD proposal and the primary source of academic support for each student cohort in any participating UT System campus.</a:t>
            </a:r>
          </a:p>
          <a:p>
            <a:pPr lvl="0">
              <a:spcBef>
                <a:spcPct val="0"/>
              </a:spcBef>
            </a:pPr>
            <a:endParaRPr lang="en-US" dirty="0" smtClean="0">
              <a:latin typeface="+mj-lt"/>
            </a:endParaRPr>
          </a:p>
        </p:txBody>
      </p:sp>
    </p:spTree>
    <p:extLst>
      <p:ext uri="{BB962C8B-B14F-4D97-AF65-F5344CB8AC3E}">
        <p14:creationId xmlns:p14="http://schemas.microsoft.com/office/powerpoint/2010/main" val="42113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0"/>
            <a:ext cx="52578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rPr>
              <a:t>The BD Seminar</a:t>
            </a:r>
            <a:r>
              <a:rPr kumimoji="0" lang="en-US" sz="2400" b="0" i="0" u="none" strike="noStrike" kern="1200" cap="none" spc="0" normalizeH="0" noProof="0" dirty="0" smtClean="0">
                <a:ln>
                  <a:noFill/>
                </a:ln>
                <a:solidFill>
                  <a:schemeClr val="tx1">
                    <a:lumMod val="85000"/>
                    <a:lumOff val="15000"/>
                  </a:schemeClr>
                </a:solidFill>
                <a:effectLst/>
                <a:uLnTx/>
                <a:uFillTx/>
                <a:latin typeface="Georgia"/>
                <a:ea typeface="+mj-ea"/>
                <a:cs typeface="Georgia"/>
              </a:rPr>
              <a:t> Series cont.</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1000" y="1099134"/>
            <a:ext cx="8305800" cy="4387265"/>
          </a:xfrm>
          <a:prstGeom prst="rect">
            <a:avLst/>
          </a:prstGeom>
        </p:spPr>
        <p:txBody>
          <a:bodyPr vert="horz" wrap="square" lIns="91440" tIns="45720" rIns="91440" bIns="45720" numCol="1" rtlCol="0" anchor="t">
            <a:noAutofit/>
          </a:bodyPr>
          <a:lstStyle/>
          <a:p>
            <a:pPr lvl="0">
              <a:spcBef>
                <a:spcPct val="0"/>
              </a:spcBef>
            </a:pPr>
            <a:endParaRPr lang="en-US" sz="2400" dirty="0" smtClean="0">
              <a:latin typeface="+mj-lt"/>
            </a:endParaRPr>
          </a:p>
          <a:p>
            <a:pPr lvl="0">
              <a:spcBef>
                <a:spcPct val="0"/>
              </a:spcBef>
            </a:pPr>
            <a:endParaRPr lang="en-US" sz="2400" dirty="0" smtClean="0">
              <a:latin typeface="+mj-lt"/>
            </a:endParaRPr>
          </a:p>
          <a:p>
            <a:pPr lvl="0">
              <a:spcBef>
                <a:spcPct val="0"/>
              </a:spcBef>
            </a:pPr>
            <a:endParaRPr lang="en-US" dirty="0" smtClean="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001020954"/>
              </p:ext>
            </p:extLst>
          </p:nvPr>
        </p:nvGraphicFramePr>
        <p:xfrm>
          <a:off x="609600" y="875072"/>
          <a:ext cx="7848600" cy="4687528"/>
        </p:xfrm>
        <a:graphic>
          <a:graphicData uri="http://schemas.openxmlformats.org/drawingml/2006/table">
            <a:tbl>
              <a:tblPr firstRow="1" bandRow="1">
                <a:tableStyleId>{5C22544A-7EE6-4342-B048-85BDC9FD1C3A}</a:tableStyleId>
              </a:tblPr>
              <a:tblGrid>
                <a:gridCol w="1569720">
                  <a:extLst>
                    <a:ext uri="{9D8B030D-6E8A-4147-A177-3AD203B41FA5}">
                      <a16:colId xmlns:a16="http://schemas.microsoft.com/office/drawing/2014/main" val="91038757"/>
                    </a:ext>
                  </a:extLst>
                </a:gridCol>
                <a:gridCol w="6278880">
                  <a:extLst>
                    <a:ext uri="{9D8B030D-6E8A-4147-A177-3AD203B41FA5}">
                      <a16:colId xmlns:a16="http://schemas.microsoft.com/office/drawing/2014/main" val="1397862646"/>
                    </a:ext>
                  </a:extLst>
                </a:gridCol>
              </a:tblGrid>
              <a:tr h="348645">
                <a:tc>
                  <a:txBody>
                    <a:bodyPr/>
                    <a:lstStyle/>
                    <a:p>
                      <a:pPr algn="ctr"/>
                      <a:r>
                        <a:rPr lang="en-US" dirty="0" smtClean="0"/>
                        <a:t>Semester</a:t>
                      </a:r>
                      <a:endParaRPr lang="en-US" dirty="0"/>
                    </a:p>
                  </a:txBody>
                  <a:tcPr/>
                </a:tc>
                <a:tc>
                  <a:txBody>
                    <a:bodyPr/>
                    <a:lstStyle/>
                    <a:p>
                      <a:pPr algn="ctr"/>
                      <a:r>
                        <a:rPr lang="en-US" dirty="0" smtClean="0"/>
                        <a:t>Course Content</a:t>
                      </a:r>
                      <a:endParaRPr lang="en-US" dirty="0"/>
                    </a:p>
                  </a:txBody>
                  <a:tcPr/>
                </a:tc>
                <a:extLst>
                  <a:ext uri="{0D108BD9-81ED-4DB2-BD59-A6C34878D82A}">
                    <a16:rowId xmlns:a16="http://schemas.microsoft.com/office/drawing/2014/main" val="48818741"/>
                  </a:ext>
                </a:extLst>
              </a:tr>
              <a:tr h="1133095">
                <a:tc>
                  <a:txBody>
                    <a:bodyPr/>
                    <a:lstStyle/>
                    <a:p>
                      <a:pPr algn="ctr"/>
                      <a:r>
                        <a:rPr lang="en-US" dirty="0" smtClean="0"/>
                        <a:t>1</a:t>
                      </a:r>
                      <a:endParaRPr lang="en-US" dirty="0"/>
                    </a:p>
                  </a:txBody>
                  <a:tcPr/>
                </a:tc>
                <a:tc>
                  <a:txBody>
                    <a:bodyPr/>
                    <a:lstStyle/>
                    <a:p>
                      <a:pPr marL="285750" indent="-285750">
                        <a:buFont typeface="Arial" panose="020B0604020202020204" pitchFamily="34" charset="0"/>
                        <a:buChar char="•"/>
                      </a:pPr>
                      <a:r>
                        <a:rPr lang="en-US" dirty="0" smtClean="0"/>
                        <a:t>Transitioning into grad</a:t>
                      </a:r>
                      <a:r>
                        <a:rPr lang="en-US" baseline="0" dirty="0" smtClean="0"/>
                        <a:t> school culture </a:t>
                      </a:r>
                    </a:p>
                    <a:p>
                      <a:pPr marL="285750" indent="-285750">
                        <a:buFont typeface="Arial" panose="020B0604020202020204" pitchFamily="34" charset="0"/>
                        <a:buChar char="•"/>
                      </a:pPr>
                      <a:r>
                        <a:rPr lang="en-US" baseline="0" dirty="0" smtClean="0"/>
                        <a:t>Raising diversity awareness </a:t>
                      </a:r>
                    </a:p>
                    <a:p>
                      <a:pPr marL="285750" indent="-285750">
                        <a:buFont typeface="Arial" panose="020B0604020202020204" pitchFamily="34" charset="0"/>
                        <a:buChar char="•"/>
                      </a:pPr>
                      <a:r>
                        <a:rPr lang="en-US" baseline="0" dirty="0" smtClean="0"/>
                        <a:t>Managing personal finances</a:t>
                      </a:r>
                    </a:p>
                    <a:p>
                      <a:pPr marL="285750" indent="-285750">
                        <a:buFont typeface="Arial" panose="020B0604020202020204" pitchFamily="34" charset="0"/>
                        <a:buChar char="•"/>
                      </a:pPr>
                      <a:r>
                        <a:rPr lang="en-US" baseline="0" dirty="0" smtClean="0"/>
                        <a:t>Final selection of a research topic and graduation timeline</a:t>
                      </a:r>
                      <a:endParaRPr lang="en-US" dirty="0"/>
                    </a:p>
                  </a:txBody>
                  <a:tcPr/>
                </a:tc>
                <a:extLst>
                  <a:ext uri="{0D108BD9-81ED-4DB2-BD59-A6C34878D82A}">
                    <a16:rowId xmlns:a16="http://schemas.microsoft.com/office/drawing/2014/main" val="3234410417"/>
                  </a:ext>
                </a:extLst>
              </a:tr>
              <a:tr h="871612">
                <a:tc>
                  <a:txBody>
                    <a:bodyPr/>
                    <a:lstStyle/>
                    <a:p>
                      <a:pPr algn="ctr"/>
                      <a:r>
                        <a:rPr lang="en-US" dirty="0" smtClean="0"/>
                        <a:t>2</a:t>
                      </a:r>
                      <a:endParaRPr lang="en-US" dirty="0"/>
                    </a:p>
                  </a:txBody>
                  <a:tcPr/>
                </a:tc>
                <a:tc>
                  <a:txBody>
                    <a:bodyPr/>
                    <a:lstStyle/>
                    <a:p>
                      <a:pPr marL="285750" indent="-285750">
                        <a:buFont typeface="Arial" panose="020B0604020202020204" pitchFamily="34" charset="0"/>
                        <a:buChar char="•"/>
                      </a:pPr>
                      <a:r>
                        <a:rPr lang="en-US" dirty="0" smtClean="0"/>
                        <a:t>Honing presentation skills</a:t>
                      </a:r>
                    </a:p>
                    <a:p>
                      <a:pPr marL="285750" indent="-285750">
                        <a:buFont typeface="Arial" panose="020B0604020202020204" pitchFamily="34" charset="0"/>
                        <a:buChar char="•"/>
                      </a:pPr>
                      <a:r>
                        <a:rPr lang="en-US" dirty="0" smtClean="0"/>
                        <a:t>Oral and poster prep for professional</a:t>
                      </a:r>
                      <a:r>
                        <a:rPr lang="en-US" baseline="0" dirty="0" smtClean="0"/>
                        <a:t> meetings</a:t>
                      </a:r>
                    </a:p>
                    <a:p>
                      <a:pPr marL="285750" indent="-285750">
                        <a:buFont typeface="Arial" panose="020B0604020202020204" pitchFamily="34" charset="0"/>
                        <a:buChar char="•"/>
                      </a:pPr>
                      <a:r>
                        <a:rPr lang="en-US" baseline="0" dirty="0" smtClean="0"/>
                        <a:t>One-on-one lab visits</a:t>
                      </a:r>
                      <a:endParaRPr lang="en-US" dirty="0"/>
                    </a:p>
                  </a:txBody>
                  <a:tcPr/>
                </a:tc>
                <a:extLst>
                  <a:ext uri="{0D108BD9-81ED-4DB2-BD59-A6C34878D82A}">
                    <a16:rowId xmlns:a16="http://schemas.microsoft.com/office/drawing/2014/main" val="607123838"/>
                  </a:ext>
                </a:extLst>
              </a:tr>
              <a:tr h="2218648">
                <a:tc>
                  <a:txBody>
                    <a:bodyPr/>
                    <a:lstStyle/>
                    <a:p>
                      <a:pPr algn="ctr"/>
                      <a:r>
                        <a:rPr lang="en-US" dirty="0" smtClean="0"/>
                        <a:t>3/4</a:t>
                      </a:r>
                      <a:endParaRPr lang="en-US" dirty="0"/>
                    </a:p>
                  </a:txBody>
                  <a:tcPr/>
                </a:tc>
                <a:tc>
                  <a:txBody>
                    <a:bodyPr/>
                    <a:lstStyle/>
                    <a:p>
                      <a:pPr marL="285750" indent="-285750">
                        <a:buFont typeface="Arial" panose="020B0604020202020204" pitchFamily="34" charset="0"/>
                        <a:buChar char="•"/>
                      </a:pPr>
                      <a:r>
                        <a:rPr lang="en-US" dirty="0" smtClean="0"/>
                        <a:t>Focused on guest speakers’</a:t>
                      </a:r>
                      <a:r>
                        <a:rPr lang="en-US" baseline="0" dirty="0" smtClean="0"/>
                        <a:t> area of expertise</a:t>
                      </a:r>
                    </a:p>
                    <a:p>
                      <a:pPr marL="285750" indent="-285750">
                        <a:buFont typeface="Arial" panose="020B0604020202020204" pitchFamily="34" charset="0"/>
                        <a:buChar char="•"/>
                      </a:pPr>
                      <a:r>
                        <a:rPr lang="en-US" baseline="0" dirty="0" smtClean="0"/>
                        <a:t>Dissertation proposal/defense process</a:t>
                      </a:r>
                    </a:p>
                    <a:p>
                      <a:pPr marL="285750" indent="-285750">
                        <a:buFont typeface="Arial" panose="020B0604020202020204" pitchFamily="34" charset="0"/>
                        <a:buChar char="•"/>
                      </a:pPr>
                      <a:r>
                        <a:rPr lang="en-US" baseline="0" dirty="0" smtClean="0"/>
                        <a:t>Seeking research funding</a:t>
                      </a:r>
                    </a:p>
                    <a:p>
                      <a:pPr marL="285750" indent="-285750">
                        <a:buFont typeface="Arial" panose="020B0604020202020204" pitchFamily="34" charset="0"/>
                        <a:buChar char="•"/>
                      </a:pPr>
                      <a:r>
                        <a:rPr lang="en-US" baseline="0" dirty="0" smtClean="0"/>
                        <a:t>Alternative (non-academic) careers</a:t>
                      </a:r>
                    </a:p>
                    <a:p>
                      <a:pPr marL="285750" indent="-285750">
                        <a:buFont typeface="Arial" panose="020B0604020202020204" pitchFamily="34" charset="0"/>
                        <a:buChar char="•"/>
                      </a:pPr>
                      <a:r>
                        <a:rPr lang="en-US" baseline="0" dirty="0" smtClean="0"/>
                        <a:t>Work-life balance</a:t>
                      </a:r>
                    </a:p>
                    <a:p>
                      <a:pPr marL="285750" indent="-285750">
                        <a:buFont typeface="Arial" panose="020B0604020202020204" pitchFamily="34" charset="0"/>
                        <a:buChar char="•"/>
                      </a:pPr>
                      <a:r>
                        <a:rPr lang="en-US" baseline="0" dirty="0" smtClean="0"/>
                        <a:t>Changing paradigms/hot topics in the U.S. and global research</a:t>
                      </a:r>
                    </a:p>
                    <a:p>
                      <a:pPr marL="285750" indent="-285750">
                        <a:buFont typeface="Arial" panose="020B0604020202020204" pitchFamily="34" charset="0"/>
                        <a:buChar char="•"/>
                      </a:pPr>
                      <a:r>
                        <a:rPr lang="en-US" baseline="0" dirty="0" smtClean="0"/>
                        <a:t>Applying for the first job post-graduation</a:t>
                      </a:r>
                    </a:p>
                  </a:txBody>
                  <a:tcPr/>
                </a:tc>
                <a:extLst>
                  <a:ext uri="{0D108BD9-81ED-4DB2-BD59-A6C34878D82A}">
                    <a16:rowId xmlns:a16="http://schemas.microsoft.com/office/drawing/2014/main" val="120796388"/>
                  </a:ext>
                </a:extLst>
              </a:tr>
            </a:tbl>
          </a:graphicData>
        </a:graphic>
      </p:graphicFrame>
    </p:spTree>
    <p:extLst>
      <p:ext uri="{BB962C8B-B14F-4D97-AF65-F5344CB8AC3E}">
        <p14:creationId xmlns:p14="http://schemas.microsoft.com/office/powerpoint/2010/main" val="35099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TotalTime>
  <Words>1383</Words>
  <Application>Microsoft Office PowerPoint</Application>
  <PresentationFormat>On-screen Show (4:3)</PresentationFormat>
  <Paragraphs>179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Georgia</vt:lpstr>
      <vt:lpstr>Palatino Linotype</vt:lpstr>
      <vt:lpstr>Times New Roman</vt:lpstr>
      <vt:lpstr>Wingdings</vt:lpstr>
      <vt:lpstr>Office Theme</vt:lpstr>
      <vt:lpstr>Bridge to the Doctorate Seminar Series: Coaching the Next Generation of  STEM Professionals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Michael</dc:creator>
  <cp:lastModifiedBy>Arciero, Ariana MPH</cp:lastModifiedBy>
  <cp:revision>51</cp:revision>
  <dcterms:created xsi:type="dcterms:W3CDTF">2012-07-19T16:31:44Z</dcterms:created>
  <dcterms:modified xsi:type="dcterms:W3CDTF">2018-10-19T16:17:20Z</dcterms:modified>
</cp:coreProperties>
</file>