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sldIdLst>
    <p:sldId id="256" r:id="rId5"/>
    <p:sldId id="257" r:id="rId6"/>
    <p:sldId id="259" r:id="rId7"/>
    <p:sldId id="261" r:id="rId8"/>
    <p:sldId id="266" r:id="rId9"/>
    <p:sldId id="268" r:id="rId10"/>
    <p:sldId id="269" r:id="rId11"/>
    <p:sldId id="271" r:id="rId12"/>
    <p:sldId id="274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1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75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72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55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17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9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34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57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6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02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63AB9E1-499E-41EB-A74E-905920CCD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1EE7B-3E34-9C4D-955A-4F35BA902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047" y="4844310"/>
            <a:ext cx="6914252" cy="1215547"/>
          </a:xfrm>
        </p:spPr>
        <p:txBody>
          <a:bodyPr anchor="ctr">
            <a:normAutofit/>
          </a:bodyPr>
          <a:lstStyle/>
          <a:p>
            <a:r>
              <a:rPr lang="en-US" sz="3000" dirty="0"/>
              <a:t>Engaging STEM Doctoral Students: Group Mentoring on the Sidelines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C6962-CB63-D871-67EA-BDF5E03BE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7590" y="4757388"/>
            <a:ext cx="3609028" cy="1389390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Ariana </a:t>
            </a:r>
            <a:r>
              <a:rPr lang="en-US" b="1" dirty="0" err="1"/>
              <a:t>Arciero</a:t>
            </a:r>
            <a:r>
              <a:rPr lang="en-US" b="1" dirty="0"/>
              <a:t>, Benjamin Flores, Helmut Knaust</a:t>
            </a:r>
          </a:p>
          <a:p>
            <a:pPr>
              <a:lnSpc>
                <a:spcPct val="120000"/>
              </a:lnSpc>
            </a:pPr>
            <a:r>
              <a:rPr lang="en-US" b="1" dirty="0"/>
              <a:t>University of Texas LSAMP</a:t>
            </a:r>
          </a:p>
          <a:p>
            <a:pPr>
              <a:lnSpc>
                <a:spcPct val="120000"/>
              </a:lnSpc>
            </a:pPr>
            <a:r>
              <a:rPr lang="en-US" b="1" dirty="0"/>
              <a:t>Bridge to the Doctorate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30596-C58F-6285-B910-EB2B2F44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14" r="1" b="31516"/>
          <a:stretch/>
        </p:blipFill>
        <p:spPr>
          <a:xfrm>
            <a:off x="571500" y="579786"/>
            <a:ext cx="11045118" cy="3748825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EEA40C4-6B9E-4B9E-8CDF-A0C572462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4610607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A54810C-5CC0-45D3-BD8F-C4407F92F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4614653"/>
            <a:ext cx="0" cy="16748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458AAC-F667-498F-A263-A8C7AB4FC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1819" y="6289514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42BB38D-F81B-A4F0-0C0C-6FDD3A166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A7692E-70F5-A5C9-ED69-66C250F3F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6CAB95-E031-002D-7A8D-3E2B2955B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5345CC-CCA5-6E42-1216-8B93EB083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A5FAAB6-19EF-EC3A-024F-0BB0638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95C97-75D2-2A0A-02C5-50F6782E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39" y="5460559"/>
            <a:ext cx="11132522" cy="867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Success Stories II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C72D1D-300B-DDFA-039D-394B3EFA4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CA0AC8-E994-AD06-0A2D-705E88EC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CC442EB1-9E1C-9B1D-CBA4-B925B1440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623" y="825532"/>
            <a:ext cx="1460458" cy="2194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wearing glasses and a brown jacket&#10;&#10;Description automatically generated">
            <a:extLst>
              <a:ext uri="{FF2B5EF4-FFF2-40B4-BE49-F238E27FC236}">
                <a16:creationId xmlns:a16="http://schemas.microsoft.com/office/drawing/2014/main" id="{101D11EB-E628-E2C9-8B94-0923C909B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746" y="825532"/>
            <a:ext cx="2002456" cy="2194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A5530-1F67-B19D-35FC-0827AC7A9170}"/>
              </a:ext>
            </a:extLst>
          </p:cNvPr>
          <p:cNvSpPr txBox="1"/>
          <p:nvPr/>
        </p:nvSpPr>
        <p:spPr>
          <a:xfrm>
            <a:off x="529738" y="3305218"/>
            <a:ext cx="23077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+mj-lt"/>
                <a:cs typeface="Calibri"/>
              </a:rPr>
              <a:t>Dr. </a:t>
            </a:r>
            <a:r>
              <a:rPr lang="en-US" dirty="0" err="1">
                <a:latin typeface="+mj-lt"/>
                <a:cs typeface="Calibri"/>
              </a:rPr>
              <a:t>Aryzbe</a:t>
            </a:r>
            <a:r>
              <a:rPr lang="en-US" dirty="0">
                <a:latin typeface="+mj-lt"/>
                <a:cs typeface="Calibri"/>
              </a:rPr>
              <a:t> Najera,</a:t>
            </a:r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  <a:cs typeface="Calibri"/>
              </a:rPr>
              <a:t>UTEP ECE Dept.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40F172-DC9D-A7BC-0AE8-FB973D854FD0}"/>
              </a:ext>
            </a:extLst>
          </p:cNvPr>
          <p:cNvSpPr txBox="1"/>
          <p:nvPr/>
        </p:nvSpPr>
        <p:spPr>
          <a:xfrm>
            <a:off x="3362033" y="3317622"/>
            <a:ext cx="22047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+mj-lt"/>
                <a:cs typeface="Calibri"/>
              </a:rPr>
              <a:t>Dr. David </a:t>
            </a:r>
            <a:r>
              <a:rPr lang="en-US" dirty="0" err="1">
                <a:latin typeface="+mj-lt"/>
                <a:cs typeface="Calibri"/>
              </a:rPr>
              <a:t>Espalin</a:t>
            </a:r>
            <a:r>
              <a:rPr lang="en-US" dirty="0">
                <a:latin typeface="+mj-lt"/>
                <a:cs typeface="Calibri"/>
              </a:rPr>
              <a:t>,</a:t>
            </a:r>
          </a:p>
          <a:p>
            <a:pPr algn="ctr"/>
            <a:r>
              <a:rPr lang="en-US" dirty="0">
                <a:latin typeface="+mj-lt"/>
                <a:cs typeface="Calibri"/>
              </a:rPr>
              <a:t>UTEP AME Dept.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A39C1-39DD-B528-1233-7700E8D5AD10}"/>
              </a:ext>
            </a:extLst>
          </p:cNvPr>
          <p:cNvSpPr txBox="1"/>
          <p:nvPr/>
        </p:nvSpPr>
        <p:spPr>
          <a:xfrm>
            <a:off x="6054594" y="3317623"/>
            <a:ext cx="25875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+mj-lt"/>
                <a:cs typeface="Calibri"/>
              </a:rPr>
              <a:t>Dr. David Roberson,</a:t>
            </a:r>
          </a:p>
          <a:p>
            <a:pPr algn="ctr"/>
            <a:r>
              <a:rPr lang="en-US" dirty="0">
                <a:latin typeface="+mj-lt"/>
                <a:cs typeface="Calibri"/>
              </a:rPr>
              <a:t>UTEP MMBE Dept.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11852-10F6-79D0-B52F-1C7F5DBA44A2}"/>
              </a:ext>
            </a:extLst>
          </p:cNvPr>
          <p:cNvSpPr txBox="1"/>
          <p:nvPr/>
        </p:nvSpPr>
        <p:spPr>
          <a:xfrm>
            <a:off x="8743957" y="3322586"/>
            <a:ext cx="305434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>
                <a:latin typeface="+mj-lt"/>
                <a:cs typeface="Calibri"/>
              </a:defRPr>
            </a:lvl1pPr>
          </a:lstStyle>
          <a:p>
            <a:r>
              <a:rPr lang="en-US" dirty="0"/>
              <a:t>Dr. Cristian Andresen,</a:t>
            </a:r>
          </a:p>
          <a:p>
            <a:r>
              <a:rPr lang="en-US" dirty="0"/>
              <a:t>UW-Madison, Geography</a:t>
            </a:r>
          </a:p>
          <a:p>
            <a:endParaRPr lang="en-US" dirty="0"/>
          </a:p>
        </p:txBody>
      </p:sp>
      <p:pic>
        <p:nvPicPr>
          <p:cNvPr id="12" name="Picture 11" descr="A person and person holding a device&#10;&#10;Description automatically generated">
            <a:extLst>
              <a:ext uri="{FF2B5EF4-FFF2-40B4-BE49-F238E27FC236}">
                <a16:creationId xmlns:a16="http://schemas.microsoft.com/office/drawing/2014/main" id="{21F20F07-BCD3-39C1-4EE7-CC3F15297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030" y="4129018"/>
            <a:ext cx="2063149" cy="1399995"/>
          </a:xfrm>
          <a:prstGeom prst="rect">
            <a:avLst/>
          </a:prstGeom>
        </p:spPr>
      </p:pic>
      <p:pic>
        <p:nvPicPr>
          <p:cNvPr id="13" name="Picture 1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AA38727-6C69-E596-2372-B78637A5F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131" y="4073351"/>
            <a:ext cx="952500" cy="1457325"/>
          </a:xfrm>
          <a:prstGeom prst="rect">
            <a:avLst/>
          </a:prstGeom>
        </p:spPr>
      </p:pic>
      <p:pic>
        <p:nvPicPr>
          <p:cNvPr id="14" name="Picture 13" descr="UTEP Faculty Profiles">
            <a:extLst>
              <a:ext uri="{FF2B5EF4-FFF2-40B4-BE49-F238E27FC236}">
                <a16:creationId xmlns:a16="http://schemas.microsoft.com/office/drawing/2014/main" id="{C8AC012E-8602-BB67-7B9E-1B914F3D5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3" y="825531"/>
            <a:ext cx="2307730" cy="228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ryzbe Diaz">
            <a:extLst>
              <a:ext uri="{FF2B5EF4-FFF2-40B4-BE49-F238E27FC236}">
                <a16:creationId xmlns:a16="http://schemas.microsoft.com/office/drawing/2014/main" id="{135A1E40-D1CB-4BBC-ECD4-3A65ED6B4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70" y="4072160"/>
            <a:ext cx="953076" cy="1404696"/>
          </a:xfrm>
          <a:prstGeom prst="rect">
            <a:avLst/>
          </a:prstGeom>
        </p:spPr>
      </p:pic>
      <p:pic>
        <p:nvPicPr>
          <p:cNvPr id="18" name="Picture 17" descr="A person in a green jacket&#10;&#10;Description automatically generated">
            <a:extLst>
              <a:ext uri="{FF2B5EF4-FFF2-40B4-BE49-F238E27FC236}">
                <a16:creationId xmlns:a16="http://schemas.microsoft.com/office/drawing/2014/main" id="{4B65694C-5CA3-7162-FF66-2498F07EF7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3372" y="4070138"/>
            <a:ext cx="1575742" cy="1456274"/>
          </a:xfrm>
          <a:prstGeom prst="rect">
            <a:avLst/>
          </a:prstGeom>
        </p:spPr>
      </p:pic>
      <p:pic>
        <p:nvPicPr>
          <p:cNvPr id="20" name="Picture 1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48780038-4F75-040F-D7A8-66A1D737E5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45" y="782975"/>
            <a:ext cx="1610469" cy="2261509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outerShdw blurRad="50800" dist="1778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12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9FC07F-0C82-0992-0116-4ED1513B2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72F97D-932F-15EE-0AE8-FF667B6B0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D4A993-4365-B686-8F32-A533737E6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77065B-41CB-69E5-AC07-A455094F1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F8EDA87-DE2E-E0C9-D5E6-AE062A496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1D3E0-83D5-1DAF-4977-1F6EACB4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76" y="1990641"/>
            <a:ext cx="11132522" cy="39805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Lessons Learned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8ACF58-529A-B5FD-55D8-1A0C268BD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C42CD-C9EA-9D13-F089-FBDCDCADE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12165" y="684317"/>
            <a:ext cx="97676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+mj-lt"/>
              </a:rPr>
              <a:t>Mentoring projects with a professional development component enrich the graduate student experience and allow for close monitoring of degree advancement.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+mj-lt"/>
              </a:rPr>
              <a:t>Milestone celebrations are an integral component of programming.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+mj-lt"/>
              </a:rPr>
              <a:t>Formative assessment provides opportunity for periodic program improvements.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+mj-lt"/>
              </a:rPr>
              <a:t>Program staff must be prepared to mitigate negative experiences when mentor/protégé relationships go awry.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+mj-lt"/>
              </a:rPr>
              <a:t>Mental health awareness, coaching, and resources humanize the graduate student experience.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+mj-lt"/>
              </a:rPr>
              <a:t>It takes a village: joint efforts coalesce people’s assets that improve the graduate student experience.</a:t>
            </a:r>
          </a:p>
        </p:txBody>
      </p:sp>
    </p:spTree>
    <p:extLst>
      <p:ext uri="{BB962C8B-B14F-4D97-AF65-F5344CB8AC3E}">
        <p14:creationId xmlns:p14="http://schemas.microsoft.com/office/powerpoint/2010/main" val="464914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9FC07F-0C82-0992-0116-4ED1513B2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8F14E13-1923-411D-9A16-1C28898D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1D3E0-83D5-1DAF-4977-1F6EACB4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70" y="4572001"/>
            <a:ext cx="3695699" cy="15083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Contact 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CFB348-25B4-E10A-EC7F-DAE758DFF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50" y="542694"/>
            <a:ext cx="2221340" cy="3332011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E6F91DF9-1728-2780-9F28-10E2567CE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51" y="542694"/>
            <a:ext cx="2224117" cy="3332011"/>
          </a:xfrm>
          <a:prstGeom prst="rect">
            <a:avLst/>
          </a:prstGeom>
        </p:spPr>
      </p:pic>
      <p:pic>
        <p:nvPicPr>
          <p:cNvPr id="5" name="Picture 4" descr="A person wearing glasses and a floral shirt&#10;&#10;Description automatically generated">
            <a:extLst>
              <a:ext uri="{FF2B5EF4-FFF2-40B4-BE49-F238E27FC236}">
                <a16:creationId xmlns:a16="http://schemas.microsoft.com/office/drawing/2014/main" id="{71CB3597-8E79-54A1-C560-C34C7AA72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10246"/>
          <a:stretch/>
        </p:blipFill>
        <p:spPr>
          <a:xfrm>
            <a:off x="8103279" y="542694"/>
            <a:ext cx="2221783" cy="333201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27055D-9ECF-487E-91DD-FFA84AB9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4337068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AA41761-0B54-86B0-CAC6-D9683793CF2E}"/>
              </a:ext>
            </a:extLst>
          </p:cNvPr>
          <p:cNvSpPr txBox="1"/>
          <p:nvPr/>
        </p:nvSpPr>
        <p:spPr>
          <a:xfrm>
            <a:off x="4728315" y="4572001"/>
            <a:ext cx="6902996" cy="1508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r>
              <a:rPr lang="en-US" sz="2300" dirty="0"/>
              <a:t>UT System Louis Stokes Alliance for Minority Participation: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endParaRPr lang="en-US" sz="2300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r>
              <a:rPr lang="en-US" sz="2300" dirty="0"/>
              <a:t>https://www.utep.edu/engineering/lsamp/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endParaRPr lang="en-US" sz="1000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endParaRPr lang="en-US" sz="1000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r>
              <a:rPr lang="en-US" sz="1000" dirty="0"/>
              <a:t>	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DC1883-8AF7-483D-9074-3C6D8AF57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F89D75-E5AC-4C45-9D87-228849A4C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4337068"/>
            <a:ext cx="0" cy="19494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5C5284-1901-1589-B1B5-CA09697149CC}"/>
              </a:ext>
            </a:extLst>
          </p:cNvPr>
          <p:cNvSpPr txBox="1"/>
          <p:nvPr/>
        </p:nvSpPr>
        <p:spPr>
          <a:xfrm>
            <a:off x="1614196" y="3993502"/>
            <a:ext cx="263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hknaust@utep.edu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2B44C-EEA5-1C95-580B-4701EE757335}"/>
              </a:ext>
            </a:extLst>
          </p:cNvPr>
          <p:cNvSpPr txBox="1"/>
          <p:nvPr/>
        </p:nvSpPr>
        <p:spPr>
          <a:xfrm>
            <a:off x="4706260" y="3991599"/>
            <a:ext cx="263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bflores@utep.edu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A1F84-A056-37F8-640C-7984510FFB53}"/>
              </a:ext>
            </a:extLst>
          </p:cNvPr>
          <p:cNvSpPr txBox="1"/>
          <p:nvPr/>
        </p:nvSpPr>
        <p:spPr>
          <a:xfrm>
            <a:off x="7895483" y="3991599"/>
            <a:ext cx="263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avarcier@utep.edu</a:t>
            </a:r>
          </a:p>
        </p:txBody>
      </p:sp>
    </p:spTree>
    <p:extLst>
      <p:ext uri="{BB962C8B-B14F-4D97-AF65-F5344CB8AC3E}">
        <p14:creationId xmlns:p14="http://schemas.microsoft.com/office/powerpoint/2010/main" val="67991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83168C5-529E-4E00-9D4C-9F5E3252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19AA9-1A0E-B3F2-02BA-BCA23F1D4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76" y="1990641"/>
            <a:ext cx="11132522" cy="39805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What is the Bridge to the Doctorate (BD) project?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C0903C-FF46-4546-AC00-F18FCD5BF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70C4DD-D704-4C63-874C-EA8923E7F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09F6AA7-1841-2E9B-FB53-3E5BD9181329}"/>
              </a:ext>
            </a:extLst>
          </p:cNvPr>
          <p:cNvSpPr txBox="1"/>
          <p:nvPr/>
        </p:nvSpPr>
        <p:spPr>
          <a:xfrm>
            <a:off x="224693" y="882760"/>
            <a:ext cx="117134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Funded by the National Science Foundation (NSF)</a:t>
            </a:r>
          </a:p>
          <a:p>
            <a:pPr lvl="0">
              <a:spcBef>
                <a:spcPct val="0"/>
              </a:spcBef>
            </a:pPr>
            <a:endParaRPr lang="en-US" dirty="0">
              <a:latin typeface="+mj-lt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Began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in 2003 as an initiative to support Louis Stokes Alliance for Minority Participation (LSAMP) alumni during their first two years of graduate studies</a:t>
            </a:r>
          </a:p>
          <a:p>
            <a:pPr>
              <a:spcBef>
                <a:spcPct val="0"/>
              </a:spcBef>
            </a:pPr>
            <a:endParaRPr kumimoji="0" lang="en-US" b="0" i="0" u="none" strike="noStrike" kern="1200" cap="none" spc="0" normalizeH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Arial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/>
              </a:rPr>
              <a:t>Available to national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/>
              </a:rPr>
              <a:t> LSAMP alliances in Phase III or later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Arial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/>
              </a:rPr>
              <a:t>Two-year project that funds 12 STEM Ph.D. students:</a:t>
            </a:r>
          </a:p>
          <a:p>
            <a:pPr marL="742950" lvl="1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Full</a:t>
            </a:r>
            <a:r>
              <a:rPr kumimoji="0" lang="en-US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tuition and fees</a:t>
            </a:r>
          </a:p>
          <a:p>
            <a:pPr marL="742950" lvl="1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/>
              </a:rPr>
              <a:t>$32,000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/>
              </a:rPr>
              <a:t> / year stipend</a:t>
            </a:r>
          </a:p>
          <a:p>
            <a:pPr marL="742950" lvl="1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Student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Health Insurance</a:t>
            </a:r>
          </a:p>
          <a:p>
            <a:pPr marL="742950" lvl="1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/>
              </a:rPr>
              <a:t>Professional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/>
              </a:rPr>
              <a:t> development</a:t>
            </a:r>
          </a:p>
          <a:p>
            <a:pPr marL="742950" lvl="1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High-quality mentorship</a:t>
            </a:r>
          </a:p>
          <a:p>
            <a:pPr marL="742950" lvl="1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/>
              </a:rPr>
              <a:t>Institutional funding following 2-year BD tenure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Arial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42" y="2617470"/>
            <a:ext cx="218314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08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9FC07F-0C82-0992-0116-4ED1513B2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72F97D-932F-15EE-0AE8-FF667B6B0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D4A993-4365-B686-8F32-A533737E6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77065B-41CB-69E5-AC07-A455094F1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F8EDA87-DE2E-E0C9-D5E6-AE062A496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1D3E0-83D5-1DAF-4977-1F6EACB4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76" y="1990641"/>
            <a:ext cx="11132522" cy="39805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What is the BD project?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8ACF58-529A-B5FD-55D8-1A0C268BD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C42CD-C9EA-9D13-F089-FBDCDCADE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AA41761-0B54-86B0-CAC6-D9683793CF2E}"/>
              </a:ext>
            </a:extLst>
          </p:cNvPr>
          <p:cNvSpPr txBox="1"/>
          <p:nvPr/>
        </p:nvSpPr>
        <p:spPr>
          <a:xfrm>
            <a:off x="174009" y="1283960"/>
            <a:ext cx="11780789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Program Objectives</a:t>
            </a:r>
          </a:p>
          <a:p>
            <a:pPr lvl="0">
              <a:spcBef>
                <a:spcPct val="0"/>
              </a:spcBef>
            </a:pPr>
            <a:endParaRPr lang="en-US" sz="2400" dirty="0">
              <a:latin typeface="+mj-lt"/>
            </a:endParaRPr>
          </a:p>
          <a:p>
            <a:pPr marL="742950" lvl="1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</a:rPr>
              <a:t>Recruit and select a cohort of highly-motivated and well-prepared BD Fellows</a:t>
            </a:r>
          </a:p>
          <a:p>
            <a:pPr marL="742950" lvl="1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</a:rPr>
              <a:t>Induct BD Fellows into competitive research laboratories and projects</a:t>
            </a:r>
          </a:p>
          <a:p>
            <a:pPr marL="742950" lvl="1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</a:rPr>
              <a:t>Provide a complete and relevant professional development program</a:t>
            </a:r>
          </a:p>
          <a:p>
            <a:pPr marL="742950" lvl="1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</a:rPr>
              <a:t>Create a positive social environment with network and peer support </a:t>
            </a:r>
          </a:p>
          <a:p>
            <a:pPr marL="742950" lvl="1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</a:rPr>
              <a:t>Provide rich, continuous mentoring experiences</a:t>
            </a:r>
          </a:p>
          <a:p>
            <a:pPr marL="742950" lvl="1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</a:rPr>
              <a:t>Provide financial planning skills and security for the duration of doctoral studies</a:t>
            </a:r>
          </a:p>
          <a:p>
            <a:pPr lvl="0">
              <a:spcBef>
                <a:spcPct val="0"/>
              </a:spcBef>
            </a:pPr>
            <a:endParaRPr lang="en-US" sz="18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7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CA189AB-9013-81D4-386A-FF081D47E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EA0E1CF-9F21-8ABB-9FB9-2C85F773C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6B9F53-FEEF-8C09-9001-BA59A8890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CFE445-7A03-5FAF-8D0C-83F75E248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98E8D67-ED5C-F7ED-0A05-576D466CB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7D51C-9D09-EF47-5C0C-680A3E5AE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76" y="4959928"/>
            <a:ext cx="11132522" cy="1011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The BD Project in the UT System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79FF30-F1B1-D72C-967A-46A0852E7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993D42-0E0C-057D-BC96-531CB6C1B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6E768E-87CE-406A-B29B-D02BCC053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41021"/>
              </p:ext>
            </p:extLst>
          </p:nvPr>
        </p:nvGraphicFramePr>
        <p:xfrm>
          <a:off x="2747995" y="645965"/>
          <a:ext cx="6096000" cy="2123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77647737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87824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BD Award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938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UT</a:t>
                      </a:r>
                      <a:r>
                        <a:rPr lang="en-US" baseline="0" dirty="0"/>
                        <a:t> El Paso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2003, 2005, 2008, 2009, 2011, 2013, 2018, 2022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9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UT Rio Grande</a:t>
                      </a:r>
                      <a:r>
                        <a:rPr lang="en-US" baseline="0" dirty="0"/>
                        <a:t> Valley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586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UT Arlington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2010, 2014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51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UT San Antonio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8773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948143C-4CEB-F910-B9D8-C512E989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3403" y="2993802"/>
            <a:ext cx="3171549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5028C-B79C-B65A-1629-657CF9950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12" y="2976116"/>
            <a:ext cx="3409636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13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60F1A16-4999-6394-BEA1-154A96038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A5CE2C-3238-88E1-6C34-04BB7C26D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96060F-418E-3D5C-5EC5-112468F4A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92D5EF-1272-8475-8EB1-F98C54A58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19BD3D6-28C5-7D5D-B5CB-B4564323D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8C216-184B-2E6B-A138-CC9042D2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5535362"/>
            <a:ext cx="11132522" cy="6053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Georgia"/>
              </a:rPr>
              <a:t>What do Doctoral Students Need to Graduate?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3EE13C8-02A8-0D54-071B-778745676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DE0086-9BC4-9E5C-E3AE-E4BD9C0C5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3DD728A-4E5E-318F-FC7F-8550DDB8283A}"/>
              </a:ext>
            </a:extLst>
          </p:cNvPr>
          <p:cNvSpPr txBox="1"/>
          <p:nvPr/>
        </p:nvSpPr>
        <p:spPr>
          <a:xfrm>
            <a:off x="396986" y="599397"/>
            <a:ext cx="11312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Main</a:t>
            </a:r>
            <a:r>
              <a:rPr lang="en-US" sz="2400" b="1" spc="220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spc="-5" dirty="0">
                <a:latin typeface="+mj-lt"/>
                <a:ea typeface="Palatino Linotype" panose="02040502050505030304" pitchFamily="18" charset="0"/>
              </a:rPr>
              <a:t>Factors</a:t>
            </a:r>
            <a:r>
              <a:rPr lang="en-US" sz="2400" b="1" spc="220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spc="-5" dirty="0">
                <a:latin typeface="+mj-lt"/>
                <a:ea typeface="Palatino Linotype" panose="02040502050505030304" pitchFamily="18" charset="0"/>
              </a:rPr>
              <a:t>that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 Contribute </a:t>
            </a:r>
            <a:r>
              <a:rPr lang="en-US" sz="2400" b="1" spc="-5" dirty="0">
                <a:latin typeface="+mj-lt"/>
                <a:ea typeface="Palatino Linotype" panose="02040502050505030304" pitchFamily="18" charset="0"/>
              </a:rPr>
              <a:t>to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spc="-5" dirty="0">
                <a:latin typeface="+mj-lt"/>
                <a:ea typeface="Palatino Linotype" panose="02040502050505030304" pitchFamily="18" charset="0"/>
              </a:rPr>
              <a:t>the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spc="-5" dirty="0">
                <a:latin typeface="+mj-lt"/>
                <a:ea typeface="Palatino Linotype" panose="02040502050505030304" pitchFamily="18" charset="0"/>
              </a:rPr>
              <a:t>Ability</a:t>
            </a:r>
            <a:r>
              <a:rPr lang="en-US" sz="2400" b="1" spc="145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spc="-5" dirty="0">
                <a:latin typeface="+mj-lt"/>
                <a:ea typeface="Palatino Linotype" panose="02040502050505030304" pitchFamily="18" charset="0"/>
              </a:rPr>
              <a:t>to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 Complete</a:t>
            </a:r>
            <a:r>
              <a:rPr lang="en-US" sz="2400" b="1" spc="135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Doctoral</a:t>
            </a:r>
            <a:r>
              <a:rPr lang="en-US" sz="2400" b="1" spc="-25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Degrees</a:t>
            </a:r>
            <a:r>
              <a:rPr lang="en-US" sz="2400" b="1" spc="-20" dirty="0">
                <a:latin typeface="+mj-lt"/>
                <a:ea typeface="Palatino Linotype" panose="02040502050505030304" pitchFamily="18" charset="0"/>
              </a:rPr>
              <a:t> </a:t>
            </a:r>
          </a:p>
          <a:p>
            <a:pPr lvl="1">
              <a:spcBef>
                <a:spcPct val="0"/>
              </a:spcBef>
            </a:pP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(CGS</a:t>
            </a:r>
            <a:r>
              <a:rPr lang="en-US" sz="2400" b="1" spc="-20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Ph.D.</a:t>
            </a:r>
            <a:r>
              <a:rPr lang="en-US" sz="2400" b="1" spc="-15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spc="-5" dirty="0">
                <a:latin typeface="+mj-lt"/>
                <a:ea typeface="Palatino Linotype" panose="02040502050505030304" pitchFamily="18" charset="0"/>
              </a:rPr>
              <a:t>Completion</a:t>
            </a:r>
            <a:r>
              <a:rPr lang="en-US" sz="2400" b="1" spc="-20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Project</a:t>
            </a:r>
            <a:r>
              <a:rPr lang="en-US" sz="2400" b="1" spc="-20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spc="-5" dirty="0">
                <a:latin typeface="+mj-lt"/>
                <a:ea typeface="Palatino Linotype" panose="02040502050505030304" pitchFamily="18" charset="0"/>
              </a:rPr>
              <a:t>Survey,</a:t>
            </a:r>
            <a:r>
              <a:rPr lang="en-US" sz="2400" b="1" spc="-20" dirty="0">
                <a:latin typeface="+mj-lt"/>
                <a:ea typeface="Palatino Linotype" panose="02040502050505030304" pitchFamily="18" charset="0"/>
              </a:rPr>
              <a:t> </a:t>
            </a:r>
            <a:r>
              <a:rPr lang="en-US" sz="2400" b="1" dirty="0">
                <a:latin typeface="+mj-lt"/>
                <a:ea typeface="Palatino Linotype" panose="02040502050505030304" pitchFamily="18" charset="0"/>
              </a:rPr>
              <a:t>N=1,406):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0790D5-B54C-0157-AAF2-F63EFCF5C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36067"/>
              </p:ext>
            </p:extLst>
          </p:nvPr>
        </p:nvGraphicFramePr>
        <p:xfrm>
          <a:off x="3337791" y="1458290"/>
          <a:ext cx="5025159" cy="40806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25982">
                  <a:extLst>
                    <a:ext uri="{9D8B030D-6E8A-4147-A177-3AD203B41FA5}">
                      <a16:colId xmlns:a16="http://schemas.microsoft.com/office/drawing/2014/main" val="1271272851"/>
                    </a:ext>
                  </a:extLst>
                </a:gridCol>
                <a:gridCol w="1499177">
                  <a:extLst>
                    <a:ext uri="{9D8B030D-6E8A-4147-A177-3AD203B41FA5}">
                      <a16:colId xmlns:a16="http://schemas.microsoft.com/office/drawing/2014/main" val="1048479628"/>
                    </a:ext>
                  </a:extLst>
                </a:gridCol>
              </a:tblGrid>
              <a:tr h="395187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MAIN</a:t>
                      </a:r>
                      <a:r>
                        <a:rPr lang="en-US" sz="1200" spc="-90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CONTRIBUTING</a:t>
                      </a:r>
                      <a:r>
                        <a:rPr lang="en-US" sz="1200" spc="-90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FACTORS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-100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RESPONDENTS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0557174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1. Financial</a:t>
                      </a:r>
                      <a:r>
                        <a:rPr lang="en-US" sz="1600" dirty="0">
                          <a:effectLst/>
                        </a:rPr>
                        <a:t> Support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1430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80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030162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b="0" spc="-5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1600" b="1" spc="-5" dirty="0">
                          <a:solidFill>
                            <a:srgbClr val="0070C0"/>
                          </a:solidFill>
                          <a:effectLst/>
                        </a:rPr>
                        <a:t>. 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Mentoring/Advising</a:t>
                      </a:r>
                      <a:endParaRPr lang="en-US" sz="16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1430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65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7161970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3. Family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1430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57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6017329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5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16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Environment/</a:t>
                      </a:r>
                    </a:p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Peer Group Support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0795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2941281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5.</a:t>
                      </a:r>
                      <a:r>
                        <a:rPr lang="en-US" sz="1600" spc="-30" dirty="0">
                          <a:effectLst/>
                        </a:rPr>
                        <a:t> </a:t>
                      </a:r>
                      <a:r>
                        <a:rPr lang="en-US" sz="1600" spc="-5" dirty="0">
                          <a:effectLst/>
                        </a:rPr>
                        <a:t>Program</a:t>
                      </a:r>
                      <a:r>
                        <a:rPr lang="en-US" sz="1600" spc="-25" dirty="0">
                          <a:effectLst/>
                        </a:rPr>
                        <a:t> </a:t>
                      </a:r>
                      <a:r>
                        <a:rPr lang="en-US" sz="1600" spc="-5" dirty="0">
                          <a:effectLst/>
                        </a:rPr>
                        <a:t>Quality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1430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0760867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marL="55880" marR="0" algn="just" defTabSz="914400" rtl="0" eaLnBrk="1" latinLnBrk="0" hangingPunct="1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5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Professional/Career Guidance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0795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29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1001199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7.</a:t>
                      </a:r>
                      <a:r>
                        <a:rPr lang="en-US" sz="1600" spc="-65" dirty="0">
                          <a:effectLst/>
                        </a:rPr>
                        <a:t> </a:t>
                      </a:r>
                      <a:r>
                        <a:rPr lang="en-US" sz="1600" spc="-5" dirty="0">
                          <a:effectLst/>
                        </a:rPr>
                        <a:t>Program</a:t>
                      </a:r>
                      <a:r>
                        <a:rPr lang="en-US" sz="1600" spc="-6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Requirements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0795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22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8698913"/>
                  </a:ext>
                </a:extLst>
              </a:tr>
              <a:tr h="380641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8.</a:t>
                      </a:r>
                      <a:r>
                        <a:rPr lang="en-US" sz="1600" spc="-65" dirty="0">
                          <a:effectLst/>
                        </a:rPr>
                        <a:t> </a:t>
                      </a:r>
                      <a:r>
                        <a:rPr lang="en-US" sz="1600" spc="-5" dirty="0">
                          <a:effectLst/>
                        </a:rPr>
                        <a:t>Personal</a:t>
                      </a:r>
                      <a:r>
                        <a:rPr lang="en-US" sz="1600" spc="-55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Circumstances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0795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5993721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marL="55880" marR="0" algn="just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9. Other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1430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effectLst/>
                        </a:rPr>
                        <a:t>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289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724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6E9455-5A2B-1B9E-33EB-F657ABDA5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A130E3-FF5E-9653-EFAE-8EE748F02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70E5F5-C62D-C3CB-5E13-BE4F35CEC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95C9A3-FC1D-00A3-7C89-23FB63FAA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68389CC-9E8A-A854-CE90-56C55B7A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0F4C9-2AFC-B297-A229-DAEA8F33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5317746"/>
            <a:ext cx="11132522" cy="9627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Operational Definition of Mentoring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B18511-9212-4A96-8865-767BDF10A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0AA5A4-2CF0-01AD-76F3-288B7EA36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01268F-DE1B-DBB8-FDB0-F6B009CB9AC5}"/>
              </a:ext>
            </a:extLst>
          </p:cNvPr>
          <p:cNvSpPr txBox="1"/>
          <p:nvPr/>
        </p:nvSpPr>
        <p:spPr>
          <a:xfrm>
            <a:off x="1161474" y="1143001"/>
            <a:ext cx="84367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Holistic mentoring is a multifaceted, reciprocal, and conscious relationship in which a mentor engages a protégé or group of protégés from diverse backgrounds to advance their goals and to learn from their professional development experiences.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000" dirty="0">
                <a:latin typeface="+mj-lt"/>
              </a:rPr>
              <a:t>In addition to </a:t>
            </a:r>
            <a:r>
              <a:rPr lang="en-US" sz="2000" b="1" dirty="0">
                <a:solidFill>
                  <a:srgbClr val="E06666"/>
                </a:solidFill>
                <a:latin typeface="+mj-lt"/>
              </a:rPr>
              <a:t>guiding</a:t>
            </a:r>
            <a:r>
              <a:rPr lang="en-US" sz="2000" dirty="0">
                <a:solidFill>
                  <a:srgbClr val="E0666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 discovery of intellectual passions, </a:t>
            </a:r>
            <a:r>
              <a:rPr lang="en-US" sz="2000" b="1" dirty="0">
                <a:solidFill>
                  <a:srgbClr val="E06666"/>
                </a:solidFill>
                <a:latin typeface="+mj-lt"/>
              </a:rPr>
              <a:t>providing advice</a:t>
            </a:r>
            <a:r>
              <a:rPr lang="en-US" sz="2000" dirty="0">
                <a:latin typeface="+mj-lt"/>
              </a:rPr>
              <a:t> and </a:t>
            </a:r>
            <a:r>
              <a:rPr lang="en-US" sz="2000" b="1" dirty="0">
                <a:solidFill>
                  <a:srgbClr val="E06666"/>
                </a:solidFill>
                <a:latin typeface="+mj-lt"/>
              </a:rPr>
              <a:t>access</a:t>
            </a:r>
            <a:r>
              <a:rPr lang="en-US" sz="2000" dirty="0">
                <a:latin typeface="+mj-lt"/>
              </a:rPr>
              <a:t> to resources, and </a:t>
            </a:r>
            <a:r>
              <a:rPr lang="en-US" sz="2000" b="1" dirty="0">
                <a:solidFill>
                  <a:srgbClr val="E06666"/>
                </a:solidFill>
                <a:latin typeface="+mj-lt"/>
              </a:rPr>
              <a:t>advocating</a:t>
            </a:r>
            <a:r>
              <a:rPr lang="en-US" sz="2000" dirty="0">
                <a:latin typeface="+mj-lt"/>
              </a:rPr>
              <a:t> for their protégés, holistic mentors readily </a:t>
            </a:r>
            <a:r>
              <a:rPr lang="en-US" sz="2000" b="1" dirty="0">
                <a:solidFill>
                  <a:srgbClr val="E06666"/>
                </a:solidFill>
                <a:latin typeface="+mj-lt"/>
              </a:rPr>
              <a:t>acknowledge</a:t>
            </a:r>
            <a:r>
              <a:rPr lang="en-US" sz="2000" dirty="0">
                <a:solidFill>
                  <a:srgbClr val="E0666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their protégés identity, </a:t>
            </a:r>
            <a:r>
              <a:rPr lang="en-US" sz="2000" b="1" dirty="0">
                <a:solidFill>
                  <a:srgbClr val="E06666"/>
                </a:solidFill>
                <a:latin typeface="+mj-lt"/>
              </a:rPr>
              <a:t>validate</a:t>
            </a:r>
            <a:r>
              <a:rPr lang="en-US" sz="2000" dirty="0">
                <a:latin typeface="+mj-lt"/>
              </a:rPr>
              <a:t> their backgrounds and accomplishments, and </a:t>
            </a:r>
            <a:r>
              <a:rPr lang="en-US" sz="2000" b="1" dirty="0">
                <a:solidFill>
                  <a:srgbClr val="E06666"/>
                </a:solidFill>
                <a:latin typeface="+mj-lt"/>
              </a:rPr>
              <a:t>provide</a:t>
            </a:r>
            <a:r>
              <a:rPr lang="en-US" sz="2000" dirty="0">
                <a:latin typeface="+mj-lt"/>
              </a:rPr>
              <a:t> supportive environments to prevent isolation by promoting cultural awareness and sensitivity.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000" dirty="0">
                <a:latin typeface="+mj-lt"/>
              </a:rPr>
              <a:t>Mentors and protégés work together toward a better future by engaging each other in a virtuous cycle of learning and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>
                <a:solidFill>
                  <a:srgbClr val="E06666"/>
                </a:solidFill>
                <a:latin typeface="+mj-lt"/>
              </a:rPr>
              <a:t>holistic growth of the individual.</a:t>
            </a: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7509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98A83F-8D7B-FB17-4F3E-EB6B5BD36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35DEF9-6FDD-FA10-B7AE-0B50FE1AB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0E2A23-E952-2AB1-6379-A6C35088F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570713-6F45-8A4F-D57F-DC6A8C756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08ACD38-45D0-9C25-DBD7-E0D8C0829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22C70-C10D-6B1B-58D5-68C08D4F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76" y="5403273"/>
            <a:ext cx="11132522" cy="5679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Facets of Mentoring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286BEF-15AC-8966-7FC0-E9B76E98D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061C55-1256-4C4E-4CD1-E6C1FF91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436A90-DD18-4994-EBF4-A318CFB0164A}"/>
              </a:ext>
            </a:extLst>
          </p:cNvPr>
          <p:cNvSpPr txBox="1"/>
          <p:nvPr/>
        </p:nvSpPr>
        <p:spPr>
          <a:xfrm>
            <a:off x="329457" y="1283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7772F-97A2-6D1F-DA6C-8C6FD14B1DE3}"/>
              </a:ext>
            </a:extLst>
          </p:cNvPr>
          <p:cNvGrpSpPr/>
          <p:nvPr/>
        </p:nvGrpSpPr>
        <p:grpSpPr>
          <a:xfrm>
            <a:off x="1660261" y="778008"/>
            <a:ext cx="8123357" cy="4567244"/>
            <a:chOff x="311701" y="1149069"/>
            <a:chExt cx="6161928" cy="3419806"/>
          </a:xfrm>
        </p:grpSpPr>
        <p:pic>
          <p:nvPicPr>
            <p:cNvPr id="5" name="Google Shape;149;p23">
              <a:extLst>
                <a:ext uri="{FF2B5EF4-FFF2-40B4-BE49-F238E27FC236}">
                  <a16:creationId xmlns:a16="http://schemas.microsoft.com/office/drawing/2014/main" id="{C3BBB16F-829E-FA86-3C8D-63FC9266FCF0}"/>
                </a:ext>
              </a:extLst>
            </p:cNvPr>
            <p:cNvPicPr preferRelativeResize="0"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701" y="1149069"/>
              <a:ext cx="6161928" cy="3419806"/>
            </a:xfrm>
            <a:prstGeom prst="rect">
              <a:avLst/>
            </a:prstGeom>
          </p:spPr>
        </p:pic>
        <p:sp>
          <p:nvSpPr>
            <p:cNvPr id="6" name="Google Shape;151;p23">
              <a:extLst>
                <a:ext uri="{FF2B5EF4-FFF2-40B4-BE49-F238E27FC236}">
                  <a16:creationId xmlns:a16="http://schemas.microsoft.com/office/drawing/2014/main" id="{50D2122E-C504-DB16-E1DA-EADC99468800}"/>
                </a:ext>
              </a:extLst>
            </p:cNvPr>
            <p:cNvSpPr txBox="1"/>
            <p:nvPr/>
          </p:nvSpPr>
          <p:spPr>
            <a:xfrm>
              <a:off x="1947425" y="2161033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1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" name="Google Shape;152;p23">
              <a:extLst>
                <a:ext uri="{FF2B5EF4-FFF2-40B4-BE49-F238E27FC236}">
                  <a16:creationId xmlns:a16="http://schemas.microsoft.com/office/drawing/2014/main" id="{AEC6C15A-1E08-A016-C897-06E3A12F6404}"/>
                </a:ext>
              </a:extLst>
            </p:cNvPr>
            <p:cNvSpPr txBox="1"/>
            <p:nvPr/>
          </p:nvSpPr>
          <p:spPr>
            <a:xfrm>
              <a:off x="2881125" y="285055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2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" name="Google Shape;153;p23">
              <a:extLst>
                <a:ext uri="{FF2B5EF4-FFF2-40B4-BE49-F238E27FC236}">
                  <a16:creationId xmlns:a16="http://schemas.microsoft.com/office/drawing/2014/main" id="{F663A9B9-8F7B-D0C6-4F78-EF64855152D5}"/>
                </a:ext>
              </a:extLst>
            </p:cNvPr>
            <p:cNvSpPr txBox="1"/>
            <p:nvPr/>
          </p:nvSpPr>
          <p:spPr>
            <a:xfrm>
              <a:off x="990775" y="285055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5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9" name="Google Shape;154;p23">
              <a:extLst>
                <a:ext uri="{FF2B5EF4-FFF2-40B4-BE49-F238E27FC236}">
                  <a16:creationId xmlns:a16="http://schemas.microsoft.com/office/drawing/2014/main" id="{257E3B91-6923-37B2-4087-ADD2C072886E}"/>
                </a:ext>
              </a:extLst>
            </p:cNvPr>
            <p:cNvSpPr txBox="1"/>
            <p:nvPr/>
          </p:nvSpPr>
          <p:spPr>
            <a:xfrm>
              <a:off x="1436150" y="39344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4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" name="Google Shape;155;p23">
              <a:extLst>
                <a:ext uri="{FF2B5EF4-FFF2-40B4-BE49-F238E27FC236}">
                  <a16:creationId xmlns:a16="http://schemas.microsoft.com/office/drawing/2014/main" id="{174FA9DF-FEDB-7414-78DA-E7B33425CD7F}"/>
                </a:ext>
              </a:extLst>
            </p:cNvPr>
            <p:cNvSpPr txBox="1"/>
            <p:nvPr/>
          </p:nvSpPr>
          <p:spPr>
            <a:xfrm>
              <a:off x="2532625" y="39344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3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1" name="Google Shape;156;p23">
              <a:extLst>
                <a:ext uri="{FF2B5EF4-FFF2-40B4-BE49-F238E27FC236}">
                  <a16:creationId xmlns:a16="http://schemas.microsoft.com/office/drawing/2014/main" id="{CF11B9C2-9B96-417A-20FF-C6EF69EBE60B}"/>
                </a:ext>
              </a:extLst>
            </p:cNvPr>
            <p:cNvSpPr txBox="1"/>
            <p:nvPr/>
          </p:nvSpPr>
          <p:spPr>
            <a:xfrm>
              <a:off x="1985100" y="314365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6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2" name="Google Shape;157;p23">
              <a:extLst>
                <a:ext uri="{FF2B5EF4-FFF2-40B4-BE49-F238E27FC236}">
                  <a16:creationId xmlns:a16="http://schemas.microsoft.com/office/drawing/2014/main" id="{92147A77-8740-89DD-DCE5-F5519BFAF7DB}"/>
                </a:ext>
              </a:extLst>
            </p:cNvPr>
            <p:cNvSpPr txBox="1"/>
            <p:nvPr/>
          </p:nvSpPr>
          <p:spPr>
            <a:xfrm>
              <a:off x="4286050" y="16512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7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3" name="Google Shape;158;p23">
              <a:extLst>
                <a:ext uri="{FF2B5EF4-FFF2-40B4-BE49-F238E27FC236}">
                  <a16:creationId xmlns:a16="http://schemas.microsoft.com/office/drawing/2014/main" id="{FC88DC3C-64DF-D52B-C2C6-4D6446CCEF3F}"/>
                </a:ext>
              </a:extLst>
            </p:cNvPr>
            <p:cNvSpPr txBox="1"/>
            <p:nvPr/>
          </p:nvSpPr>
          <p:spPr>
            <a:xfrm>
              <a:off x="4829100" y="32965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10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4" name="Google Shape;159;p23">
              <a:extLst>
                <a:ext uri="{FF2B5EF4-FFF2-40B4-BE49-F238E27FC236}">
                  <a16:creationId xmlns:a16="http://schemas.microsoft.com/office/drawing/2014/main" id="{A73B9231-8115-BFA4-05AC-687DC1AFCFFB}"/>
                </a:ext>
              </a:extLst>
            </p:cNvPr>
            <p:cNvSpPr txBox="1"/>
            <p:nvPr/>
          </p:nvSpPr>
          <p:spPr>
            <a:xfrm>
              <a:off x="5860450" y="2653683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9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5" name="Google Shape;160;p23">
              <a:extLst>
                <a:ext uri="{FF2B5EF4-FFF2-40B4-BE49-F238E27FC236}">
                  <a16:creationId xmlns:a16="http://schemas.microsoft.com/office/drawing/2014/main" id="{8A0B3AAC-045B-4B50-04FB-D38855F5453C}"/>
                </a:ext>
              </a:extLst>
            </p:cNvPr>
            <p:cNvSpPr txBox="1"/>
            <p:nvPr/>
          </p:nvSpPr>
          <p:spPr>
            <a:xfrm>
              <a:off x="3903550" y="2653683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11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6" name="Google Shape;161;p23">
              <a:extLst>
                <a:ext uri="{FF2B5EF4-FFF2-40B4-BE49-F238E27FC236}">
                  <a16:creationId xmlns:a16="http://schemas.microsoft.com/office/drawing/2014/main" id="{F6CD60D3-B7F7-B0CD-151D-8A60C546876E}"/>
                </a:ext>
              </a:extLst>
            </p:cNvPr>
            <p:cNvSpPr txBox="1"/>
            <p:nvPr/>
          </p:nvSpPr>
          <p:spPr>
            <a:xfrm>
              <a:off x="4829100" y="2360583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12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Google Shape;162;p23">
              <a:extLst>
                <a:ext uri="{FF2B5EF4-FFF2-40B4-BE49-F238E27FC236}">
                  <a16:creationId xmlns:a16="http://schemas.microsoft.com/office/drawing/2014/main" id="{2738F993-E22F-16DA-CBA2-1793243EAAB5}"/>
                </a:ext>
              </a:extLst>
            </p:cNvPr>
            <p:cNvSpPr txBox="1"/>
            <p:nvPr/>
          </p:nvSpPr>
          <p:spPr>
            <a:xfrm>
              <a:off x="5398000" y="16512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</a:rPr>
                <a:t>8</a:t>
              </a:r>
              <a:endParaRPr sz="13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16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5F26739-8142-3EDE-39DC-C5BC7E7E9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939DAE-C712-D341-70B7-57847F0D3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11ADF6-1064-3E02-7695-32AEB11F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99F516-BFA9-E48B-D771-FA8AC2782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EF6C9B4-4C1C-FA3A-DCEB-CF27FF8C3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9231E-9CC5-7553-D3B2-C472CA09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76" y="5043407"/>
            <a:ext cx="11132522" cy="9278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/>
              <a:t>The BD Seminar</a:t>
            </a:r>
            <a:endParaRPr lang="en-US" sz="32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2E1359-29FE-7110-85CF-70B773335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761DE57-A95C-5490-33D1-F177BAAEB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E190822-6A09-9C2E-0DD7-B5D2DF6FB1EF}"/>
              </a:ext>
            </a:extLst>
          </p:cNvPr>
          <p:cNvSpPr txBox="1"/>
          <p:nvPr/>
        </p:nvSpPr>
        <p:spPr>
          <a:xfrm>
            <a:off x="1164180" y="982993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semesters - 1 hour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Professional Development Curriculum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Research 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Research presentations (updates)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On-campus laboratory tours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Teaching Philosophy Statement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Research statement and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One-minute elevator speech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Three-minute thesis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Publish and flourish workshop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Mental Health workshop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Intersectionality workshop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Service Component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UT System LSAMP Conference panel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UT System LSAMP Conference research poster judging </a:t>
            </a:r>
          </a:p>
        </p:txBody>
      </p:sp>
      <p:pic>
        <p:nvPicPr>
          <p:cNvPr id="20" name="Picture 2" descr="Seminare | dbb akademie">
            <a:extLst>
              <a:ext uri="{FF2B5EF4-FFF2-40B4-BE49-F238E27FC236}">
                <a16:creationId xmlns:a16="http://schemas.microsoft.com/office/drawing/2014/main" id="{CB6A2B6F-9141-6895-E03E-8140E96F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46" y="1698431"/>
            <a:ext cx="4231852" cy="277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11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DE2A24D-C271-62D6-24AB-2E00134F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6665C1-B772-9C3F-9B72-558BFF9AD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304276-D993-A890-EF4C-15E318E9B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11FAF5-D655-EE27-69CB-C34BBD246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3790FC5-43F7-0E81-9084-D93AA4447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AE0AC-44DA-7C7E-F929-81FA04BB7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5271166"/>
            <a:ext cx="11132522" cy="9835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Success Stories I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A909C1-D078-7B53-743D-F2C49144C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571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F0228C-19EC-0EB8-FFF2-1E04E0696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rcos Bolaños, Ph.D.">
            <a:extLst>
              <a:ext uri="{FF2B5EF4-FFF2-40B4-BE49-F238E27FC236}">
                <a16:creationId xmlns:a16="http://schemas.microsoft.com/office/drawing/2014/main" id="{3699D350-0B43-EADA-C74D-CE0DB423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99" y="827473"/>
            <a:ext cx="1857375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olin Knight">
            <a:extLst>
              <a:ext uri="{FF2B5EF4-FFF2-40B4-BE49-F238E27FC236}">
                <a16:creationId xmlns:a16="http://schemas.microsoft.com/office/drawing/2014/main" id="{2783B704-2AE2-91A6-82CF-86C1A82C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62" y="827473"/>
            <a:ext cx="1857376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Arlene Smith, Ph.D.">
            <a:extLst>
              <a:ext uri="{FF2B5EF4-FFF2-40B4-BE49-F238E27FC236}">
                <a16:creationId xmlns:a16="http://schemas.microsoft.com/office/drawing/2014/main" id="{17EA4796-8F6C-E65B-A86B-6F8CD8041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89" y="827473"/>
            <a:ext cx="1857376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Profile photo of Angelica Lopez">
            <a:extLst>
              <a:ext uri="{FF2B5EF4-FFF2-40B4-BE49-F238E27FC236}">
                <a16:creationId xmlns:a16="http://schemas.microsoft.com/office/drawing/2014/main" id="{CABF661A-4D4C-032D-F232-A9940D48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26" y="827473"/>
            <a:ext cx="1857375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DB722B-38B4-9786-6DDB-D3AE017B234E}"/>
              </a:ext>
            </a:extLst>
          </p:cNvPr>
          <p:cNvSpPr txBox="1"/>
          <p:nvPr/>
        </p:nvSpPr>
        <p:spPr>
          <a:xfrm>
            <a:off x="1242629" y="3136612"/>
            <a:ext cx="243932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Dr. Marcos Bolanos, ECE,</a:t>
            </a:r>
          </a:p>
          <a:p>
            <a:pPr algn="ctr"/>
            <a:r>
              <a:rPr lang="en-US" sz="1600" dirty="0">
                <a:latin typeface="+mj-lt"/>
              </a:rPr>
              <a:t>FAA</a:t>
            </a:r>
            <a:endParaRPr lang="en-US" sz="1600" dirty="0">
              <a:latin typeface="+mj-lt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14C1B5-8D1C-E30C-F1CD-4C61B6D84F0A}"/>
              </a:ext>
            </a:extLst>
          </p:cNvPr>
          <p:cNvSpPr txBox="1"/>
          <p:nvPr/>
        </p:nvSpPr>
        <p:spPr>
          <a:xfrm>
            <a:off x="4068876" y="3055155"/>
            <a:ext cx="1738104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Dr. Colin Knight, </a:t>
            </a:r>
          </a:p>
          <a:p>
            <a:pPr algn="ctr"/>
            <a:r>
              <a:rPr lang="en-US" sz="1600" dirty="0">
                <a:latin typeface="+mj-lt"/>
              </a:rPr>
              <a:t>Biology, </a:t>
            </a:r>
          </a:p>
          <a:p>
            <a:pPr algn="ctr"/>
            <a:r>
              <a:rPr lang="en-US" sz="1600" dirty="0">
                <a:latin typeface="+mj-lt"/>
              </a:rPr>
              <a:t>NIH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EA6EE-9C8E-CF5D-9749-A8DC7217980B}"/>
              </a:ext>
            </a:extLst>
          </p:cNvPr>
          <p:cNvSpPr txBox="1"/>
          <p:nvPr/>
        </p:nvSpPr>
        <p:spPr>
          <a:xfrm>
            <a:off x="6422216" y="3055154"/>
            <a:ext cx="190020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Dr. Angelica Lopez,</a:t>
            </a:r>
          </a:p>
          <a:p>
            <a:pPr algn="ctr"/>
            <a:r>
              <a:rPr lang="en-US" sz="1600" dirty="0">
                <a:latin typeface="+mj-lt"/>
              </a:rPr>
              <a:t>Biology,</a:t>
            </a:r>
          </a:p>
          <a:p>
            <a:pPr algn="ctr"/>
            <a:r>
              <a:rPr lang="en-US" sz="1600" dirty="0">
                <a:latin typeface="+mj-lt"/>
              </a:rPr>
              <a:t>DTRA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3932B-72BA-8E41-A78B-D4D1183A1289}"/>
              </a:ext>
            </a:extLst>
          </p:cNvPr>
          <p:cNvSpPr txBox="1"/>
          <p:nvPr/>
        </p:nvSpPr>
        <p:spPr>
          <a:xfrm>
            <a:off x="8936447" y="3055154"/>
            <a:ext cx="1769267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Dr. Arlene Smith, </a:t>
            </a:r>
          </a:p>
          <a:p>
            <a:pPr algn="ctr"/>
            <a:r>
              <a:rPr lang="en-US" sz="1600" dirty="0">
                <a:latin typeface="+mj-lt"/>
              </a:rPr>
              <a:t>MASE,</a:t>
            </a:r>
          </a:p>
          <a:p>
            <a:pPr algn="ctr"/>
            <a:r>
              <a:rPr lang="en-US" sz="1600" dirty="0">
                <a:latin typeface="+mj-lt"/>
              </a:rPr>
              <a:t>AFRL</a:t>
            </a:r>
          </a:p>
        </p:txBody>
      </p:sp>
      <p:pic>
        <p:nvPicPr>
          <p:cNvPr id="12" name="Picture 10" descr="Image-1">
            <a:extLst>
              <a:ext uri="{FF2B5EF4-FFF2-40B4-BE49-F238E27FC236}">
                <a16:creationId xmlns:a16="http://schemas.microsoft.com/office/drawing/2014/main" id="{0A800A33-52A3-220E-9834-79AAB763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37" y="4064252"/>
            <a:ext cx="1953152" cy="14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lin Knight">
            <a:extLst>
              <a:ext uri="{FF2B5EF4-FFF2-40B4-BE49-F238E27FC236}">
                <a16:creationId xmlns:a16="http://schemas.microsoft.com/office/drawing/2014/main" id="{D39FC3CA-9008-351C-DCE1-886CF29CD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54" y="4071792"/>
            <a:ext cx="952499" cy="14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Arlene Smith">
            <a:extLst>
              <a:ext uri="{FF2B5EF4-FFF2-40B4-BE49-F238E27FC236}">
                <a16:creationId xmlns:a16="http://schemas.microsoft.com/office/drawing/2014/main" id="{66D3594B-A548-E963-38A3-0DD700EC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069" y="4071790"/>
            <a:ext cx="95250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Marcos Bolanos">
            <a:extLst>
              <a:ext uri="{FF2B5EF4-FFF2-40B4-BE49-F238E27FC236}">
                <a16:creationId xmlns:a16="http://schemas.microsoft.com/office/drawing/2014/main" id="{7DAC9139-7303-6B29-9D14-A6E2CF044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97" y="4064252"/>
            <a:ext cx="957427" cy="14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51228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lignment">
      <a:dk1>
        <a:sysClr val="windowText" lastClr="000000"/>
      </a:dk1>
      <a:lt1>
        <a:sysClr val="window" lastClr="FFFFFF"/>
      </a:lt1>
      <a:dk2>
        <a:srgbClr val="3B3D38"/>
      </a:dk2>
      <a:lt2>
        <a:srgbClr val="F7F2EE"/>
      </a:lt2>
      <a:accent1>
        <a:srgbClr val="928A63"/>
      </a:accent1>
      <a:accent2>
        <a:srgbClr val="B57B6B"/>
      </a:accent2>
      <a:accent3>
        <a:srgbClr val="9E8484"/>
      </a:accent3>
      <a:accent4>
        <a:srgbClr val="7C8A75"/>
      </a:accent4>
      <a:accent5>
        <a:srgbClr val="8C8578"/>
      </a:accent5>
      <a:accent6>
        <a:srgbClr val="A18563"/>
      </a:accent6>
      <a:hlink>
        <a:srgbClr val="B57B6B"/>
      </a:hlink>
      <a:folHlink>
        <a:srgbClr val="7C8A75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ACEA15D8BF5C4B8A5F9AB927C24973" ma:contentTypeVersion="17" ma:contentTypeDescription="Create a new document." ma:contentTypeScope="" ma:versionID="6e7d3a5e4306983ba92634b6f541cf2a">
  <xsd:schema xmlns:xsd="http://www.w3.org/2001/XMLSchema" xmlns:xs="http://www.w3.org/2001/XMLSchema" xmlns:p="http://schemas.microsoft.com/office/2006/metadata/properties" xmlns:ns3="5b11247a-a6bf-479f-bccc-0b4a90c49505" xmlns:ns4="a992d7d5-d701-4232-ba69-f5b7c1ea92e5" targetNamespace="http://schemas.microsoft.com/office/2006/metadata/properties" ma:root="true" ma:fieldsID="9bc60e7ff790a266f70112acaf66e26e" ns3:_="" ns4:_="">
    <xsd:import namespace="5b11247a-a6bf-479f-bccc-0b4a90c49505"/>
    <xsd:import namespace="a992d7d5-d701-4232-ba69-f5b7c1ea92e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1247a-a6bf-479f-bccc-0b4a90c4950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2d7d5-d701-4232-ba69-f5b7c1ea9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992d7d5-d701-4232-ba69-f5b7c1ea92e5" xsi:nil="true"/>
  </documentManagement>
</p:properties>
</file>

<file path=customXml/itemProps1.xml><?xml version="1.0" encoding="utf-8"?>
<ds:datastoreItem xmlns:ds="http://schemas.openxmlformats.org/officeDocument/2006/customXml" ds:itemID="{CB4BDD4C-A67B-416F-B03F-6C5CCAF91A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11247a-a6bf-479f-bccc-0b4a90c49505"/>
    <ds:schemaRef ds:uri="a992d7d5-d701-4232-ba69-f5b7c1ea92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F0A5C3-2E4A-43E5-8E98-E7D7D142A5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1447FA-5D0D-433D-9E31-70DF5AF3F647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a992d7d5-d701-4232-ba69-f5b7c1ea92e5"/>
    <ds:schemaRef ds:uri="5b11247a-a6bf-479f-bccc-0b4a90c4950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707</Words>
  <Application>Microsoft Office PowerPoint</Application>
  <PresentationFormat>Widescreen</PresentationFormat>
  <Paragraphs>134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AlignmentVTI</vt:lpstr>
      <vt:lpstr>Engaging STEM Doctoral Students: Group Mentoring on the Sidelines</vt:lpstr>
      <vt:lpstr>What is the Bridge to the Doctorate (BD) project?</vt:lpstr>
      <vt:lpstr>What is the BD project?</vt:lpstr>
      <vt:lpstr>The BD Project in the UT System</vt:lpstr>
      <vt:lpstr>What do Doctoral Students Need to Graduate?</vt:lpstr>
      <vt:lpstr>Operational Definition of Mentoring</vt:lpstr>
      <vt:lpstr>Facets of Mentoring</vt:lpstr>
      <vt:lpstr>The BD Seminar</vt:lpstr>
      <vt:lpstr>Success Stories I</vt:lpstr>
      <vt:lpstr>Success Stories II</vt:lpstr>
      <vt:lpstr>Lessons Learned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STEM Doctoral Students: Group Mentoring on the Sidelines</dc:title>
  <dc:creator>Arciero, Ariana MPH</dc:creator>
  <cp:lastModifiedBy>Arciero, Ariana MPH</cp:lastModifiedBy>
  <cp:revision>30</cp:revision>
  <dcterms:created xsi:type="dcterms:W3CDTF">2024-10-02T21:05:25Z</dcterms:created>
  <dcterms:modified xsi:type="dcterms:W3CDTF">2024-10-09T01:28:25Z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3649dc-6fee-4eb8-a128-734c3c842ea8_Enabled">
    <vt:lpwstr>true</vt:lpwstr>
  </property>
  <property fmtid="{D5CDD505-2E9C-101B-9397-08002B2CF9AE}" pid="3" name="MSIP_Label_b73649dc-6fee-4eb8-a128-734c3c842ea8_SetDate">
    <vt:lpwstr>2024-10-02T21:05:35Z</vt:lpwstr>
  </property>
  <property fmtid="{D5CDD505-2E9C-101B-9397-08002B2CF9AE}" pid="4" name="MSIP_Label_b73649dc-6fee-4eb8-a128-734c3c842ea8_Method">
    <vt:lpwstr>Standard</vt:lpwstr>
  </property>
  <property fmtid="{D5CDD505-2E9C-101B-9397-08002B2CF9AE}" pid="5" name="MSIP_Label_b73649dc-6fee-4eb8-a128-734c3c842ea8_Name">
    <vt:lpwstr>defa4170-0d19-0005-0004-bc88714345d2</vt:lpwstr>
  </property>
  <property fmtid="{D5CDD505-2E9C-101B-9397-08002B2CF9AE}" pid="6" name="MSIP_Label_b73649dc-6fee-4eb8-a128-734c3c842ea8_SiteId">
    <vt:lpwstr>857c21d2-1a16-43a4-90cf-d57f3fab9d2f</vt:lpwstr>
  </property>
  <property fmtid="{D5CDD505-2E9C-101B-9397-08002B2CF9AE}" pid="7" name="MSIP_Label_b73649dc-6fee-4eb8-a128-734c3c842ea8_ActionId">
    <vt:lpwstr>dd559c69-d2aa-43c3-925f-2466d447bbde</vt:lpwstr>
  </property>
  <property fmtid="{D5CDD505-2E9C-101B-9397-08002B2CF9AE}" pid="8" name="MSIP_Label_b73649dc-6fee-4eb8-a128-734c3c842ea8_ContentBits">
    <vt:lpwstr>0</vt:lpwstr>
  </property>
  <property fmtid="{D5CDD505-2E9C-101B-9397-08002B2CF9AE}" pid="9" name="ContentTypeId">
    <vt:lpwstr>0x01010009ACEA15D8BF5C4B8A5F9AB927C24973</vt:lpwstr>
  </property>
</Properties>
</file>